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259" r:id="rId4"/>
    <p:sldId id="260" r:id="rId5"/>
    <p:sldId id="331" r:id="rId6"/>
    <p:sldId id="332" r:id="rId7"/>
    <p:sldId id="333" r:id="rId8"/>
    <p:sldId id="334" r:id="rId9"/>
    <p:sldId id="335" r:id="rId10"/>
    <p:sldId id="336" r:id="rId11"/>
    <p:sldId id="343" r:id="rId12"/>
    <p:sldId id="337" r:id="rId13"/>
    <p:sldId id="338" r:id="rId14"/>
    <p:sldId id="339" r:id="rId15"/>
    <p:sldId id="345" r:id="rId16"/>
    <p:sldId id="340" r:id="rId17"/>
    <p:sldId id="344" r:id="rId18"/>
    <p:sldId id="341" r:id="rId19"/>
    <p:sldId id="34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rnes" userId="8ace4efc-996f-4e55-a973-4aecff4e62ee" providerId="ADAL" clId="{5C81F828-AD07-468E-BF96-D92E6688713D}"/>
    <pc:docChg chg="addSld delSld modSld">
      <pc:chgData name="Richard Barnes" userId="8ace4efc-996f-4e55-a973-4aecff4e62ee" providerId="ADAL" clId="{5C81F828-AD07-468E-BF96-D92E6688713D}" dt="2018-09-07T11:44:33.714" v="258" actId="20577"/>
      <pc:docMkLst>
        <pc:docMk/>
      </pc:docMkLst>
      <pc:sldChg chg="modSp">
        <pc:chgData name="Richard Barnes" userId="8ace4efc-996f-4e55-a973-4aecff4e62ee" providerId="ADAL" clId="{5C81F828-AD07-468E-BF96-D92E6688713D}" dt="2018-09-07T11:44:33.714" v="258" actId="20577"/>
        <pc:sldMkLst>
          <pc:docMk/>
          <pc:sldMk cId="1544304472" sldId="341"/>
        </pc:sldMkLst>
        <pc:spChg chg="mod">
          <ac:chgData name="Richard Barnes" userId="8ace4efc-996f-4e55-a973-4aecff4e62ee" providerId="ADAL" clId="{5C81F828-AD07-468E-BF96-D92E6688713D}" dt="2018-09-07T11:44:33.714" v="258" actId="20577"/>
          <ac:spMkLst>
            <pc:docMk/>
            <pc:sldMk cId="1544304472" sldId="341"/>
            <ac:spMk id="3" creationId="{500412A1-E8F3-435D-9587-A6C921281780}"/>
          </ac:spMkLst>
        </pc:spChg>
      </pc:sldChg>
      <pc:sldChg chg="modSp">
        <pc:chgData name="Richard Barnes" userId="8ace4efc-996f-4e55-a973-4aecff4e62ee" providerId="ADAL" clId="{5C81F828-AD07-468E-BF96-D92E6688713D}" dt="2018-09-03T13:55:59.208" v="2" actId="1076"/>
        <pc:sldMkLst>
          <pc:docMk/>
          <pc:sldMk cId="1893150276" sldId="344"/>
        </pc:sldMkLst>
        <pc:picChg chg="mod modCrop">
          <ac:chgData name="Richard Barnes" userId="8ace4efc-996f-4e55-a973-4aecff4e62ee" providerId="ADAL" clId="{5C81F828-AD07-468E-BF96-D92E6688713D}" dt="2018-09-03T13:55:59.208" v="2" actId="1076"/>
          <ac:picMkLst>
            <pc:docMk/>
            <pc:sldMk cId="1893150276" sldId="344"/>
            <ac:picMk id="4" creationId="{829C4FFA-390B-4E38-8214-612EFB3D3637}"/>
          </ac:picMkLst>
        </pc:picChg>
      </pc:sldChg>
      <pc:sldChg chg="addSp delSp modSp add mod modNotesTx">
        <pc:chgData name="Richard Barnes" userId="8ace4efc-996f-4e55-a973-4aecff4e62ee" providerId="ADAL" clId="{5C81F828-AD07-468E-BF96-D92E6688713D}" dt="2018-09-07T11:43:33.379" v="156" actId="1036"/>
        <pc:sldMkLst>
          <pc:docMk/>
          <pc:sldMk cId="3835650574" sldId="345"/>
        </pc:sldMkLst>
        <pc:spChg chg="mod">
          <ac:chgData name="Richard Barnes" userId="8ace4efc-996f-4e55-a973-4aecff4e62ee" providerId="ADAL" clId="{5C81F828-AD07-468E-BF96-D92E6688713D}" dt="2018-09-07T11:43:28.284" v="155" actId="20577"/>
          <ac:spMkLst>
            <pc:docMk/>
            <pc:sldMk cId="3835650574" sldId="345"/>
            <ac:spMk id="2" creationId="{537E1F2E-488A-4C75-A6E7-309B6BE92558}"/>
          </ac:spMkLst>
        </pc:spChg>
        <pc:spChg chg="del">
          <ac:chgData name="Richard Barnes" userId="8ace4efc-996f-4e55-a973-4aecff4e62ee" providerId="ADAL" clId="{5C81F828-AD07-468E-BF96-D92E6688713D}" dt="2018-09-03T13:58:09.207" v="8" actId="1957"/>
          <ac:spMkLst>
            <pc:docMk/>
            <pc:sldMk cId="3835650574" sldId="345"/>
            <ac:spMk id="3" creationId="{39204424-EEA3-4881-8162-CDF5222B12FA}"/>
          </ac:spMkLst>
        </pc:spChg>
        <pc:graphicFrameChg chg="add mod">
          <ac:chgData name="Richard Barnes" userId="8ace4efc-996f-4e55-a973-4aecff4e62ee" providerId="ADAL" clId="{5C81F828-AD07-468E-BF96-D92E6688713D}" dt="2018-09-07T11:43:33.379" v="156" actId="1036"/>
          <ac:graphicFrameMkLst>
            <pc:docMk/>
            <pc:sldMk cId="3835650574" sldId="345"/>
            <ac:graphicFrameMk id="6" creationId="{11DF863A-FFCF-4BEA-8EAE-F442D91A718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CLAIMS</a:t>
            </a:r>
            <a:r>
              <a:rPr lang="en-US" b="1" baseline="0" dirty="0">
                <a:solidFill>
                  <a:srgbClr val="000000"/>
                </a:solidFill>
              </a:rPr>
              <a:t> SPLIT</a:t>
            </a:r>
            <a:endParaRPr lang="en-US" b="1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5-4056-BBAF-C8DA4C87B38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35-4056-BBAF-C8DA4C87B38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35-4056-BBAF-C8DA4C87B38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35-4056-BBAF-C8DA4C87B38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35-4056-BBAF-C8DA4C87B381}"/>
              </c:ext>
            </c:extLst>
          </c:dPt>
          <c:cat>
            <c:strRef>
              <c:f>Sheet1!$A$2:$A$6</c:f>
              <c:strCache>
                <c:ptCount val="5"/>
                <c:pt idx="0">
                  <c:v>Cyber Crime</c:v>
                </c:pt>
                <c:pt idx="1">
                  <c:v>Ransomware</c:v>
                </c:pt>
                <c:pt idx="2">
                  <c:v>Data Breach</c:v>
                </c:pt>
                <c:pt idx="3">
                  <c:v>Hacking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22</c:v>
                </c:pt>
                <c:pt idx="2">
                  <c:v>19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6-492E-86F8-EBE0DDD3A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27629-378E-45B8-88BA-10DBC406CB66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0625-CC6D-4960-9AA1-51755582B7B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09603" fontAlgn="base">
              <a:spcBef>
                <a:spcPct val="0"/>
              </a:spcBef>
              <a:spcAft>
                <a:spcPct val="0"/>
              </a:spcAft>
              <a:defRPr/>
            </a:pPr>
            <a:fld id="{7C942800-FCF9-459C-A719-E360EEEEDCEE}" type="slidenum">
              <a:rPr lang="en-GB" smtClean="0"/>
              <a:pPr defTabSz="110960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Cyber Crime 35%, Ransomware 22%, Data Breach 19%, Hacking 12% All Other 12%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0625-CC6D-4960-9AA1-51755582B7B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8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97" y="381001"/>
            <a:ext cx="291611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2447" y="5638800"/>
            <a:ext cx="145805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6055" y="2334665"/>
            <a:ext cx="4978527" cy="207440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3200" b="1" cap="none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3200" b="1" cap="none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28548" y="4480440"/>
            <a:ext cx="3084115" cy="1973580"/>
          </a:xfrm>
        </p:spPr>
        <p:txBody>
          <a:bodyPr anchor="b">
            <a:normAutofit/>
          </a:bodyPr>
          <a:lstStyle>
            <a:lvl1pPr>
              <a:defRPr sz="1400" b="0" cap="all" baseline="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0" indent="0"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 Corporate 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1986"/>
            <a:ext cx="9141024" cy="685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1" y="2401887"/>
            <a:ext cx="8231417" cy="937103"/>
          </a:xfrm>
        </p:spPr>
        <p:txBody>
          <a:bodyPr anchor="b"/>
          <a:lstStyle>
            <a:lvl1pPr algn="ctr">
              <a:defRPr sz="4124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00179" y="3609020"/>
            <a:ext cx="6411126" cy="1752600"/>
          </a:xfrm>
        </p:spPr>
        <p:txBody>
          <a:bodyPr/>
          <a:lstStyle>
            <a:lvl1pPr marL="59988" indent="0" algn="ctr">
              <a:buNone/>
              <a:defRPr sz="2249">
                <a:solidFill>
                  <a:schemeClr val="bg1"/>
                </a:solidFill>
                <a:latin typeface="+mn-lt"/>
              </a:defRPr>
            </a:lvl1pPr>
            <a:lvl2pPr marL="428488" indent="0" algn="ctr">
              <a:buNone/>
            </a:lvl2pPr>
            <a:lvl3pPr marL="856976" indent="0" algn="ctr">
              <a:buNone/>
            </a:lvl3pPr>
            <a:lvl4pPr marL="1285464" indent="0" algn="ctr">
              <a:buNone/>
            </a:lvl4pPr>
            <a:lvl5pPr marL="1713951" indent="0" algn="ctr">
              <a:buNone/>
            </a:lvl5pPr>
            <a:lvl6pPr marL="2142439" indent="0" algn="ctr">
              <a:buNone/>
            </a:lvl6pPr>
            <a:lvl7pPr marL="2570927" indent="0" algn="ctr">
              <a:buNone/>
            </a:lvl7pPr>
            <a:lvl8pPr marL="2999415" indent="0" algn="ctr">
              <a:buNone/>
            </a:lvl8pPr>
            <a:lvl9pPr marL="3427903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0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09E0EA2-6CEF-4182-96A2-81DB35F109E2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1735EFCB-515B-47FF-A204-94FE7D5C4B27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1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03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367087"/>
            <a:ext cx="7772400" cy="1509713"/>
          </a:xfrm>
        </p:spPr>
        <p:txBody>
          <a:bodyPr/>
          <a:lstStyle>
            <a:lvl1pPr marL="42849" indent="0">
              <a:buNone/>
              <a:defRPr sz="1968" b="0">
                <a:solidFill>
                  <a:schemeClr val="tx2"/>
                </a:solidFill>
              </a:defRPr>
            </a:lvl1pPr>
            <a:lvl2pPr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1BA52921-CD7C-4C8E-B5CC-138EC98DB15D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5CEC4945-187A-4C83-8413-B27523EB5D3E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9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1874"/>
            </a:lvl1pPr>
            <a:lvl2pPr>
              <a:defRPr sz="1781"/>
            </a:lvl2pPr>
            <a:lvl3pPr>
              <a:defRPr sz="1687"/>
            </a:lvl3pPr>
            <a:lvl4pPr>
              <a:defRPr sz="1687"/>
            </a:lvl4pPr>
            <a:lvl5pPr>
              <a:defRPr sz="168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1874"/>
            </a:lvl1pPr>
            <a:lvl2pPr>
              <a:defRPr sz="1781"/>
            </a:lvl2pPr>
            <a:lvl3pPr>
              <a:defRPr sz="1687"/>
            </a:lvl3pPr>
            <a:lvl4pPr>
              <a:defRPr sz="1687"/>
            </a:lvl4pPr>
            <a:lvl5pPr>
              <a:defRPr sz="168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C7AF9DE3-B2B9-4BA6-8D71-D9C6679AF52D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F8F17C2-07AC-4F64-B5C8-1EFEB15F597A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4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3749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2849" indent="0">
              <a:buNone/>
              <a:defRPr sz="1781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874" b="1"/>
            </a:lvl2pPr>
            <a:lvl3pPr>
              <a:buNone/>
              <a:defRPr sz="1687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2849" indent="0">
              <a:buNone/>
              <a:defRPr sz="1781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874" b="1"/>
            </a:lvl2pPr>
            <a:lvl3pPr>
              <a:buNone/>
              <a:defRPr sz="1687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1874"/>
            </a:lvl1pPr>
            <a:lvl2pPr>
              <a:defRPr sz="1874"/>
            </a:lvl2pPr>
            <a:lvl3pPr>
              <a:defRPr sz="1687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1874"/>
            </a:lvl1pPr>
            <a:lvl2pPr>
              <a:defRPr sz="1874"/>
            </a:lvl2pPr>
            <a:lvl3pPr>
              <a:defRPr sz="1687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E8CE7548-FE00-45DF-AF58-31B8FA0DF6CB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B1C23D5-090F-49EA-8D86-D9CCC1940865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97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374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502" y="613173"/>
            <a:ext cx="958141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30DC1F2-971A-44DD-BF5B-E0BBBCAD0242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B9BBB42-2E94-4F83-B61D-A9296C87FECE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6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611FD9C-7197-47C9-AB84-30D816896285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C8C506F1-2A05-424F-A441-E9A7BECDB4CD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8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6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617720"/>
          </a:xfrm>
        </p:spPr>
        <p:txBody>
          <a:bodyPr/>
          <a:lstStyle>
            <a:lvl1pPr marL="8570" indent="0">
              <a:buNone/>
              <a:defRPr sz="1312"/>
            </a:lvl1pPr>
            <a:lvl2pPr>
              <a:buNone/>
              <a:defRPr sz="1125"/>
            </a:lvl2pPr>
            <a:lvl3pPr>
              <a:buNone/>
              <a:defRPr sz="937"/>
            </a:lvl3pPr>
            <a:lvl4pPr>
              <a:buNone/>
              <a:defRPr sz="843"/>
            </a:lvl4pPr>
            <a:lvl5pPr>
              <a:buNone/>
              <a:defRPr sz="8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52160"/>
          </a:xfrm>
        </p:spPr>
        <p:txBody>
          <a:bodyPr/>
          <a:lstStyle>
            <a:lvl1pPr>
              <a:defRPr sz="2999"/>
            </a:lvl1pPr>
            <a:lvl2pPr>
              <a:defRPr sz="2624"/>
            </a:lvl2pPr>
            <a:lvl3pPr>
              <a:defRPr sz="2249"/>
            </a:lvl3pPr>
            <a:lvl4pPr>
              <a:defRPr sz="1874"/>
            </a:lvl4pPr>
            <a:lvl5pPr>
              <a:defRPr sz="187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CD673D9-410B-483D-8C75-18AF17689E79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88C545B-CED1-4062-ACC3-CA9E8DAC71F7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9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0"/>
            <a:ext cx="586803" cy="4681638"/>
          </a:xfrm>
        </p:spPr>
        <p:txBody>
          <a:bodyPr vert="vert270" lIns="45720" tIns="0" rIns="45720" anchor="t"/>
          <a:lstStyle>
            <a:lvl1pPr algn="ctr">
              <a:buNone/>
              <a:defRPr sz="18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999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18"/>
            </a:lvl1pPr>
            <a:lvl2pPr>
              <a:buFontTx/>
              <a:buNone/>
              <a:defRPr sz="1125"/>
            </a:lvl2pPr>
            <a:lvl3pPr>
              <a:buFontTx/>
              <a:buNone/>
              <a:defRPr sz="937"/>
            </a:lvl3pPr>
            <a:lvl4pPr>
              <a:buFontTx/>
              <a:buNone/>
              <a:defRPr sz="843"/>
            </a:lvl4pPr>
            <a:lvl5pPr>
              <a:buFontTx/>
              <a:buNone/>
              <a:defRPr sz="8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819B558-0574-4CC3-96B0-3E3FCA8B9EDE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0027BFC-5C3B-4930-B030-195C9B5C044E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4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5062A2D-BC19-4C23-AA9F-EF98F1086B55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1610B64F-481B-4486-90EB-FEB61119A767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3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478" y="613173"/>
            <a:ext cx="956653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FEBFD18-3605-4D64-8C16-214DD87E1CAB}" type="datetimeFigureOut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07/09/2018</a:t>
            </a:fld>
            <a:endParaRPr lang="en-GB">
              <a:solidFill>
                <a:srgbClr val="1928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75" y="613173"/>
            <a:ext cx="1325628" cy="45640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1928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445" y="1985"/>
            <a:ext cx="76175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5B5972B-1B32-45F3-8FB7-2222A3209ADD}" type="slidenum">
              <a:rPr lang="en-GB">
                <a:solidFill>
                  <a:srgbClr val="192857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19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162B-D5BF-44D2-B1DC-E220585334B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2466-11AD-44FB-BB02-03377D5D2C5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Template Inside 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 bwMode="invGray">
          <a:xfrm>
            <a:off x="9084488" y="-1985"/>
            <a:ext cx="58025" cy="62111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87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318" y="-1985"/>
            <a:ext cx="28268" cy="62111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87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77" y="-1985"/>
            <a:ext cx="8927" cy="62111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87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880" y="-1985"/>
            <a:ext cx="26780" cy="62111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87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6367" y="1"/>
            <a:ext cx="53561" cy="585391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87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221" y="1"/>
            <a:ext cx="8927" cy="585391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87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455266" y="99219"/>
            <a:ext cx="7626447" cy="7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5266" y="1448595"/>
            <a:ext cx="7626447" cy="495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5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749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5pPr>
      <a:lvl6pPr marL="428488"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6pPr>
      <a:lvl7pPr marL="856976"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7pPr>
      <a:lvl8pPr marL="1285464"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8pPr>
      <a:lvl9pPr marL="1713951" algn="l" rtl="0" eaLnBrk="1" fontAlgn="base" hangingPunct="1">
        <a:spcBef>
          <a:spcPct val="0"/>
        </a:spcBef>
        <a:spcAft>
          <a:spcPct val="0"/>
        </a:spcAft>
        <a:defRPr sz="3749">
          <a:solidFill>
            <a:schemeClr val="bg1"/>
          </a:solidFill>
          <a:latin typeface="Calibri" pitchFamily="34" charset="0"/>
        </a:defRPr>
      </a:lvl9pPr>
    </p:titleStyle>
    <p:bodyStyle>
      <a:lvl1pPr marL="342195" indent="-239537" algn="l" rtl="0" eaLnBrk="1" fontAlgn="base" hangingPunct="1">
        <a:spcBef>
          <a:spcPts val="281"/>
        </a:spcBef>
        <a:spcAft>
          <a:spcPct val="0"/>
        </a:spcAft>
        <a:buClr>
          <a:srgbClr val="192857"/>
        </a:buClr>
        <a:buFont typeface="Georgia" pitchFamily="18" charset="0"/>
        <a:buChar char="•"/>
        <a:defRPr sz="2624" kern="1200">
          <a:solidFill>
            <a:schemeClr val="tx1"/>
          </a:solidFill>
          <a:latin typeface="+mn-lt"/>
          <a:ea typeface="+mn-ea"/>
          <a:cs typeface="+mn-cs"/>
        </a:defRPr>
      </a:lvl1pPr>
      <a:lvl2pPr marL="615951" indent="-230610" algn="l" rtl="0" eaLnBrk="1" fontAlgn="base" hangingPunct="1">
        <a:spcBef>
          <a:spcPts val="281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437" kern="1200">
          <a:solidFill>
            <a:schemeClr val="accent2"/>
          </a:solidFill>
          <a:latin typeface="+mn-lt"/>
          <a:ea typeface="+mn-ea"/>
          <a:cs typeface="+mn-cs"/>
        </a:defRPr>
      </a:lvl2pPr>
      <a:lvl3pPr marL="864415" indent="-205317" algn="l" rtl="0" eaLnBrk="1" fontAlgn="base" hangingPunct="1">
        <a:spcBef>
          <a:spcPts val="281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4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05440" indent="-187463" algn="l" rtl="0" eaLnBrk="1" fontAlgn="base" hangingPunct="1">
        <a:spcBef>
          <a:spcPts val="281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62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01830" indent="-171098" algn="l" rtl="0" eaLnBrk="1" fontAlgn="base" hangingPunct="1">
        <a:spcBef>
          <a:spcPts val="281"/>
        </a:spcBef>
        <a:spcAft>
          <a:spcPct val="0"/>
        </a:spcAft>
        <a:buClr>
          <a:srgbClr val="192857"/>
        </a:buClr>
        <a:buFont typeface="Georgia" pitchFamily="18" charset="0"/>
        <a:buChar char="▫"/>
        <a:defRPr sz="1874" kern="1200">
          <a:solidFill>
            <a:srgbClr val="192857"/>
          </a:solidFill>
          <a:latin typeface="+mn-lt"/>
          <a:ea typeface="+mn-ea"/>
          <a:cs typeface="+mn-cs"/>
        </a:defRPr>
      </a:lvl5pPr>
      <a:lvl6pPr marL="1508277" indent="-171395" algn="l" rtl="0" eaLnBrk="1" latinLnBrk="0" hangingPunct="1">
        <a:spcBef>
          <a:spcPts val="281"/>
        </a:spcBef>
        <a:buClr>
          <a:schemeClr val="accent3"/>
        </a:buClr>
        <a:buFont typeface="Georgia"/>
        <a:buChar char="▫"/>
        <a:defRPr kumimoji="0" sz="168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713951" indent="-171395" algn="l" rtl="0" eaLnBrk="1" latinLnBrk="0" hangingPunct="1">
        <a:spcBef>
          <a:spcPts val="281"/>
        </a:spcBef>
        <a:buClr>
          <a:schemeClr val="accent3"/>
        </a:buClr>
        <a:buFont typeface="Georgia"/>
        <a:buChar char="▫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902486" indent="-171395" algn="l" rtl="0" eaLnBrk="1" latinLnBrk="0" hangingPunct="1">
        <a:spcBef>
          <a:spcPts val="281"/>
        </a:spcBef>
        <a:buClr>
          <a:schemeClr val="accent3"/>
        </a:buClr>
        <a:buFont typeface="Georgia"/>
        <a:buChar char="◦"/>
        <a:defRPr kumimoji="0" sz="1406" kern="1200">
          <a:solidFill>
            <a:schemeClr val="accent3"/>
          </a:solidFill>
          <a:latin typeface="+mn-lt"/>
          <a:ea typeface="+mn-ea"/>
          <a:cs typeface="+mn-cs"/>
        </a:defRPr>
      </a:lvl8pPr>
      <a:lvl9pPr marL="2099590" indent="-171395" algn="l" rtl="0" eaLnBrk="1" latinLnBrk="0" hangingPunct="1">
        <a:spcBef>
          <a:spcPts val="281"/>
        </a:spcBef>
        <a:buClr>
          <a:schemeClr val="accent3"/>
        </a:buClr>
        <a:buFont typeface="Georgia"/>
        <a:buChar char="◦"/>
        <a:defRPr kumimoji="0" sz="1312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8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5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13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42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709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99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279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7892" y="4479925"/>
            <a:ext cx="3084635" cy="1974850"/>
          </a:xfrm>
        </p:spPr>
        <p:txBody>
          <a:bodyPr rtlCol="0"/>
          <a:lstStyle/>
          <a:p>
            <a:pPr defTabSz="1152144" eaLnBrk="1" fontAlgn="auto" hangingPunct="1">
              <a:spcBef>
                <a:spcPts val="0"/>
              </a:spcBef>
              <a:buNone/>
              <a:defRPr/>
            </a:pPr>
            <a:r>
              <a:rPr lang="en-GB" b="1" dirty="0"/>
              <a:t>Prepared By: Richard Barnes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33754" y="836614"/>
            <a:ext cx="8074269" cy="463708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Aft>
                <a:spcPts val="600"/>
              </a:spcAft>
              <a:buFont typeface="Arial" charset="0"/>
              <a:buNone/>
              <a:defRPr/>
            </a:pPr>
            <a:endParaRPr lang="en-GB" sz="4800" b="1" dirty="0">
              <a:latin typeface="+mn-lt"/>
              <a:cs typeface="+mn-cs"/>
            </a:endParaRPr>
          </a:p>
          <a:p>
            <a:pPr algn="r" eaLnBrk="0" hangingPunct="0">
              <a:spcAft>
                <a:spcPts val="600"/>
              </a:spcAft>
              <a:buFont typeface="Arial" charset="0"/>
              <a:buNone/>
              <a:defRPr/>
            </a:pPr>
            <a:endParaRPr lang="en-GB" sz="4800" b="1" dirty="0">
              <a:latin typeface="+mn-lt"/>
              <a:cs typeface="+mn-cs"/>
            </a:endParaRPr>
          </a:p>
          <a:p>
            <a:pPr algn="ctr" eaLnBrk="0" hangingPunct="0">
              <a:spcBef>
                <a:spcPts val="18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sz="4800" b="1" dirty="0">
                <a:solidFill>
                  <a:schemeClr val="bg1"/>
                </a:solidFill>
              </a:rPr>
              <a:t>CYBER RISKS AND INSURANCE</a:t>
            </a:r>
            <a:endParaRPr lang="en-GB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5521-2AEB-4790-9788-9782A2BB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4C37-B285-4BAC-AC1A-C9BC39B0E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02658" indent="0">
              <a:buNone/>
            </a:pPr>
            <a:endParaRPr lang="en-GB" dirty="0"/>
          </a:p>
          <a:p>
            <a:pPr marL="102658" indent="0">
              <a:buNone/>
            </a:pPr>
            <a:endParaRPr lang="en-GB" dirty="0"/>
          </a:p>
          <a:p>
            <a:pPr marL="102658" indent="0" algn="ctr">
              <a:buNone/>
            </a:pPr>
            <a:r>
              <a:rPr lang="en-GB" sz="4400" u="sng" dirty="0"/>
              <a:t>www.haveibeenpwned.com </a:t>
            </a:r>
          </a:p>
        </p:txBody>
      </p:sp>
    </p:spTree>
    <p:extLst>
      <p:ext uri="{BB962C8B-B14F-4D97-AF65-F5344CB8AC3E}">
        <p14:creationId xmlns:p14="http://schemas.microsoft.com/office/powerpoint/2010/main" val="187710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E37C-D17F-49A5-90F6-D7950F8B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data has value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1D823E-CB10-44BD-AB6B-615A370437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59" y="1268760"/>
            <a:ext cx="8293198" cy="50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9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F124-091B-448A-9603-89047BA1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NIGERIAN PRINCE?</a:t>
            </a:r>
          </a:p>
        </p:txBody>
      </p:sp>
      <p:pic>
        <p:nvPicPr>
          <p:cNvPr id="4" name="Content Placeholder 3" descr="https://i.redditmedia.com/UgxPtQ_LApE_WnuIKzSzsEz183cmirv-yV8msyMGfZg.png?w=1001&amp;s=b5c3894c7b64721bcb465fc333968d02">
            <a:extLst>
              <a:ext uri="{FF2B5EF4-FFF2-40B4-BE49-F238E27FC236}">
                <a16:creationId xmlns:a16="http://schemas.microsoft.com/office/drawing/2014/main" id="{4636CD36-2A99-4134-B8DD-9EC839073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6" y="1268760"/>
            <a:ext cx="8149181" cy="51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6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FE42-3086-4772-B14F-07A7BD18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8785-4997-4B21-80B3-286A2B50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Theft of funds</a:t>
            </a:r>
          </a:p>
          <a:p>
            <a:pPr marL="102658" indent="0">
              <a:buNone/>
            </a:pPr>
            <a:endParaRPr lang="en-GB" dirty="0"/>
          </a:p>
          <a:p>
            <a:r>
              <a:rPr lang="en-GB" dirty="0"/>
              <a:t>Ransomware &amp; cyber extortion </a:t>
            </a:r>
          </a:p>
          <a:p>
            <a:endParaRPr lang="en-GB" dirty="0"/>
          </a:p>
          <a:p>
            <a:r>
              <a:rPr lang="en-GB" dirty="0"/>
              <a:t>Data breach</a:t>
            </a:r>
          </a:p>
          <a:p>
            <a:endParaRPr lang="en-GB" dirty="0"/>
          </a:p>
          <a:p>
            <a:r>
              <a:rPr lang="en-GB" dirty="0"/>
              <a:t>Malware</a:t>
            </a:r>
          </a:p>
          <a:p>
            <a:endParaRPr lang="en-GB" dirty="0"/>
          </a:p>
          <a:p>
            <a:r>
              <a:rPr lang="en-GB" dirty="0"/>
              <a:t>DDOS attack</a:t>
            </a:r>
          </a:p>
          <a:p>
            <a:endParaRPr lang="en-GB" dirty="0"/>
          </a:p>
          <a:p>
            <a:r>
              <a:rPr lang="en-GB" dirty="0"/>
              <a:t>etc </a:t>
            </a:r>
            <a:r>
              <a:rPr lang="en-GB" dirty="0" err="1"/>
              <a:t>etc</a:t>
            </a:r>
            <a:r>
              <a:rPr lang="en-GB" dirty="0"/>
              <a:t> </a:t>
            </a:r>
            <a:r>
              <a:rPr lang="en-GB" dirty="0" err="1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81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F2E-488A-4C75-A6E7-309B6BE9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CFC Underwriting Cyber claims 2017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DF863A-FFCF-4BEA-8EAE-F442D91A7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39055"/>
              </p:ext>
            </p:extLst>
          </p:nvPr>
        </p:nvGraphicFramePr>
        <p:xfrm>
          <a:off x="455613" y="1503511"/>
          <a:ext cx="7626350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65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8162-C40A-4B2F-A0C6-A9E06084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RANSOMWARE</a:t>
            </a:r>
          </a:p>
        </p:txBody>
      </p:sp>
      <p:pic>
        <p:nvPicPr>
          <p:cNvPr id="4" name="Content Placeholder 3" descr="Image result for wannacry">
            <a:extLst>
              <a:ext uri="{FF2B5EF4-FFF2-40B4-BE49-F238E27FC236}">
                <a16:creationId xmlns:a16="http://schemas.microsoft.com/office/drawing/2014/main" id="{47C902AA-CCD6-4CF8-8531-891CE934E0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3" cy="56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3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A98B-66DD-41F6-98FF-7E89685D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9C4FFA-390B-4E38-8214-612EFB3D3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10" t="-6984" r="1210" b="6984"/>
          <a:stretch/>
        </p:blipFill>
        <p:spPr>
          <a:xfrm>
            <a:off x="353566" y="819548"/>
            <a:ext cx="843686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5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B65E-D098-4EE0-93F2-1B10DDF4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INSURANCE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12A1-E8F3-435D-9587-A6C921281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Large numbers of data breaches in health sector</a:t>
            </a:r>
          </a:p>
          <a:p>
            <a:endParaRPr lang="en-GB" dirty="0"/>
          </a:p>
          <a:p>
            <a:r>
              <a:rPr lang="en-GB" dirty="0"/>
              <a:t>Limited market capacity as most insurers do not understand social care</a:t>
            </a:r>
          </a:p>
          <a:p>
            <a:endParaRPr lang="en-GB" dirty="0"/>
          </a:p>
          <a:p>
            <a:r>
              <a:rPr lang="en-GB" dirty="0"/>
              <a:t>Towergate work with insurers who have wide experience of providing cyber cover to health and social care sectors globally.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30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B11C-F65E-4FB5-88E0-D5992444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67A6-FB2D-4189-90BC-47E386CD0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658" indent="0">
              <a:buNone/>
            </a:pPr>
            <a:endParaRPr lang="en-GB" dirty="0"/>
          </a:p>
          <a:p>
            <a:pPr marL="102658" indent="0">
              <a:buNone/>
            </a:pPr>
            <a:endParaRPr lang="en-GB" dirty="0"/>
          </a:p>
          <a:p>
            <a:pPr marL="102658" indent="0">
              <a:buNone/>
            </a:pPr>
            <a:endParaRPr lang="en-GB" dirty="0"/>
          </a:p>
          <a:p>
            <a:pPr marL="102658" indent="0">
              <a:buNone/>
            </a:pPr>
            <a:endParaRPr lang="en-GB" dirty="0"/>
          </a:p>
          <a:p>
            <a:pPr marL="102658" indent="0" algn="ctr">
              <a:buNone/>
            </a:pPr>
            <a:r>
              <a:rPr lang="en-GB" sz="8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55153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624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658" indent="0">
              <a:buNone/>
            </a:pPr>
            <a:r>
              <a:rPr lang="en-GB" dirty="0"/>
              <a:t>TOWERGATE INSURANCE</a:t>
            </a:r>
          </a:p>
          <a:p>
            <a:r>
              <a:rPr lang="en-GB" dirty="0"/>
              <a:t>Insurance &amp; Risk Management for Social Care Sector since 1981</a:t>
            </a:r>
          </a:p>
          <a:p>
            <a:endParaRPr lang="en-GB" dirty="0"/>
          </a:p>
          <a:p>
            <a:pPr marL="102658" indent="0">
              <a:buNone/>
            </a:pPr>
            <a:r>
              <a:rPr lang="en-GB" dirty="0"/>
              <a:t>MY BACKGROUND</a:t>
            </a:r>
          </a:p>
          <a:p>
            <a:r>
              <a:rPr lang="en-GB" dirty="0"/>
              <a:t>Richard Barnes </a:t>
            </a:r>
          </a:p>
          <a:p>
            <a:r>
              <a:rPr lang="en-GB" dirty="0"/>
              <a:t>Over 25 years experience</a:t>
            </a:r>
          </a:p>
          <a:p>
            <a:r>
              <a:rPr lang="en-GB" dirty="0"/>
              <a:t>With Towergate since 2008.</a:t>
            </a:r>
          </a:p>
          <a:p>
            <a:pPr marL="102658" indent="0">
              <a:buNone/>
            </a:pPr>
            <a:endParaRPr lang="en-GB" dirty="0"/>
          </a:p>
          <a:p>
            <a:r>
              <a:rPr lang="en-GB" dirty="0"/>
              <a:t>Partners of C&amp;SW for over five years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67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7F7-3879-486D-9D14-7CF80676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CYBER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779D1-38BD-476E-97B1-F5BCEEA0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Crime is based on reward for risk</a:t>
            </a:r>
          </a:p>
          <a:p>
            <a:r>
              <a:rPr lang="en-GB" dirty="0"/>
              <a:t>Why take the risk of robbing a bank</a:t>
            </a:r>
          </a:p>
          <a:p>
            <a:r>
              <a:rPr lang="en-GB" dirty="0"/>
              <a:t>You WILL get caught (CCTV, DNA etc)</a:t>
            </a:r>
          </a:p>
          <a:p>
            <a:r>
              <a:rPr lang="en-GB" dirty="0"/>
              <a:t>It is much easier to extract money from the comfort of your home.</a:t>
            </a:r>
          </a:p>
          <a:p>
            <a:endParaRPr lang="en-GB" dirty="0"/>
          </a:p>
          <a:p>
            <a:endParaRPr lang="en-GB" dirty="0"/>
          </a:p>
          <a:p>
            <a:pPr marL="102658" indent="0">
              <a:buNone/>
            </a:pPr>
            <a:r>
              <a:rPr lang="en-GB" dirty="0"/>
              <a:t>What does a cyber criminal look like?</a:t>
            </a:r>
          </a:p>
        </p:txBody>
      </p:sp>
    </p:spTree>
    <p:extLst>
      <p:ext uri="{BB962C8B-B14F-4D97-AF65-F5344CB8AC3E}">
        <p14:creationId xmlns:p14="http://schemas.microsoft.com/office/powerpoint/2010/main" val="109658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433AD-8795-416E-83DB-6C1A28CA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8" y="908720"/>
            <a:ext cx="9045755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28348-D6EE-48BC-8E18-5DE05B18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424936" cy="54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7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129E2-F3C3-4A18-A01B-8EB0B6FD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2089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29B88-2A92-4075-A826-D6C2C3825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51482"/>
            <a:ext cx="82809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3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1C4E-4FFC-4715-8642-56430D7B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CYBER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A10E-91AC-4A81-A3CE-5072EAD1C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Data is constantly compromised</a:t>
            </a:r>
          </a:p>
          <a:p>
            <a:pPr marL="102658" indent="0">
              <a:buNone/>
            </a:pPr>
            <a:endParaRPr lang="en-GB" dirty="0"/>
          </a:p>
          <a:p>
            <a:r>
              <a:rPr lang="en-GB" dirty="0"/>
              <a:t>Incredibly easy for fraudsters to obtain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556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7A53-F4EE-4464-BE6D-15323871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0C4F3D-B4A5-4EF3-B94E-CC171CB5D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2" y="1196752"/>
            <a:ext cx="829285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86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B Leadership Conference - AP reviewed">
  <a:themeElements>
    <a:clrScheme name="Custom 1">
      <a:dk1>
        <a:srgbClr val="192857"/>
      </a:dk1>
      <a:lt1>
        <a:sysClr val="window" lastClr="FFFFFF"/>
      </a:lt1>
      <a:dk2>
        <a:srgbClr val="192857"/>
      </a:dk2>
      <a:lt2>
        <a:srgbClr val="FFFFFF"/>
      </a:lt2>
      <a:accent1>
        <a:srgbClr val="192857"/>
      </a:accent1>
      <a:accent2>
        <a:srgbClr val="192857"/>
      </a:accent2>
      <a:accent3>
        <a:srgbClr val="192857"/>
      </a:accent3>
      <a:accent4>
        <a:srgbClr val="A0BF36"/>
      </a:accent4>
      <a:accent5>
        <a:srgbClr val="C30078"/>
      </a:accent5>
      <a:accent6>
        <a:srgbClr val="24509B"/>
      </a:accent6>
      <a:hlink>
        <a:srgbClr val="FFD100"/>
      </a:hlink>
      <a:folHlink>
        <a:srgbClr val="009D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212</Words>
  <Application>Microsoft Office PowerPoint</Application>
  <PresentationFormat>On-screen Show (4:3)</PresentationFormat>
  <Paragraphs>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Wingdings 2</vt:lpstr>
      <vt:lpstr>Office Theme</vt:lpstr>
      <vt:lpstr>1_TIB Leadership Conference - AP reviewed</vt:lpstr>
      <vt:lpstr>PowerPoint Presentation</vt:lpstr>
      <vt:lpstr>INTRODUCTION</vt:lpstr>
      <vt:lpstr>CYBER CRIME</vt:lpstr>
      <vt:lpstr>PowerPoint Presentation</vt:lpstr>
      <vt:lpstr>PowerPoint Presentation</vt:lpstr>
      <vt:lpstr>PowerPoint Presentation</vt:lpstr>
      <vt:lpstr>PowerPoint Presentation</vt:lpstr>
      <vt:lpstr>CYBER CRIME</vt:lpstr>
      <vt:lpstr> </vt:lpstr>
      <vt:lpstr>PowerPoint Presentation</vt:lpstr>
      <vt:lpstr>Your data has value</vt:lpstr>
      <vt:lpstr>NIGERIAN PRINCE?</vt:lpstr>
      <vt:lpstr>TYPES OF CLAIMS</vt:lpstr>
      <vt:lpstr>CFC Underwriting Cyber claims 2017</vt:lpstr>
      <vt:lpstr>RANSOMWARE</vt:lpstr>
      <vt:lpstr>PowerPoint Presentation</vt:lpstr>
      <vt:lpstr>INSURANCE SOLUTIONS</vt:lpstr>
      <vt:lpstr>LAST SLIDE!</vt:lpstr>
    </vt:vector>
  </TitlesOfParts>
  <Company>Towergate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samantha.hickmott</dc:creator>
  <cp:lastModifiedBy>Richard Barnes</cp:lastModifiedBy>
  <cp:revision>11</cp:revision>
  <dcterms:created xsi:type="dcterms:W3CDTF">2016-04-20T08:18:24Z</dcterms:created>
  <dcterms:modified xsi:type="dcterms:W3CDTF">2018-09-07T11:44:39Z</dcterms:modified>
</cp:coreProperties>
</file>