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11"/>
  </p:notesMasterIdLst>
  <p:sldIdLst>
    <p:sldId id="273" r:id="rId2"/>
    <p:sldId id="258" r:id="rId3"/>
    <p:sldId id="275" r:id="rId4"/>
    <p:sldId id="327" r:id="rId5"/>
    <p:sldId id="345" r:id="rId6"/>
    <p:sldId id="282" r:id="rId7"/>
    <p:sldId id="281" r:id="rId8"/>
    <p:sldId id="283" r:id="rId9"/>
    <p:sldId id="260" r:id="rId10"/>
    <p:sldId id="295" r:id="rId11"/>
    <p:sldId id="259" r:id="rId12"/>
    <p:sldId id="329" r:id="rId13"/>
    <p:sldId id="296" r:id="rId14"/>
    <p:sldId id="328" r:id="rId15"/>
    <p:sldId id="318" r:id="rId16"/>
    <p:sldId id="319" r:id="rId17"/>
    <p:sldId id="300" r:id="rId18"/>
    <p:sldId id="322" r:id="rId19"/>
    <p:sldId id="268" r:id="rId20"/>
    <p:sldId id="320" r:id="rId21"/>
    <p:sldId id="321" r:id="rId22"/>
    <p:sldId id="323" r:id="rId23"/>
    <p:sldId id="330" r:id="rId24"/>
    <p:sldId id="332" r:id="rId25"/>
    <p:sldId id="338" r:id="rId26"/>
    <p:sldId id="335" r:id="rId27"/>
    <p:sldId id="336" r:id="rId28"/>
    <p:sldId id="337" r:id="rId29"/>
    <p:sldId id="339" r:id="rId30"/>
    <p:sldId id="340" r:id="rId31"/>
    <p:sldId id="334" r:id="rId32"/>
    <p:sldId id="285" r:id="rId33"/>
    <p:sldId id="287" r:id="rId34"/>
    <p:sldId id="288" r:id="rId35"/>
    <p:sldId id="291" r:id="rId36"/>
    <p:sldId id="292" r:id="rId37"/>
    <p:sldId id="293" r:id="rId38"/>
    <p:sldId id="294" r:id="rId39"/>
    <p:sldId id="342" r:id="rId40"/>
    <p:sldId id="343" r:id="rId41"/>
    <p:sldId id="346" r:id="rId42"/>
    <p:sldId id="341" r:id="rId43"/>
    <p:sldId id="399" r:id="rId44"/>
    <p:sldId id="400" r:id="rId45"/>
    <p:sldId id="401" r:id="rId46"/>
    <p:sldId id="402" r:id="rId47"/>
    <p:sldId id="403" r:id="rId48"/>
    <p:sldId id="404" r:id="rId49"/>
    <p:sldId id="406" r:id="rId50"/>
    <p:sldId id="422" r:id="rId51"/>
    <p:sldId id="405" r:id="rId52"/>
    <p:sldId id="423" r:id="rId53"/>
    <p:sldId id="407" r:id="rId54"/>
    <p:sldId id="408" r:id="rId55"/>
    <p:sldId id="409" r:id="rId56"/>
    <p:sldId id="331" r:id="rId57"/>
    <p:sldId id="410" r:id="rId58"/>
    <p:sldId id="297" r:id="rId59"/>
    <p:sldId id="315" r:id="rId60"/>
    <p:sldId id="301" r:id="rId61"/>
    <p:sldId id="302" r:id="rId62"/>
    <p:sldId id="303" r:id="rId63"/>
    <p:sldId id="304" r:id="rId64"/>
    <p:sldId id="386" r:id="rId65"/>
    <p:sldId id="387" r:id="rId66"/>
    <p:sldId id="309" r:id="rId67"/>
    <p:sldId id="382" r:id="rId68"/>
    <p:sldId id="380" r:id="rId69"/>
    <p:sldId id="383" r:id="rId70"/>
    <p:sldId id="348" r:id="rId71"/>
    <p:sldId id="373" r:id="rId72"/>
    <p:sldId id="310" r:id="rId73"/>
    <p:sldId id="349" r:id="rId74"/>
    <p:sldId id="384" r:id="rId75"/>
    <p:sldId id="351" r:id="rId76"/>
    <p:sldId id="352" r:id="rId77"/>
    <p:sldId id="388" r:id="rId78"/>
    <p:sldId id="374" r:id="rId79"/>
    <p:sldId id="389" r:id="rId80"/>
    <p:sldId id="390" r:id="rId81"/>
    <p:sldId id="391" r:id="rId82"/>
    <p:sldId id="377" r:id="rId83"/>
    <p:sldId id="392" r:id="rId84"/>
    <p:sldId id="385" r:id="rId85"/>
    <p:sldId id="393" r:id="rId86"/>
    <p:sldId id="394" r:id="rId87"/>
    <p:sldId id="395" r:id="rId88"/>
    <p:sldId id="396" r:id="rId89"/>
    <p:sldId id="397" r:id="rId90"/>
    <p:sldId id="398" r:id="rId91"/>
    <p:sldId id="411" r:id="rId92"/>
    <p:sldId id="354" r:id="rId93"/>
    <p:sldId id="364" r:id="rId94"/>
    <p:sldId id="363" r:id="rId95"/>
    <p:sldId id="365" r:id="rId96"/>
    <p:sldId id="366" r:id="rId97"/>
    <p:sldId id="367" r:id="rId98"/>
    <p:sldId id="368" r:id="rId99"/>
    <p:sldId id="369" r:id="rId100"/>
    <p:sldId id="370" r:id="rId101"/>
    <p:sldId id="371" r:id="rId102"/>
    <p:sldId id="372" r:id="rId103"/>
    <p:sldId id="412" r:id="rId104"/>
    <p:sldId id="413" r:id="rId105"/>
    <p:sldId id="414" r:id="rId106"/>
    <p:sldId id="415" r:id="rId107"/>
    <p:sldId id="361" r:id="rId108"/>
    <p:sldId id="362" r:id="rId109"/>
    <p:sldId id="272" r:id="rId1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78CA"/>
    <a:srgbClr val="CCECFF"/>
    <a:srgbClr val="FFF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64" autoAdjust="0"/>
    <p:restoredTop sz="90155" autoAdjust="0"/>
  </p:normalViewPr>
  <p:slideViewPr>
    <p:cSldViewPr snapToGrid="0">
      <p:cViewPr varScale="1">
        <p:scale>
          <a:sx n="77" d="100"/>
          <a:sy n="77"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ED7AE9-6C94-48C8-914A-9D9BEC4A25FF}" type="datetimeFigureOut">
              <a:rPr lang="en-GB" smtClean="0"/>
              <a:t>14/04/2019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E1DFF-04F6-4C6A-B3B6-990403E33467}" type="slidenum">
              <a:rPr lang="en-GB" smtClean="0"/>
              <a:t>‹#›</a:t>
            </a:fld>
            <a:endParaRPr lang="en-GB"/>
          </a:p>
        </p:txBody>
      </p:sp>
    </p:spTree>
    <p:extLst>
      <p:ext uri="{BB962C8B-B14F-4D97-AF65-F5344CB8AC3E}">
        <p14:creationId xmlns:p14="http://schemas.microsoft.com/office/powerpoint/2010/main" val="2236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whole purpose of this exercise is to expose the truth – are CQC promoting good quality care or serving to prevent it?</a:t>
            </a:r>
          </a:p>
          <a:p>
            <a:r>
              <a:rPr lang="en-GB" dirty="0"/>
              <a:t>Are LAs acting in accordance with their duties under the Care Act … or not? </a:t>
            </a:r>
          </a:p>
          <a:p>
            <a:r>
              <a:rPr lang="en-GB" dirty="0"/>
              <a:t>LAs can say that doesn’t happen here but if it does and nothing changes then the truth will 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Nova" panose="020B0504020202020204" pitchFamily="34" charset="0"/>
                <a:ea typeface="Calibri" panose="020F0502020204030204" pitchFamily="34" charset="0"/>
                <a:cs typeface="Times New Roman" panose="02020603050405020304" pitchFamily="18" charset="0"/>
              </a:rPr>
              <a:t>It is about nailing the indisputable and holding local authorities and others to account for their 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Nova" panose="020B0504020202020204" pitchFamily="34" charset="0"/>
                <a:ea typeface="Calibri" panose="020F0502020204030204" pitchFamily="34" charset="0"/>
                <a:cs typeface="Times New Roman" panose="02020603050405020304" pitchFamily="18" charset="0"/>
              </a:rPr>
              <a:t>I need to know: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Nova" panose="020B0504020202020204" pitchFamily="34" charset="0"/>
                <a:ea typeface="Calibri" panose="020F0502020204030204" pitchFamily="34" charset="0"/>
                <a:cs typeface="Times New Roman" panose="02020603050405020304" pitchFamily="18" charset="0"/>
              </a:rPr>
              <a:t>have I got it right?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Nova" panose="020B0504020202020204" pitchFamily="34" charset="0"/>
                <a:ea typeface="Calibri" panose="020F0502020204030204" pitchFamily="34" charset="0"/>
                <a:cs typeface="Times New Roman" panose="02020603050405020304" pitchFamily="18" charset="0"/>
              </a:rPr>
              <a:t>What is really going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Nova" panose="020B05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3</a:t>
            </a:fld>
            <a:endParaRPr lang="en-GB"/>
          </a:p>
        </p:txBody>
      </p:sp>
    </p:spTree>
    <p:extLst>
      <p:ext uri="{BB962C8B-B14F-4D97-AF65-F5344CB8AC3E}">
        <p14:creationId xmlns:p14="http://schemas.microsoft.com/office/powerpoint/2010/main" val="675327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 series of recommendations </a:t>
            </a:r>
          </a:p>
        </p:txBody>
      </p:sp>
      <p:sp>
        <p:nvSpPr>
          <p:cNvPr id="4" name="Slide Number Placeholder 3"/>
          <p:cNvSpPr>
            <a:spLocks noGrp="1"/>
          </p:cNvSpPr>
          <p:nvPr>
            <p:ph type="sldNum" sz="quarter" idx="10"/>
          </p:nvPr>
        </p:nvSpPr>
        <p:spPr/>
        <p:txBody>
          <a:bodyPr/>
          <a:lstStyle/>
          <a:p>
            <a:fld id="{0F2E1DFF-04F6-4C6A-B3B6-990403E33467}" type="slidenum">
              <a:rPr lang="en-GB" smtClean="0"/>
              <a:t>39</a:t>
            </a:fld>
            <a:endParaRPr lang="en-GB"/>
          </a:p>
        </p:txBody>
      </p:sp>
    </p:spTree>
    <p:extLst>
      <p:ext uri="{BB962C8B-B14F-4D97-AF65-F5344CB8AC3E}">
        <p14:creationId xmlns:p14="http://schemas.microsoft.com/office/powerpoint/2010/main" val="3037337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58</a:t>
            </a:fld>
            <a:endParaRPr lang="en-GB"/>
          </a:p>
        </p:txBody>
      </p:sp>
    </p:spTree>
    <p:extLst>
      <p:ext uri="{BB962C8B-B14F-4D97-AF65-F5344CB8AC3E}">
        <p14:creationId xmlns:p14="http://schemas.microsoft.com/office/powerpoint/2010/main" val="1705311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60</a:t>
            </a:fld>
            <a:endParaRPr lang="en-GB"/>
          </a:p>
        </p:txBody>
      </p:sp>
    </p:spTree>
    <p:extLst>
      <p:ext uri="{BB962C8B-B14F-4D97-AF65-F5344CB8AC3E}">
        <p14:creationId xmlns:p14="http://schemas.microsoft.com/office/powerpoint/2010/main" val="214656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63</a:t>
            </a:fld>
            <a:endParaRPr lang="en-GB"/>
          </a:p>
        </p:txBody>
      </p:sp>
    </p:spTree>
    <p:extLst>
      <p:ext uri="{BB962C8B-B14F-4D97-AF65-F5344CB8AC3E}">
        <p14:creationId xmlns:p14="http://schemas.microsoft.com/office/powerpoint/2010/main" val="541080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66</a:t>
            </a:fld>
            <a:endParaRPr lang="en-GB"/>
          </a:p>
        </p:txBody>
      </p:sp>
    </p:spTree>
    <p:extLst>
      <p:ext uri="{BB962C8B-B14F-4D97-AF65-F5344CB8AC3E}">
        <p14:creationId xmlns:p14="http://schemas.microsoft.com/office/powerpoint/2010/main" val="1190484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67</a:t>
            </a:fld>
            <a:endParaRPr lang="en-GB"/>
          </a:p>
        </p:txBody>
      </p:sp>
    </p:spTree>
    <p:extLst>
      <p:ext uri="{BB962C8B-B14F-4D97-AF65-F5344CB8AC3E}">
        <p14:creationId xmlns:p14="http://schemas.microsoft.com/office/powerpoint/2010/main" val="2628512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73</a:t>
            </a:fld>
            <a:endParaRPr lang="en-GB"/>
          </a:p>
        </p:txBody>
      </p:sp>
    </p:spTree>
    <p:extLst>
      <p:ext uri="{BB962C8B-B14F-4D97-AF65-F5344CB8AC3E}">
        <p14:creationId xmlns:p14="http://schemas.microsoft.com/office/powerpoint/2010/main" val="1471028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76</a:t>
            </a:fld>
            <a:endParaRPr lang="en-GB"/>
          </a:p>
        </p:txBody>
      </p:sp>
    </p:spTree>
    <p:extLst>
      <p:ext uri="{BB962C8B-B14F-4D97-AF65-F5344CB8AC3E}">
        <p14:creationId xmlns:p14="http://schemas.microsoft.com/office/powerpoint/2010/main" val="24537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78</a:t>
            </a:fld>
            <a:endParaRPr lang="en-GB"/>
          </a:p>
        </p:txBody>
      </p:sp>
    </p:spTree>
    <p:extLst>
      <p:ext uri="{BB962C8B-B14F-4D97-AF65-F5344CB8AC3E}">
        <p14:creationId xmlns:p14="http://schemas.microsoft.com/office/powerpoint/2010/main" val="82368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88</a:t>
            </a:fld>
            <a:endParaRPr lang="en-GB"/>
          </a:p>
        </p:txBody>
      </p:sp>
    </p:spTree>
    <p:extLst>
      <p:ext uri="{BB962C8B-B14F-4D97-AF65-F5344CB8AC3E}">
        <p14:creationId xmlns:p14="http://schemas.microsoft.com/office/powerpoint/2010/main" val="123534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don’t use these sessions as a hard C&amp;SW sell and many of you are already members – it is a truth that we are trying to get your message out there and the more members we have the more representative we are and the better resourced we are to do this – to support the sector in what are challenging times, we could do with the sectors support  </a:t>
            </a:r>
          </a:p>
        </p:txBody>
      </p:sp>
      <p:sp>
        <p:nvSpPr>
          <p:cNvPr id="4" name="Slide Number Placeholder 3"/>
          <p:cNvSpPr>
            <a:spLocks noGrp="1"/>
          </p:cNvSpPr>
          <p:nvPr>
            <p:ph type="sldNum" sz="quarter" idx="10"/>
          </p:nvPr>
        </p:nvSpPr>
        <p:spPr/>
        <p:txBody>
          <a:bodyPr/>
          <a:lstStyle/>
          <a:p>
            <a:fld id="{0F2E1DFF-04F6-4C6A-B3B6-990403E33467}" type="slidenum">
              <a:rPr lang="en-GB" smtClean="0"/>
              <a:t>6</a:t>
            </a:fld>
            <a:endParaRPr lang="en-GB"/>
          </a:p>
        </p:txBody>
      </p:sp>
    </p:spTree>
    <p:extLst>
      <p:ext uri="{BB962C8B-B14F-4D97-AF65-F5344CB8AC3E}">
        <p14:creationId xmlns:p14="http://schemas.microsoft.com/office/powerpoint/2010/main" val="335319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93</a:t>
            </a:fld>
            <a:endParaRPr lang="en-GB"/>
          </a:p>
        </p:txBody>
      </p:sp>
    </p:spTree>
    <p:extLst>
      <p:ext uri="{BB962C8B-B14F-4D97-AF65-F5344CB8AC3E}">
        <p14:creationId xmlns:p14="http://schemas.microsoft.com/office/powerpoint/2010/main" val="2897393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94</a:t>
            </a:fld>
            <a:endParaRPr lang="en-GB"/>
          </a:p>
        </p:txBody>
      </p:sp>
    </p:spTree>
    <p:extLst>
      <p:ext uri="{BB962C8B-B14F-4D97-AF65-F5344CB8AC3E}">
        <p14:creationId xmlns:p14="http://schemas.microsoft.com/office/powerpoint/2010/main" val="2887072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95</a:t>
            </a:fld>
            <a:endParaRPr lang="en-GB"/>
          </a:p>
        </p:txBody>
      </p:sp>
    </p:spTree>
    <p:extLst>
      <p:ext uri="{BB962C8B-B14F-4D97-AF65-F5344CB8AC3E}">
        <p14:creationId xmlns:p14="http://schemas.microsoft.com/office/powerpoint/2010/main" val="2830546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96</a:t>
            </a:fld>
            <a:endParaRPr lang="en-GB"/>
          </a:p>
        </p:txBody>
      </p:sp>
    </p:spTree>
    <p:extLst>
      <p:ext uri="{BB962C8B-B14F-4D97-AF65-F5344CB8AC3E}">
        <p14:creationId xmlns:p14="http://schemas.microsoft.com/office/powerpoint/2010/main" val="69574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97</a:t>
            </a:fld>
            <a:endParaRPr lang="en-GB"/>
          </a:p>
        </p:txBody>
      </p:sp>
    </p:spTree>
    <p:extLst>
      <p:ext uri="{BB962C8B-B14F-4D97-AF65-F5344CB8AC3E}">
        <p14:creationId xmlns:p14="http://schemas.microsoft.com/office/powerpoint/2010/main" val="407983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98</a:t>
            </a:fld>
            <a:endParaRPr lang="en-GB"/>
          </a:p>
        </p:txBody>
      </p:sp>
    </p:spTree>
    <p:extLst>
      <p:ext uri="{BB962C8B-B14F-4D97-AF65-F5344CB8AC3E}">
        <p14:creationId xmlns:p14="http://schemas.microsoft.com/office/powerpoint/2010/main" val="1277360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99</a:t>
            </a:fld>
            <a:endParaRPr lang="en-GB"/>
          </a:p>
        </p:txBody>
      </p:sp>
    </p:spTree>
    <p:extLst>
      <p:ext uri="{BB962C8B-B14F-4D97-AF65-F5344CB8AC3E}">
        <p14:creationId xmlns:p14="http://schemas.microsoft.com/office/powerpoint/2010/main" val="301634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100</a:t>
            </a:fld>
            <a:endParaRPr lang="en-GB"/>
          </a:p>
        </p:txBody>
      </p:sp>
    </p:spTree>
    <p:extLst>
      <p:ext uri="{BB962C8B-B14F-4D97-AF65-F5344CB8AC3E}">
        <p14:creationId xmlns:p14="http://schemas.microsoft.com/office/powerpoint/2010/main" val="894459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101</a:t>
            </a:fld>
            <a:endParaRPr lang="en-GB"/>
          </a:p>
        </p:txBody>
      </p:sp>
    </p:spTree>
    <p:extLst>
      <p:ext uri="{BB962C8B-B14F-4D97-AF65-F5344CB8AC3E}">
        <p14:creationId xmlns:p14="http://schemas.microsoft.com/office/powerpoint/2010/main" val="21322950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your responsibilities / legal duties under the Care Act </a:t>
            </a:r>
          </a:p>
        </p:txBody>
      </p:sp>
      <p:sp>
        <p:nvSpPr>
          <p:cNvPr id="4" name="Slide Number Placeholder 3"/>
          <p:cNvSpPr>
            <a:spLocks noGrp="1"/>
          </p:cNvSpPr>
          <p:nvPr>
            <p:ph type="sldNum" sz="quarter" idx="10"/>
          </p:nvPr>
        </p:nvSpPr>
        <p:spPr/>
        <p:txBody>
          <a:bodyPr/>
          <a:lstStyle/>
          <a:p>
            <a:fld id="{0F2E1DFF-04F6-4C6A-B3B6-990403E33467}" type="slidenum">
              <a:rPr lang="en-GB" smtClean="0"/>
              <a:t>102</a:t>
            </a:fld>
            <a:endParaRPr lang="en-GB"/>
          </a:p>
        </p:txBody>
      </p:sp>
    </p:spTree>
    <p:extLst>
      <p:ext uri="{BB962C8B-B14F-4D97-AF65-F5344CB8AC3E}">
        <p14:creationId xmlns:p14="http://schemas.microsoft.com/office/powerpoint/2010/main" val="2037948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United we stand – The purpose of the report – to get it right and to give providers a clear voice  </a:t>
            </a:r>
          </a:p>
          <a:p>
            <a:r>
              <a:rPr lang="en-GB" dirty="0"/>
              <a:t>We could get depressed or we could get clear, united and vocal – I’d rather we did the latter </a:t>
            </a:r>
          </a:p>
        </p:txBody>
      </p:sp>
      <p:sp>
        <p:nvSpPr>
          <p:cNvPr id="4" name="Slide Number Placeholder 3"/>
          <p:cNvSpPr>
            <a:spLocks noGrp="1"/>
          </p:cNvSpPr>
          <p:nvPr>
            <p:ph type="sldNum" sz="quarter" idx="10"/>
          </p:nvPr>
        </p:nvSpPr>
        <p:spPr/>
        <p:txBody>
          <a:bodyPr/>
          <a:lstStyle/>
          <a:p>
            <a:fld id="{0F2E1DFF-04F6-4C6A-B3B6-990403E33467}" type="slidenum">
              <a:rPr lang="en-GB" smtClean="0"/>
              <a:t>7</a:t>
            </a:fld>
            <a:endParaRPr lang="en-GB"/>
          </a:p>
        </p:txBody>
      </p:sp>
    </p:spTree>
    <p:extLst>
      <p:ext uri="{BB962C8B-B14F-4D97-AF65-F5344CB8AC3E}">
        <p14:creationId xmlns:p14="http://schemas.microsoft.com/office/powerpoint/2010/main" val="134173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Liberal Democrats have recently proposed that the NHS and Social Care should be funded via a specific tax </a:t>
            </a:r>
          </a:p>
          <a:p>
            <a:r>
              <a:rPr lang="en-GB" dirty="0"/>
              <a:t>My perspective is not party political – it is more </a:t>
            </a:r>
          </a:p>
          <a:p>
            <a:pPr marL="228600" indent="-228600">
              <a:buAutoNum type="alphaLcParenR"/>
            </a:pPr>
            <a:r>
              <a:rPr lang="en-GB" dirty="0"/>
              <a:t>Something needs to be done</a:t>
            </a:r>
          </a:p>
          <a:p>
            <a:pPr marL="228600" indent="-228600">
              <a:buAutoNum type="alphaLcParenR"/>
            </a:pPr>
            <a:r>
              <a:rPr lang="en-GB" dirty="0"/>
              <a:t>Successive governments have encouraged people to work hard and contribute to our national prosperity / buy a house rather than rent so that they can pass an asset on to their children – now they want them to work hard all their life and contribute to our national prosperity so that they can pay for their care when they need it</a:t>
            </a:r>
          </a:p>
          <a:p>
            <a:pPr marL="228600" indent="-228600">
              <a:buAutoNum type="alphaLcParenR"/>
            </a:pPr>
            <a:r>
              <a:rPr lang="en-GB" dirty="0"/>
              <a:t>Recognising the issue and raising the necessary through taxation seems to be a fairer way forward   </a:t>
            </a:r>
          </a:p>
        </p:txBody>
      </p:sp>
      <p:sp>
        <p:nvSpPr>
          <p:cNvPr id="4" name="Slide Number Placeholder 3"/>
          <p:cNvSpPr>
            <a:spLocks noGrp="1"/>
          </p:cNvSpPr>
          <p:nvPr>
            <p:ph type="sldNum" sz="quarter" idx="10"/>
          </p:nvPr>
        </p:nvSpPr>
        <p:spPr/>
        <p:txBody>
          <a:bodyPr/>
          <a:lstStyle/>
          <a:p>
            <a:fld id="{0F2E1DFF-04F6-4C6A-B3B6-990403E33467}" type="slidenum">
              <a:rPr lang="en-GB" smtClean="0"/>
              <a:t>108</a:t>
            </a:fld>
            <a:endParaRPr lang="en-GB"/>
          </a:p>
        </p:txBody>
      </p:sp>
    </p:spTree>
    <p:extLst>
      <p:ext uri="{BB962C8B-B14F-4D97-AF65-F5344CB8AC3E}">
        <p14:creationId xmlns:p14="http://schemas.microsoft.com/office/powerpoint/2010/main" val="374104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 your voice to go as far as possible</a:t>
            </a:r>
          </a:p>
        </p:txBody>
      </p:sp>
      <p:sp>
        <p:nvSpPr>
          <p:cNvPr id="4" name="Slide Number Placeholder 3"/>
          <p:cNvSpPr>
            <a:spLocks noGrp="1"/>
          </p:cNvSpPr>
          <p:nvPr>
            <p:ph type="sldNum" sz="quarter" idx="10"/>
          </p:nvPr>
        </p:nvSpPr>
        <p:spPr/>
        <p:txBody>
          <a:bodyPr/>
          <a:lstStyle/>
          <a:p>
            <a:fld id="{0F2E1DFF-04F6-4C6A-B3B6-990403E33467}" type="slidenum">
              <a:rPr lang="en-GB" smtClean="0"/>
              <a:t>8</a:t>
            </a:fld>
            <a:endParaRPr lang="en-GB"/>
          </a:p>
        </p:txBody>
      </p:sp>
    </p:spTree>
    <p:extLst>
      <p:ext uri="{BB962C8B-B14F-4D97-AF65-F5344CB8AC3E}">
        <p14:creationId xmlns:p14="http://schemas.microsoft.com/office/powerpoint/2010/main" val="124360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Trying to be consultative – trying to capture the reality of the situation on the ground</a:t>
            </a:r>
          </a:p>
        </p:txBody>
      </p:sp>
      <p:sp>
        <p:nvSpPr>
          <p:cNvPr id="4" name="Slide Number Placeholder 3"/>
          <p:cNvSpPr>
            <a:spLocks noGrp="1"/>
          </p:cNvSpPr>
          <p:nvPr>
            <p:ph type="sldNum" sz="quarter" idx="10"/>
          </p:nvPr>
        </p:nvSpPr>
        <p:spPr/>
        <p:txBody>
          <a:bodyPr/>
          <a:lstStyle/>
          <a:p>
            <a:fld id="{0F2E1DFF-04F6-4C6A-B3B6-990403E33467}" type="slidenum">
              <a:rPr lang="en-GB" smtClean="0"/>
              <a:t>9</a:t>
            </a:fld>
            <a:endParaRPr lang="en-GB"/>
          </a:p>
        </p:txBody>
      </p:sp>
    </p:spTree>
    <p:extLst>
      <p:ext uri="{BB962C8B-B14F-4D97-AF65-F5344CB8AC3E}">
        <p14:creationId xmlns:p14="http://schemas.microsoft.com/office/powerpoint/2010/main" val="266903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effectiveness of recruitment strategies is mixed – lot of time and effort – the reality of the job then determines whether or not people stay – might spend all that time effort and money recruiting someone and then they leave – back to square one again </a:t>
            </a:r>
          </a:p>
          <a:p>
            <a:r>
              <a:rPr lang="en-GB" dirty="0"/>
              <a:t>Delays in DBS checks although better can still result in people opting to work elsewhere  </a:t>
            </a:r>
          </a:p>
        </p:txBody>
      </p:sp>
      <p:sp>
        <p:nvSpPr>
          <p:cNvPr id="4" name="Slide Number Placeholder 3"/>
          <p:cNvSpPr>
            <a:spLocks noGrp="1"/>
          </p:cNvSpPr>
          <p:nvPr>
            <p:ph type="sldNum" sz="quarter" idx="10"/>
          </p:nvPr>
        </p:nvSpPr>
        <p:spPr/>
        <p:txBody>
          <a:bodyPr/>
          <a:lstStyle/>
          <a:p>
            <a:fld id="{0F2E1DFF-04F6-4C6A-B3B6-990403E33467}" type="slidenum">
              <a:rPr lang="en-GB" smtClean="0"/>
              <a:t>13</a:t>
            </a:fld>
            <a:endParaRPr lang="en-GB"/>
          </a:p>
        </p:txBody>
      </p:sp>
    </p:spTree>
    <p:extLst>
      <p:ext uri="{BB962C8B-B14F-4D97-AF65-F5344CB8AC3E}">
        <p14:creationId xmlns:p14="http://schemas.microsoft.com/office/powerpoint/2010/main" val="4123712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Nova" panose="020B0504020202020204" pitchFamily="34" charset="0"/>
                <a:ea typeface="Calibri" panose="020F0502020204030204" pitchFamily="34" charset="0"/>
                <a:cs typeface="Arial" panose="020B0604020202020204" pitchFamily="34" charset="0"/>
              </a:rPr>
              <a:t>It needs to be recognised that care work is not a minimum wage job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Nova" panose="020B0504020202020204" pitchFamily="34" charset="0"/>
                <a:ea typeface="Calibri" panose="020F0502020204030204" pitchFamily="34" charset="0"/>
                <a:cs typeface="Arial" panose="020B0604020202020204" pitchFamily="34" charset="0"/>
              </a:rPr>
              <a:t>Conceptually it needs to be understood that providing high quality care and support to vulnerable and often complex people is not the same as flipping burgers, stacking shelves or serving coffee. </a:t>
            </a:r>
            <a:endParaRPr lang="en-GB" dirty="0"/>
          </a:p>
          <a:p>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15</a:t>
            </a:fld>
            <a:endParaRPr lang="en-GB"/>
          </a:p>
        </p:txBody>
      </p:sp>
    </p:spTree>
    <p:extLst>
      <p:ext uri="{BB962C8B-B14F-4D97-AF65-F5344CB8AC3E}">
        <p14:creationId xmlns:p14="http://schemas.microsoft.com/office/powerpoint/2010/main" val="251964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Conceptually it needs to be understood that </a:t>
            </a:r>
            <a:r>
              <a:rPr lang="en-GB" dirty="0">
                <a:latin typeface="Arial Nova" panose="020B0504020202020204" pitchFamily="34" charset="0"/>
                <a:ea typeface="Calibri" panose="020F0502020204030204" pitchFamily="34" charset="0"/>
                <a:cs typeface="Arial" panose="020B0604020202020204" pitchFamily="34" charset="0"/>
              </a:rPr>
              <a:t>providing high quality care and support to vulnerable and often complex people is not the same as flipping burgers, stacking shelves or serving coffee</a:t>
            </a:r>
          </a:p>
          <a:p>
            <a:r>
              <a:rPr lang="en-GB" dirty="0">
                <a:latin typeface="Arial Nova" panose="020B0504020202020204" pitchFamily="34" charset="0"/>
                <a:cs typeface="Arial" panose="020B0604020202020204" pitchFamily="34" charset="0"/>
              </a:rPr>
              <a:t>Real Living Wage sends out the right message -  </a:t>
            </a:r>
            <a:endParaRPr lang="en-GB" dirty="0"/>
          </a:p>
        </p:txBody>
      </p:sp>
      <p:sp>
        <p:nvSpPr>
          <p:cNvPr id="4" name="Slide Number Placeholder 3"/>
          <p:cNvSpPr>
            <a:spLocks noGrp="1"/>
          </p:cNvSpPr>
          <p:nvPr>
            <p:ph type="sldNum" sz="quarter" idx="10"/>
          </p:nvPr>
        </p:nvSpPr>
        <p:spPr/>
        <p:txBody>
          <a:bodyPr/>
          <a:lstStyle/>
          <a:p>
            <a:fld id="{0F2E1DFF-04F6-4C6A-B3B6-990403E33467}" type="slidenum">
              <a:rPr lang="en-GB" smtClean="0"/>
              <a:t>20</a:t>
            </a:fld>
            <a:endParaRPr lang="en-GB"/>
          </a:p>
        </p:txBody>
      </p:sp>
    </p:spTree>
    <p:extLst>
      <p:ext uri="{BB962C8B-B14F-4D97-AF65-F5344CB8AC3E}">
        <p14:creationId xmlns:p14="http://schemas.microsoft.com/office/powerpoint/2010/main" val="1344783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seen as a weakness not a strength – missing a trick here </a:t>
            </a:r>
          </a:p>
        </p:txBody>
      </p:sp>
      <p:sp>
        <p:nvSpPr>
          <p:cNvPr id="4" name="Slide Number Placeholder 3"/>
          <p:cNvSpPr>
            <a:spLocks noGrp="1"/>
          </p:cNvSpPr>
          <p:nvPr>
            <p:ph type="sldNum" sz="quarter" idx="10"/>
          </p:nvPr>
        </p:nvSpPr>
        <p:spPr/>
        <p:txBody>
          <a:bodyPr/>
          <a:lstStyle/>
          <a:p>
            <a:fld id="{0F2E1DFF-04F6-4C6A-B3B6-990403E33467}" type="slidenum">
              <a:rPr lang="en-GB" smtClean="0"/>
              <a:t>30</a:t>
            </a:fld>
            <a:endParaRPr lang="en-GB"/>
          </a:p>
        </p:txBody>
      </p:sp>
    </p:spTree>
    <p:extLst>
      <p:ext uri="{BB962C8B-B14F-4D97-AF65-F5344CB8AC3E}">
        <p14:creationId xmlns:p14="http://schemas.microsoft.com/office/powerpoint/2010/main" val="3935796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18FA-6813-4891-A6AF-E9CBCCEAF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66B1CBB-37DA-4024-8182-90070963DF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28E209-718A-4E18-A2B4-ADC9FEEC902D}"/>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5" name="Footer Placeholder 4">
            <a:extLst>
              <a:ext uri="{FF2B5EF4-FFF2-40B4-BE49-F238E27FC236}">
                <a16:creationId xmlns:a16="http://schemas.microsoft.com/office/drawing/2014/main" id="{A25264D8-8232-4AF3-ACA1-72A76C81B2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C490A9-A01E-4B43-935A-D96CF814B844}"/>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29842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713A-BCEC-4746-A0D9-966FC0EDD1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7085F0-DFA1-4EE9-B94B-36888A6A12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D0D54F-7EEE-4109-81D3-3336EDB9EBE8}"/>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5" name="Footer Placeholder 4">
            <a:extLst>
              <a:ext uri="{FF2B5EF4-FFF2-40B4-BE49-F238E27FC236}">
                <a16:creationId xmlns:a16="http://schemas.microsoft.com/office/drawing/2014/main" id="{9704CEFF-F730-45DB-9A3E-02BAD47AD0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FB6127-6329-4731-8FA8-B6597535A413}"/>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101292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A140F-AE74-4BD3-95ED-898B10CDEA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A013CE-3EF3-40A2-8A6E-6636C2437BC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5D6933-248C-4A45-82EC-FEF5F0807B23}"/>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5" name="Footer Placeholder 4">
            <a:extLst>
              <a:ext uri="{FF2B5EF4-FFF2-40B4-BE49-F238E27FC236}">
                <a16:creationId xmlns:a16="http://schemas.microsoft.com/office/drawing/2014/main" id="{25141200-CED4-4953-93E8-81A9B084C4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B6D0B4-3A15-4A78-ACF8-8FD61596F472}"/>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729411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CF80-2389-4C1A-A2E2-C29AAC6C6F2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D5F073-0F59-445B-B60F-3DFE6146CA8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0025A-1B8B-48ED-A929-EDA33A51769D}"/>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5" name="Footer Placeholder 4">
            <a:extLst>
              <a:ext uri="{FF2B5EF4-FFF2-40B4-BE49-F238E27FC236}">
                <a16:creationId xmlns:a16="http://schemas.microsoft.com/office/drawing/2014/main" id="{DE65784B-D446-46B2-98E0-2281986823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B6CAC1-3D6F-47C3-B485-A7AD21931F18}"/>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66800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5E34B-1628-43F3-B486-0085374574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ACBBEA-688D-4CA7-A401-57CF8B611D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D7DC5C-9E37-414C-A0D5-0E3E0D09C673}"/>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5" name="Footer Placeholder 4">
            <a:extLst>
              <a:ext uri="{FF2B5EF4-FFF2-40B4-BE49-F238E27FC236}">
                <a16:creationId xmlns:a16="http://schemas.microsoft.com/office/drawing/2014/main" id="{3DC02873-090C-4F17-BA80-C9267E9D67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BD50D9-5013-4CB6-BE1C-4E0053E345D2}"/>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36994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4BFF-03AF-4838-A3A5-CE28830C17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72C76E-77A1-445B-8519-C9C731996D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048959-94A3-4BD7-8D87-2738564F90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F42798-766D-48FB-93BA-A69CAE26A2EF}"/>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6" name="Footer Placeholder 5">
            <a:extLst>
              <a:ext uri="{FF2B5EF4-FFF2-40B4-BE49-F238E27FC236}">
                <a16:creationId xmlns:a16="http://schemas.microsoft.com/office/drawing/2014/main" id="{5689D71E-6F9F-4998-9BF4-4386455F16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CF17D1-6314-480E-A4BA-DCEE240606FA}"/>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2356022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28DCC-D0AD-4350-80E7-9F0D68A287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16E090-4EE9-400B-9CBB-BC5694B449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FB467C8-06F0-4DA0-8C99-7C3A75BDC7E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63CE6D-2746-4BFE-A83D-9678ECB6D9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65A7CD-6817-4CD7-BC56-D599E1D2DB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DBBD1A-8B82-4CF9-AAA4-B30CEF561976}"/>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8" name="Footer Placeholder 7">
            <a:extLst>
              <a:ext uri="{FF2B5EF4-FFF2-40B4-BE49-F238E27FC236}">
                <a16:creationId xmlns:a16="http://schemas.microsoft.com/office/drawing/2014/main" id="{E6725A11-B26E-4ACF-BD75-0217CE8C24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474982-7D38-4C76-AA45-ABD2B2DC4BB4}"/>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12308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691E-567C-412E-B02A-723E61BBCD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D496B58-A785-413B-AFDE-A9A947077335}"/>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4" name="Footer Placeholder 3">
            <a:extLst>
              <a:ext uri="{FF2B5EF4-FFF2-40B4-BE49-F238E27FC236}">
                <a16:creationId xmlns:a16="http://schemas.microsoft.com/office/drawing/2014/main" id="{323BE52F-BA69-4CEF-93ED-088DA417F0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22268E-EB30-42FC-974B-A2EBA0FD4144}"/>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1697947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DA7F79-F20A-4F61-B426-90E4FA15072C}"/>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3" name="Footer Placeholder 2">
            <a:extLst>
              <a:ext uri="{FF2B5EF4-FFF2-40B4-BE49-F238E27FC236}">
                <a16:creationId xmlns:a16="http://schemas.microsoft.com/office/drawing/2014/main" id="{213D005A-C770-41B2-9360-A84A820A28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E6AF8F-B066-43C5-B3DE-079F492F2B97}"/>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32378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034A-A327-4F3C-8F1C-CCFAAE162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0A7945-81CB-467E-9193-10D3EC9231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7EB4C4-F388-42B9-9203-A648DD26B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33EAFD-A0B3-4334-AB13-9F618C18E732}"/>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6" name="Footer Placeholder 5">
            <a:extLst>
              <a:ext uri="{FF2B5EF4-FFF2-40B4-BE49-F238E27FC236}">
                <a16:creationId xmlns:a16="http://schemas.microsoft.com/office/drawing/2014/main" id="{57F6B2AB-EA72-416C-BE1C-6D8251C53F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4A132D-0050-476B-8B5F-7867D77804E0}"/>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28730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39D44-8303-43DE-93F6-52D197177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B67C8F-4394-46EB-AE25-4904D6E606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E84216-D1A1-40A0-A8D1-F94EC4680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434564-0AC1-4AE5-8193-6C9D44326DE5}"/>
              </a:ext>
            </a:extLst>
          </p:cNvPr>
          <p:cNvSpPr>
            <a:spLocks noGrp="1"/>
          </p:cNvSpPr>
          <p:nvPr>
            <p:ph type="dt" sz="half" idx="10"/>
          </p:nvPr>
        </p:nvSpPr>
        <p:spPr/>
        <p:txBody>
          <a:bodyPr/>
          <a:lstStyle/>
          <a:p>
            <a:fld id="{87CA1A98-EC2E-47CD-B2F9-15D427528FF1}" type="datetimeFigureOut">
              <a:rPr lang="en-GB" smtClean="0"/>
              <a:t>14/04/2019</a:t>
            </a:fld>
            <a:endParaRPr lang="en-GB"/>
          </a:p>
        </p:txBody>
      </p:sp>
      <p:sp>
        <p:nvSpPr>
          <p:cNvPr id="6" name="Footer Placeholder 5">
            <a:extLst>
              <a:ext uri="{FF2B5EF4-FFF2-40B4-BE49-F238E27FC236}">
                <a16:creationId xmlns:a16="http://schemas.microsoft.com/office/drawing/2014/main" id="{F9F4D8E2-17E8-4CA1-945D-3CE31F0BEE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8E18AA-5AED-44E5-980E-6EC6A420245D}"/>
              </a:ext>
            </a:extLst>
          </p:cNvPr>
          <p:cNvSpPr>
            <a:spLocks noGrp="1"/>
          </p:cNvSpPr>
          <p:nvPr>
            <p:ph type="sldNum" sz="quarter" idx="12"/>
          </p:nvPr>
        </p:nvSpPr>
        <p:spPr/>
        <p:txBody>
          <a:bodyPr/>
          <a:lstStyle/>
          <a:p>
            <a:fld id="{3D363CEA-8A7A-4CD9-A476-3E29E141D5FF}" type="slidenum">
              <a:rPr lang="en-GB" smtClean="0"/>
              <a:t>‹#›</a:t>
            </a:fld>
            <a:endParaRPr lang="en-GB"/>
          </a:p>
        </p:txBody>
      </p:sp>
    </p:spTree>
    <p:extLst>
      <p:ext uri="{BB962C8B-B14F-4D97-AF65-F5344CB8AC3E}">
        <p14:creationId xmlns:p14="http://schemas.microsoft.com/office/powerpoint/2010/main" val="3484712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7A4A2-025F-4BEF-88CA-0177293951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2EDD5D-94A5-4AFE-82D6-5FE5C87FB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6B9151-4662-4946-B9F0-F83A03FD90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A1A98-EC2E-47CD-B2F9-15D427528FF1}" type="datetimeFigureOut">
              <a:rPr lang="en-GB" smtClean="0"/>
              <a:t>14/04/2019</a:t>
            </a:fld>
            <a:endParaRPr lang="en-GB"/>
          </a:p>
        </p:txBody>
      </p:sp>
      <p:sp>
        <p:nvSpPr>
          <p:cNvPr id="5" name="Footer Placeholder 4">
            <a:extLst>
              <a:ext uri="{FF2B5EF4-FFF2-40B4-BE49-F238E27FC236}">
                <a16:creationId xmlns:a16="http://schemas.microsoft.com/office/drawing/2014/main" id="{EA19E021-064D-4DD4-B055-7EAC98FE3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9F94FE-CE25-42AC-B715-2A58C0A79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63CEA-8A7A-4CD9-A476-3E29E141D5FF}" type="slidenum">
              <a:rPr lang="en-GB" smtClean="0"/>
              <a:t>‹#›</a:t>
            </a:fld>
            <a:endParaRPr lang="en-GB"/>
          </a:p>
        </p:txBody>
      </p:sp>
    </p:spTree>
    <p:extLst>
      <p:ext uri="{BB962C8B-B14F-4D97-AF65-F5344CB8AC3E}">
        <p14:creationId xmlns:p14="http://schemas.microsoft.com/office/powerpoint/2010/main" val="13185504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1.jpg"/></Relationships>
</file>

<file path=ppt/slides/_rels/slide6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EGO, table, toy, sky&#10;&#10;Description generated with very high confidence">
            <a:extLst>
              <a:ext uri="{FF2B5EF4-FFF2-40B4-BE49-F238E27FC236}">
                <a16:creationId xmlns:a16="http://schemas.microsoft.com/office/drawing/2014/main" id="{A6D3C016-51E8-47DD-9A85-725C5EA1C3B4}"/>
              </a:ext>
            </a:extLst>
          </p:cNvPr>
          <p:cNvPicPr>
            <a:picLocks noChangeAspect="1"/>
          </p:cNvPicPr>
          <p:nvPr/>
        </p:nvPicPr>
        <p:blipFill rotWithShape="1">
          <a:blip r:embed="rId2">
            <a:extLst>
              <a:ext uri="{28A0092B-C50C-407E-A947-70E740481C1C}">
                <a14:useLocalDpi xmlns:a14="http://schemas.microsoft.com/office/drawing/2010/main" val="0"/>
              </a:ext>
            </a:extLst>
          </a:blip>
          <a:srcRect t="24757" b="5584"/>
          <a:stretch/>
        </p:blipFill>
        <p:spPr>
          <a:xfrm>
            <a:off x="20" y="10"/>
            <a:ext cx="12191980" cy="6857990"/>
          </a:xfrm>
          <a:prstGeom prst="rect">
            <a:avLst/>
          </a:prstGeom>
        </p:spPr>
      </p:pic>
      <p:pic>
        <p:nvPicPr>
          <p:cNvPr id="5" name="Picture 1">
            <a:extLst>
              <a:ext uri="{FF2B5EF4-FFF2-40B4-BE49-F238E27FC236}">
                <a16:creationId xmlns:a16="http://schemas.microsoft.com/office/drawing/2014/main" id="{A79A3EB6-E331-42EF-9AF5-383BC65686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832" y="5084764"/>
            <a:ext cx="216058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3B391FFF-ACEE-4429-9290-12FA0209B2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80507" y="4930776"/>
            <a:ext cx="3101975"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702E87C-AFD7-4A53-AD89-974702365943}"/>
              </a:ext>
            </a:extLst>
          </p:cNvPr>
          <p:cNvSpPr txBox="1"/>
          <p:nvPr/>
        </p:nvSpPr>
        <p:spPr>
          <a:xfrm>
            <a:off x="396081" y="345233"/>
            <a:ext cx="4521152" cy="1772815"/>
          </a:xfrm>
          <a:prstGeom prst="rect">
            <a:avLst/>
          </a:prstGeom>
          <a:solidFill>
            <a:srgbClr val="5EAED0">
              <a:alpha val="90000"/>
            </a:srgbClr>
          </a:solidFill>
          <a:ln w="127000" cap="sq" cmpd="thinThick">
            <a:solidFill>
              <a:schemeClr val="bg1"/>
            </a:solidFill>
          </a:ln>
        </p:spPr>
        <p:txBody>
          <a:bodyPr vert="horz" wrap="square" lIns="91440" tIns="45720" rIns="91440" bIns="45720" rtlCol="0" anchor="ctr">
            <a:noAutofit/>
          </a:bodyPr>
          <a:lstStyle/>
          <a:p>
            <a:pPr algn="ctr">
              <a:lnSpc>
                <a:spcPct val="120000"/>
              </a:lnSpc>
              <a:spcBef>
                <a:spcPct val="0"/>
              </a:spcBef>
            </a:pPr>
            <a:r>
              <a:rPr lang="en-US" sz="3200" b="1" dirty="0">
                <a:latin typeface="Arial Nova" panose="020B0504020202020204" pitchFamily="34" charset="0"/>
                <a:ea typeface="+mj-ea"/>
                <a:cs typeface="+mj-cs"/>
              </a:rPr>
              <a:t>Welcome to your Registered Manager’s Network</a:t>
            </a:r>
          </a:p>
        </p:txBody>
      </p:sp>
    </p:spTree>
    <p:extLst>
      <p:ext uri="{BB962C8B-B14F-4D97-AF65-F5344CB8AC3E}">
        <p14:creationId xmlns:p14="http://schemas.microsoft.com/office/powerpoint/2010/main" val="272660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764DF6-8672-4D17-8D78-D8942AA166B9}"/>
              </a:ext>
            </a:extLst>
          </p:cNvPr>
          <p:cNvPicPr>
            <a:picLocks noChangeAspect="1"/>
          </p:cNvPicPr>
          <p:nvPr/>
        </p:nvPicPr>
        <p:blipFill rotWithShape="1">
          <a:blip r:embed="rId2">
            <a:extLst>
              <a:ext uri="{28A0092B-C50C-407E-A947-70E740481C1C}">
                <a14:useLocalDpi xmlns:a14="http://schemas.microsoft.com/office/drawing/2010/main" val="0"/>
              </a:ext>
            </a:extLst>
          </a:blip>
          <a:srcRect b="10714"/>
          <a:stretch/>
        </p:blipFill>
        <p:spPr>
          <a:xfrm>
            <a:off x="20" y="10"/>
            <a:ext cx="12191980" cy="6857990"/>
          </a:xfrm>
          <a:prstGeom prst="rect">
            <a:avLst/>
          </a:prstGeom>
        </p:spPr>
      </p:pic>
      <p:sp>
        <p:nvSpPr>
          <p:cNvPr id="8" name="Rectangle 7">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344C5B2-91BA-4A78-A104-E833D7B4A7AB}"/>
              </a:ext>
            </a:extLst>
          </p:cNvPr>
          <p:cNvSpPr>
            <a:spLocks noGrp="1"/>
          </p:cNvSpPr>
          <p:nvPr>
            <p:ph type="title"/>
          </p:nvPr>
        </p:nvSpPr>
        <p:spPr>
          <a:xfrm>
            <a:off x="523875" y="5317240"/>
            <a:ext cx="11210925" cy="744836"/>
          </a:xfrm>
        </p:spPr>
        <p:txBody>
          <a:bodyPr>
            <a:normAutofit/>
          </a:bodyPr>
          <a:lstStyle/>
          <a:p>
            <a:pPr algn="ctr"/>
            <a:r>
              <a:rPr lang="en-GB" dirty="0">
                <a:solidFill>
                  <a:schemeClr val="bg1"/>
                </a:solidFill>
                <a:latin typeface="Arial Nova" panose="020B0504020202020204" pitchFamily="34" charset="0"/>
              </a:rPr>
              <a:t>Staff recruitment and retention</a:t>
            </a:r>
          </a:p>
        </p:txBody>
      </p:sp>
    </p:spTree>
    <p:extLst>
      <p:ext uri="{BB962C8B-B14F-4D97-AF65-F5344CB8AC3E}">
        <p14:creationId xmlns:p14="http://schemas.microsoft.com/office/powerpoint/2010/main" val="1622182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1" y="640081"/>
            <a:ext cx="5237019" cy="1272210"/>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Adhere to the key principle of sufficiency when establishing personal budgets. This needs to take into account:</a:t>
            </a:r>
          </a:p>
        </p:txBody>
      </p:sp>
      <p:sp>
        <p:nvSpPr>
          <p:cNvPr id="6" name="Title 1">
            <a:extLst>
              <a:ext uri="{FF2B5EF4-FFF2-40B4-BE49-F238E27FC236}">
                <a16:creationId xmlns:a16="http://schemas.microsoft.com/office/drawing/2014/main" id="{2172E0FA-A83B-4BE4-BF59-4AD8C0BA12F6}"/>
              </a:ext>
            </a:extLst>
          </p:cNvPr>
          <p:cNvSpPr txBox="1">
            <a:spLocks/>
          </p:cNvSpPr>
          <p:nvPr/>
        </p:nvSpPr>
        <p:spPr>
          <a:xfrm>
            <a:off x="6722010" y="2134429"/>
            <a:ext cx="5237019" cy="795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The entirety of a person’s eligible needs</a:t>
            </a:r>
          </a:p>
        </p:txBody>
      </p:sp>
      <p:sp>
        <p:nvSpPr>
          <p:cNvPr id="7" name="Title 1">
            <a:extLst>
              <a:ext uri="{FF2B5EF4-FFF2-40B4-BE49-F238E27FC236}">
                <a16:creationId xmlns:a16="http://schemas.microsoft.com/office/drawing/2014/main" id="{AA71093A-75C5-4A39-9804-EFC1357DD35A}"/>
              </a:ext>
            </a:extLst>
          </p:cNvPr>
          <p:cNvSpPr txBox="1">
            <a:spLocks/>
          </p:cNvSpPr>
          <p:nvPr/>
        </p:nvSpPr>
        <p:spPr>
          <a:xfrm>
            <a:off x="6722009" y="3088084"/>
            <a:ext cx="5237019" cy="12612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The ability of services to recruit and retain the staff they need to meet these</a:t>
            </a:r>
          </a:p>
        </p:txBody>
      </p:sp>
      <p:sp>
        <p:nvSpPr>
          <p:cNvPr id="8" name="Title 1">
            <a:extLst>
              <a:ext uri="{FF2B5EF4-FFF2-40B4-BE49-F238E27FC236}">
                <a16:creationId xmlns:a16="http://schemas.microsoft.com/office/drawing/2014/main" id="{A9755466-5014-43BE-BD6C-D0D1420533F9}"/>
              </a:ext>
            </a:extLst>
          </p:cNvPr>
          <p:cNvSpPr txBox="1">
            <a:spLocks/>
          </p:cNvSpPr>
          <p:nvPr/>
        </p:nvSpPr>
        <p:spPr>
          <a:xfrm>
            <a:off x="6722008" y="4335444"/>
            <a:ext cx="5237019" cy="912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Requirements to deliver the service to necessary standard</a:t>
            </a:r>
          </a:p>
        </p:txBody>
      </p:sp>
      <p:sp>
        <p:nvSpPr>
          <p:cNvPr id="9" name="Title 1">
            <a:extLst>
              <a:ext uri="{FF2B5EF4-FFF2-40B4-BE49-F238E27FC236}">
                <a16:creationId xmlns:a16="http://schemas.microsoft.com/office/drawing/2014/main" id="{3A7D9B50-C0CB-494F-990E-A63003F6284B}"/>
              </a:ext>
            </a:extLst>
          </p:cNvPr>
          <p:cNvSpPr txBox="1">
            <a:spLocks/>
          </p:cNvSpPr>
          <p:nvPr/>
        </p:nvSpPr>
        <p:spPr>
          <a:xfrm>
            <a:off x="6722008" y="5247861"/>
            <a:ext cx="5237019" cy="9666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Requirements to deliver the service at a profit</a:t>
            </a:r>
          </a:p>
        </p:txBody>
      </p:sp>
    </p:spTree>
    <p:extLst>
      <p:ext uri="{BB962C8B-B14F-4D97-AF65-F5344CB8AC3E}">
        <p14:creationId xmlns:p14="http://schemas.microsoft.com/office/powerpoint/2010/main" val="2414235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0" y="762736"/>
            <a:ext cx="5237019" cy="1272210"/>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Respond to requests for reviews promptly unless there are clear reasons why a response would be inappropriate</a:t>
            </a:r>
          </a:p>
        </p:txBody>
      </p:sp>
      <p:sp>
        <p:nvSpPr>
          <p:cNvPr id="6" name="Title 1">
            <a:extLst>
              <a:ext uri="{FF2B5EF4-FFF2-40B4-BE49-F238E27FC236}">
                <a16:creationId xmlns:a16="http://schemas.microsoft.com/office/drawing/2014/main" id="{2172E0FA-A83B-4BE4-BF59-4AD8C0BA12F6}"/>
              </a:ext>
            </a:extLst>
          </p:cNvPr>
          <p:cNvSpPr txBox="1">
            <a:spLocks/>
          </p:cNvSpPr>
          <p:nvPr/>
        </p:nvSpPr>
        <p:spPr>
          <a:xfrm>
            <a:off x="6722009" y="2292302"/>
            <a:ext cx="5237019" cy="22700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Establish clear and reasonable timeframes in which individuals and providers can expect a response and an outcome in relation to these requests</a:t>
            </a:r>
          </a:p>
        </p:txBody>
      </p:sp>
    </p:spTree>
    <p:extLst>
      <p:ext uri="{BB962C8B-B14F-4D97-AF65-F5344CB8AC3E}">
        <p14:creationId xmlns:p14="http://schemas.microsoft.com/office/powerpoint/2010/main" val="1105001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0" y="762735"/>
            <a:ext cx="5237019" cy="3322247"/>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Where it is clear that a person’s needs have changed or are not fully represented in their initial assessment then, if the person wishes to remain being supported by the service (or if they lack capacity it is felt that this is in their Best Interests), update both the assessment and the personal budget in a timely manner</a:t>
            </a:r>
          </a:p>
        </p:txBody>
      </p:sp>
    </p:spTree>
    <p:extLst>
      <p:ext uri="{BB962C8B-B14F-4D97-AF65-F5344CB8AC3E}">
        <p14:creationId xmlns:p14="http://schemas.microsoft.com/office/powerpoint/2010/main" val="1665872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2D0332BB-1A45-4E2D-9B5C-2E266284B663}"/>
              </a:ext>
            </a:extLst>
          </p:cNvPr>
          <p:cNvPicPr>
            <a:picLocks noChangeAspect="1"/>
          </p:cNvPicPr>
          <p:nvPr/>
        </p:nvPicPr>
        <p:blipFill rotWithShape="1">
          <a:blip r:embed="rId2">
            <a:extLst>
              <a:ext uri="{28A0092B-C50C-407E-A947-70E740481C1C}">
                <a14:useLocalDpi xmlns:a14="http://schemas.microsoft.com/office/drawing/2010/main" val="0"/>
              </a:ext>
            </a:extLst>
          </a:blip>
          <a:srcRect l="19567" r="16598" b="-2"/>
          <a:stretch/>
        </p:blipFill>
        <p:spPr>
          <a:xfrm>
            <a:off x="6090612" y="10"/>
            <a:ext cx="6101387" cy="6857990"/>
          </a:xfrm>
          <a:prstGeom prst="rect">
            <a:avLst/>
          </a:prstGeom>
          <a:effectLst/>
        </p:spPr>
      </p:pic>
      <p:sp>
        <p:nvSpPr>
          <p:cNvPr id="2" name="Title 1">
            <a:extLst>
              <a:ext uri="{FF2B5EF4-FFF2-40B4-BE49-F238E27FC236}">
                <a16:creationId xmlns:a16="http://schemas.microsoft.com/office/drawing/2014/main" id="{0EE41F67-A851-43FA-92D3-18122509F081}"/>
              </a:ext>
            </a:extLst>
          </p:cNvPr>
          <p:cNvSpPr>
            <a:spLocks noGrp="1"/>
          </p:cNvSpPr>
          <p:nvPr>
            <p:ph type="title"/>
          </p:nvPr>
        </p:nvSpPr>
        <p:spPr>
          <a:xfrm>
            <a:off x="191729" y="192847"/>
            <a:ext cx="5127031" cy="1676603"/>
          </a:xfrm>
        </p:spPr>
        <p:txBody>
          <a:bodyPr>
            <a:normAutofit/>
          </a:bodyPr>
          <a:lstStyle/>
          <a:p>
            <a:r>
              <a:rPr lang="en-GB" dirty="0">
                <a:latin typeface="Arial Nova" panose="020B0504020202020204" pitchFamily="34" charset="0"/>
              </a:rPr>
              <a:t>Suggestions </a:t>
            </a:r>
            <a:br>
              <a:rPr lang="en-GB" dirty="0">
                <a:latin typeface="Arial Nova" panose="020B0504020202020204" pitchFamily="34" charset="0"/>
              </a:rPr>
            </a:br>
            <a:r>
              <a:rPr lang="en-GB" dirty="0">
                <a:latin typeface="Arial Nova" panose="020B0504020202020204" pitchFamily="34" charset="0"/>
              </a:rPr>
              <a:t>How about …</a:t>
            </a:r>
          </a:p>
        </p:txBody>
      </p:sp>
      <p:sp>
        <p:nvSpPr>
          <p:cNvPr id="16" name="Content Placeholder 9"/>
          <p:cNvSpPr>
            <a:spLocks noGrp="1"/>
          </p:cNvSpPr>
          <p:nvPr>
            <p:ph idx="1"/>
          </p:nvPr>
        </p:nvSpPr>
        <p:spPr>
          <a:xfrm>
            <a:off x="191731" y="1869450"/>
            <a:ext cx="5616787" cy="1986933"/>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Arial" panose="020B0604020202020204" pitchFamily="34" charset="0"/>
              </a:rPr>
              <a:t>Making sure providers are given formal notification of the outcome from safeguarding teams once safeguarding investigations have been concluded</a:t>
            </a:r>
            <a:endParaRPr lang="en-US" sz="2600" dirty="0"/>
          </a:p>
        </p:txBody>
      </p:sp>
    </p:spTree>
    <p:extLst>
      <p:ext uri="{BB962C8B-B14F-4D97-AF65-F5344CB8AC3E}">
        <p14:creationId xmlns:p14="http://schemas.microsoft.com/office/powerpoint/2010/main" val="4241803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picture containing clipart&#10;&#10;Description generated with high confidence">
            <a:extLst>
              <a:ext uri="{FF2B5EF4-FFF2-40B4-BE49-F238E27FC236}">
                <a16:creationId xmlns:a16="http://schemas.microsoft.com/office/drawing/2014/main" id="{3AAA00A3-0F05-400E-B75F-9904B58919A2}"/>
              </a:ext>
            </a:extLst>
          </p:cNvPr>
          <p:cNvPicPr>
            <a:picLocks noChangeAspect="1"/>
          </p:cNvPicPr>
          <p:nvPr/>
        </p:nvPicPr>
        <p:blipFill rotWithShape="1">
          <a:blip r:embed="rId2">
            <a:extLst>
              <a:ext uri="{28A0092B-C50C-407E-A947-70E740481C1C}">
                <a14:useLocalDpi xmlns:a14="http://schemas.microsoft.com/office/drawing/2010/main" val="0"/>
              </a:ext>
            </a:extLst>
          </a:blip>
          <a:srcRect l="19567" r="16598" b="-2"/>
          <a:stretch/>
        </p:blipFill>
        <p:spPr>
          <a:xfrm>
            <a:off x="6090612" y="10"/>
            <a:ext cx="6101387" cy="6857990"/>
          </a:xfrm>
          <a:prstGeom prst="rect">
            <a:avLst/>
          </a:prstGeom>
          <a:effectLst/>
        </p:spPr>
      </p:pic>
      <p:sp>
        <p:nvSpPr>
          <p:cNvPr id="9" name="Title 1">
            <a:extLst>
              <a:ext uri="{FF2B5EF4-FFF2-40B4-BE49-F238E27FC236}">
                <a16:creationId xmlns:a16="http://schemas.microsoft.com/office/drawing/2014/main" id="{B77CA3C4-AE6A-4C2A-879D-362D4A18981D}"/>
              </a:ext>
            </a:extLst>
          </p:cNvPr>
          <p:cNvSpPr>
            <a:spLocks noGrp="1"/>
          </p:cNvSpPr>
          <p:nvPr>
            <p:ph type="title"/>
          </p:nvPr>
        </p:nvSpPr>
        <p:spPr>
          <a:xfrm>
            <a:off x="191729" y="192847"/>
            <a:ext cx="5584230" cy="877417"/>
          </a:xfrm>
        </p:spPr>
        <p:txBody>
          <a:bodyPr>
            <a:normAutofit/>
          </a:bodyPr>
          <a:lstStyle/>
          <a:p>
            <a:r>
              <a:rPr lang="en-GB" dirty="0">
                <a:latin typeface="Arial Nova" panose="020B0504020202020204" pitchFamily="34" charset="0"/>
              </a:rPr>
              <a:t>And, how about …</a:t>
            </a:r>
          </a:p>
        </p:txBody>
      </p:sp>
      <p:sp>
        <p:nvSpPr>
          <p:cNvPr id="11" name="Content Placeholder 9">
            <a:extLst>
              <a:ext uri="{FF2B5EF4-FFF2-40B4-BE49-F238E27FC236}">
                <a16:creationId xmlns:a16="http://schemas.microsoft.com/office/drawing/2014/main" id="{7FBD21B8-D345-4AD4-9B56-3066C5D125E5}"/>
              </a:ext>
            </a:extLst>
          </p:cNvPr>
          <p:cNvSpPr>
            <a:spLocks noGrp="1"/>
          </p:cNvSpPr>
          <p:nvPr>
            <p:ph idx="1"/>
          </p:nvPr>
        </p:nvSpPr>
        <p:spPr>
          <a:xfrm>
            <a:off x="191729" y="1360296"/>
            <a:ext cx="5616787" cy="1580332"/>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Arial" panose="020B0604020202020204" pitchFamily="34" charset="0"/>
              </a:rPr>
              <a:t>Making sure that w</a:t>
            </a:r>
            <a:r>
              <a:rPr lang="en-GB" sz="2600" dirty="0">
                <a:latin typeface="Arial Nova" panose="020B0504020202020204" pitchFamily="34" charset="0"/>
                <a:ea typeface="Times New Roman" panose="02020603050405020304" pitchFamily="18" charset="0"/>
                <a:cs typeface="Arial" panose="020B0604020202020204" pitchFamily="34" charset="0"/>
              </a:rPr>
              <a:t>henever a care or support package is commissioned the local authority should ensure that:</a:t>
            </a:r>
            <a:endParaRPr lang="en-GB" sz="2600" dirty="0">
              <a:latin typeface="Arial Nova" panose="020B0504020202020204" pitchFamily="34" charset="0"/>
              <a:ea typeface="Calibri" panose="020F0502020204030204" pitchFamily="34" charset="0"/>
              <a:cs typeface="Times New Roman" panose="02020603050405020304" pitchFamily="18" charset="0"/>
            </a:endParaRPr>
          </a:p>
          <a:p>
            <a:pPr marL="0" indent="0" algn="just">
              <a:buNone/>
            </a:pPr>
            <a:endParaRPr lang="en-US" sz="2600" dirty="0"/>
          </a:p>
        </p:txBody>
      </p:sp>
      <p:sp>
        <p:nvSpPr>
          <p:cNvPr id="12" name="Content Placeholder 9">
            <a:extLst>
              <a:ext uri="{FF2B5EF4-FFF2-40B4-BE49-F238E27FC236}">
                <a16:creationId xmlns:a16="http://schemas.microsoft.com/office/drawing/2014/main" id="{00501D14-0B8D-4BDF-9F36-92599A799D9C}"/>
              </a:ext>
            </a:extLst>
          </p:cNvPr>
          <p:cNvSpPr txBox="1">
            <a:spLocks/>
          </p:cNvSpPr>
          <p:nvPr/>
        </p:nvSpPr>
        <p:spPr>
          <a:xfrm>
            <a:off x="191729" y="2947556"/>
            <a:ext cx="5616787" cy="18114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15000"/>
              </a:lnSpc>
              <a:spcAft>
                <a:spcPts val="0"/>
              </a:spcAft>
              <a:buFont typeface="Wingdings" panose="05000000000000000000" pitchFamily="2" charset="2"/>
              <a:buChar char="v"/>
            </a:pPr>
            <a:r>
              <a:rPr lang="en-GB" sz="2600" dirty="0">
                <a:latin typeface="Arial Nova" panose="020B0504020202020204" pitchFamily="34" charset="0"/>
                <a:ea typeface="Times New Roman" panose="02020603050405020304" pitchFamily="18" charset="0"/>
                <a:cs typeface="Arial" panose="020B0604020202020204" pitchFamily="34" charset="0"/>
              </a:rPr>
              <a:t> A contract and letter of confirmation being sent to the provider (ideally by email so there is an audit trail)</a:t>
            </a:r>
            <a:endParaRPr lang="en-GB" sz="2600" dirty="0">
              <a:latin typeface="Arial Nova" panose="020B050402020202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sz="2600" dirty="0"/>
          </a:p>
        </p:txBody>
      </p:sp>
      <p:sp>
        <p:nvSpPr>
          <p:cNvPr id="13" name="Content Placeholder 9">
            <a:extLst>
              <a:ext uri="{FF2B5EF4-FFF2-40B4-BE49-F238E27FC236}">
                <a16:creationId xmlns:a16="http://schemas.microsoft.com/office/drawing/2014/main" id="{F8579EE8-C1D0-4B9F-82B6-12E4217BE31E}"/>
              </a:ext>
            </a:extLst>
          </p:cNvPr>
          <p:cNvSpPr txBox="1">
            <a:spLocks/>
          </p:cNvSpPr>
          <p:nvPr/>
        </p:nvSpPr>
        <p:spPr>
          <a:xfrm>
            <a:off x="73965" y="4765964"/>
            <a:ext cx="5616787" cy="1811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a:lnSpc>
                <a:spcPct val="115000"/>
              </a:lnSpc>
              <a:spcAft>
                <a:spcPts val="0"/>
              </a:spcAft>
              <a:buFont typeface="Wingdings" panose="05000000000000000000" pitchFamily="2" charset="2"/>
              <a:buChar char="v"/>
            </a:pPr>
            <a:r>
              <a:rPr lang="en-GB" sz="2600" dirty="0">
                <a:latin typeface="Arial Nova" panose="020B0504020202020204" pitchFamily="34" charset="0"/>
                <a:ea typeface="Times New Roman" panose="02020603050405020304" pitchFamily="18" charset="0"/>
                <a:cs typeface="Arial" panose="020B0604020202020204" pitchFamily="34" charset="0"/>
              </a:rPr>
              <a:t> The payments team is notified and provided with all relevant documentation</a:t>
            </a:r>
            <a:endParaRPr lang="en-US" sz="2600" dirty="0"/>
          </a:p>
        </p:txBody>
      </p:sp>
    </p:spTree>
    <p:extLst>
      <p:ext uri="{BB962C8B-B14F-4D97-AF65-F5344CB8AC3E}">
        <p14:creationId xmlns:p14="http://schemas.microsoft.com/office/powerpoint/2010/main" val="2456546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strips(downRight)">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strips(downRight)">
                                      <p:cBhvr>
                                        <p:cTn id="1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5E960EF-8AA6-4147-B771-C3E4D1CC5033}"/>
              </a:ext>
            </a:extLst>
          </p:cNvPr>
          <p:cNvPicPr>
            <a:picLocks noChangeAspect="1"/>
          </p:cNvPicPr>
          <p:nvPr/>
        </p:nvPicPr>
        <p:blipFill rotWithShape="1">
          <a:blip r:embed="rId2">
            <a:extLst>
              <a:ext uri="{28A0092B-C50C-407E-A947-70E740481C1C}">
                <a14:useLocalDpi xmlns:a14="http://schemas.microsoft.com/office/drawing/2010/main" val="0"/>
              </a:ext>
            </a:extLst>
          </a:blip>
          <a:srcRect l="19567" r="16598" b="-2"/>
          <a:stretch/>
        </p:blipFill>
        <p:spPr>
          <a:xfrm>
            <a:off x="6090612" y="10"/>
            <a:ext cx="6101387" cy="6857990"/>
          </a:xfrm>
          <a:prstGeom prst="rect">
            <a:avLst/>
          </a:prstGeom>
          <a:effectLst/>
        </p:spPr>
      </p:pic>
      <p:sp>
        <p:nvSpPr>
          <p:cNvPr id="9" name="Title 1">
            <a:extLst>
              <a:ext uri="{FF2B5EF4-FFF2-40B4-BE49-F238E27FC236}">
                <a16:creationId xmlns:a16="http://schemas.microsoft.com/office/drawing/2014/main" id="{87646FA1-4C47-4396-8ADD-EA05ABABA111}"/>
              </a:ext>
            </a:extLst>
          </p:cNvPr>
          <p:cNvSpPr>
            <a:spLocks noGrp="1"/>
          </p:cNvSpPr>
          <p:nvPr>
            <p:ph type="title"/>
          </p:nvPr>
        </p:nvSpPr>
        <p:spPr>
          <a:xfrm>
            <a:off x="191729" y="192847"/>
            <a:ext cx="5584230" cy="877417"/>
          </a:xfrm>
        </p:spPr>
        <p:txBody>
          <a:bodyPr>
            <a:normAutofit/>
          </a:bodyPr>
          <a:lstStyle/>
          <a:p>
            <a:r>
              <a:rPr lang="en-GB" dirty="0">
                <a:latin typeface="Arial Nova" panose="020B0504020202020204" pitchFamily="34" charset="0"/>
              </a:rPr>
              <a:t>And, how about …</a:t>
            </a:r>
          </a:p>
        </p:txBody>
      </p:sp>
      <p:sp>
        <p:nvSpPr>
          <p:cNvPr id="11" name="Content Placeholder 9">
            <a:extLst>
              <a:ext uri="{FF2B5EF4-FFF2-40B4-BE49-F238E27FC236}">
                <a16:creationId xmlns:a16="http://schemas.microsoft.com/office/drawing/2014/main" id="{85C193E6-EA93-4494-BEF0-EBAF040397A2}"/>
              </a:ext>
            </a:extLst>
          </p:cNvPr>
          <p:cNvSpPr>
            <a:spLocks noGrp="1"/>
          </p:cNvSpPr>
          <p:nvPr>
            <p:ph idx="1"/>
          </p:nvPr>
        </p:nvSpPr>
        <p:spPr>
          <a:xfrm>
            <a:off x="191729" y="1360296"/>
            <a:ext cx="5616787" cy="2744566"/>
          </a:xfrm>
        </p:spPr>
        <p:txBody>
          <a:bodyPr>
            <a:noAutofit/>
          </a:bodyPr>
          <a:lstStyle/>
          <a:p>
            <a:pPr marL="0" indent="0" algn="just">
              <a:buNone/>
            </a:pPr>
            <a:r>
              <a:rPr lang="en-GB" sz="2600" dirty="0">
                <a:latin typeface="Arial Nova" panose="020B0504020202020204" pitchFamily="34" charset="0"/>
                <a:ea typeface="Times New Roman" panose="02020603050405020304" pitchFamily="18" charset="0"/>
                <a:cs typeface="Arial" panose="020B0604020202020204" pitchFamily="34" charset="0"/>
              </a:rPr>
              <a:t>Where the local authority is acting in the capacity of the Court of Protection, they become liable for making up for any Housing Benefit short fall resulting from them failing to provide the relevant information within the three month time frame.</a:t>
            </a:r>
            <a:endParaRPr lang="en-US" sz="2600" dirty="0"/>
          </a:p>
        </p:txBody>
      </p:sp>
    </p:spTree>
    <p:extLst>
      <p:ext uri="{BB962C8B-B14F-4D97-AF65-F5344CB8AC3E}">
        <p14:creationId xmlns:p14="http://schemas.microsoft.com/office/powerpoint/2010/main" val="178138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AC533DD-1CF6-4A33-852D-3877441533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2891" y="5346700"/>
            <a:ext cx="2329109" cy="1511301"/>
          </a:xfrm>
          <a:custGeom>
            <a:avLst/>
            <a:gdLst>
              <a:gd name="connsiteX0" fmla="*/ 697617 w 2329109"/>
              <a:gd name="connsiteY0" fmla="*/ 0 h 1511301"/>
              <a:gd name="connsiteX1" fmla="*/ 2329109 w 2329109"/>
              <a:gd name="connsiteY1" fmla="*/ 0 h 1511301"/>
              <a:gd name="connsiteX2" fmla="*/ 2329109 w 2329109"/>
              <a:gd name="connsiteY2" fmla="*/ 1511301 h 1511301"/>
              <a:gd name="connsiteX3" fmla="*/ 0 w 2329109"/>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2329109" h="1511301">
                <a:moveTo>
                  <a:pt x="697617" y="0"/>
                </a:moveTo>
                <a:lnTo>
                  <a:pt x="2329109" y="0"/>
                </a:lnTo>
                <a:lnTo>
                  <a:pt x="2329109" y="1511301"/>
                </a:lnTo>
                <a:lnTo>
                  <a:pt x="0" y="1511301"/>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drawing of a face&#10;&#10;Description generated with high confidence">
            <a:extLst>
              <a:ext uri="{FF2B5EF4-FFF2-40B4-BE49-F238E27FC236}">
                <a16:creationId xmlns:a16="http://schemas.microsoft.com/office/drawing/2014/main" id="{11C9EEEA-7092-41ED-869A-637A20FA6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41" y="643467"/>
            <a:ext cx="8114530" cy="4057265"/>
          </a:xfrm>
          <a:prstGeom prst="rect">
            <a:avLst/>
          </a:prstGeom>
        </p:spPr>
      </p:pic>
      <p:sp>
        <p:nvSpPr>
          <p:cNvPr id="13" name="Freeform: Shape 10">
            <a:extLst>
              <a:ext uri="{FF2B5EF4-FFF2-40B4-BE49-F238E27FC236}">
                <a16:creationId xmlns:a16="http://schemas.microsoft.com/office/drawing/2014/main" id="{61B91595-DF01-4E8B-80BF-B812BA9BFD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46694"/>
            <a:ext cx="10447252" cy="1511306"/>
          </a:xfrm>
          <a:custGeom>
            <a:avLst/>
            <a:gdLst>
              <a:gd name="connsiteX0" fmla="*/ 0 w 10447252"/>
              <a:gd name="connsiteY0" fmla="*/ 0 h 1511306"/>
              <a:gd name="connsiteX1" fmla="*/ 3100647 w 10447252"/>
              <a:gd name="connsiteY1" fmla="*/ 0 h 1511306"/>
              <a:gd name="connsiteX2" fmla="*/ 3292695 w 10447252"/>
              <a:gd name="connsiteY2" fmla="*/ 0 h 1511306"/>
              <a:gd name="connsiteX3" fmla="*/ 3340133 w 10447252"/>
              <a:gd name="connsiteY3" fmla="*/ 0 h 1511306"/>
              <a:gd name="connsiteX4" fmla="*/ 4310215 w 10447252"/>
              <a:gd name="connsiteY4" fmla="*/ 0 h 1511306"/>
              <a:gd name="connsiteX5" fmla="*/ 5506390 w 10447252"/>
              <a:gd name="connsiteY5" fmla="*/ 0 h 1511306"/>
              <a:gd name="connsiteX6" fmla="*/ 5506390 w 10447252"/>
              <a:gd name="connsiteY6" fmla="*/ 2544 h 1511306"/>
              <a:gd name="connsiteX7" fmla="*/ 5901778 w 10447252"/>
              <a:gd name="connsiteY7" fmla="*/ 2544 h 1511306"/>
              <a:gd name="connsiteX8" fmla="*/ 5901778 w 10447252"/>
              <a:gd name="connsiteY8" fmla="*/ 0 h 1511306"/>
              <a:gd name="connsiteX9" fmla="*/ 10447252 w 10447252"/>
              <a:gd name="connsiteY9" fmla="*/ 0 h 1511306"/>
              <a:gd name="connsiteX10" fmla="*/ 9749635 w 10447252"/>
              <a:gd name="connsiteY10" fmla="*/ 1511301 h 1511306"/>
              <a:gd name="connsiteX11" fmla="*/ 5901779 w 10447252"/>
              <a:gd name="connsiteY11" fmla="*/ 1511301 h 1511306"/>
              <a:gd name="connsiteX12" fmla="*/ 5901779 w 10447252"/>
              <a:gd name="connsiteY12" fmla="*/ 1511304 h 1511306"/>
              <a:gd name="connsiteX13" fmla="*/ 5506390 w 10447252"/>
              <a:gd name="connsiteY13" fmla="*/ 1511304 h 1511306"/>
              <a:gd name="connsiteX14" fmla="*/ 5506390 w 10447252"/>
              <a:gd name="connsiteY14" fmla="*/ 1511306 h 1511306"/>
              <a:gd name="connsiteX15" fmla="*/ 4434058 w 10447252"/>
              <a:gd name="connsiteY15" fmla="*/ 1511306 h 1511306"/>
              <a:gd name="connsiteX16" fmla="*/ 4319855 w 10447252"/>
              <a:gd name="connsiteY16" fmla="*/ 1511306 h 1511306"/>
              <a:gd name="connsiteX17" fmla="*/ 4310215 w 10447252"/>
              <a:gd name="connsiteY17" fmla="*/ 1511306 h 1511306"/>
              <a:gd name="connsiteX18" fmla="*/ 3340133 w 10447252"/>
              <a:gd name="connsiteY18" fmla="*/ 1511306 h 1511306"/>
              <a:gd name="connsiteX19" fmla="*/ 3292695 w 10447252"/>
              <a:gd name="connsiteY19" fmla="*/ 1511306 h 1511306"/>
              <a:gd name="connsiteX20" fmla="*/ 3100647 w 10447252"/>
              <a:gd name="connsiteY20" fmla="*/ 1511306 h 1511306"/>
              <a:gd name="connsiteX21" fmla="*/ 0 w 10447252"/>
              <a:gd name="connsiteY21"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47252" h="1511306">
                <a:moveTo>
                  <a:pt x="0" y="0"/>
                </a:moveTo>
                <a:lnTo>
                  <a:pt x="3100647" y="0"/>
                </a:lnTo>
                <a:lnTo>
                  <a:pt x="3292695" y="0"/>
                </a:lnTo>
                <a:lnTo>
                  <a:pt x="3340133" y="0"/>
                </a:lnTo>
                <a:lnTo>
                  <a:pt x="4310215" y="0"/>
                </a:lnTo>
                <a:lnTo>
                  <a:pt x="5506390" y="0"/>
                </a:lnTo>
                <a:lnTo>
                  <a:pt x="5506390" y="2544"/>
                </a:lnTo>
                <a:lnTo>
                  <a:pt x="5901778" y="2544"/>
                </a:lnTo>
                <a:lnTo>
                  <a:pt x="5901778" y="0"/>
                </a:lnTo>
                <a:lnTo>
                  <a:pt x="10447252" y="0"/>
                </a:lnTo>
                <a:lnTo>
                  <a:pt x="9749635" y="1511301"/>
                </a:lnTo>
                <a:lnTo>
                  <a:pt x="5901779" y="1511301"/>
                </a:lnTo>
                <a:lnTo>
                  <a:pt x="5901779" y="1511304"/>
                </a:lnTo>
                <a:lnTo>
                  <a:pt x="5506390" y="1511304"/>
                </a:lnTo>
                <a:lnTo>
                  <a:pt x="5506390" y="1511306"/>
                </a:lnTo>
                <a:lnTo>
                  <a:pt x="4434058" y="1511306"/>
                </a:lnTo>
                <a:lnTo>
                  <a:pt x="4319855" y="1511306"/>
                </a:lnTo>
                <a:lnTo>
                  <a:pt x="4310215" y="1511306"/>
                </a:lnTo>
                <a:lnTo>
                  <a:pt x="3340133" y="1511306"/>
                </a:lnTo>
                <a:lnTo>
                  <a:pt x="3292695" y="1511306"/>
                </a:lnTo>
                <a:lnTo>
                  <a:pt x="3100647"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87462-ABA2-48EB-96EB-C84CFDD05C1A}"/>
              </a:ext>
            </a:extLst>
          </p:cNvPr>
          <p:cNvSpPr>
            <a:spLocks noGrp="1"/>
          </p:cNvSpPr>
          <p:nvPr>
            <p:ph type="title"/>
          </p:nvPr>
        </p:nvSpPr>
        <p:spPr>
          <a:xfrm>
            <a:off x="114300" y="5444835"/>
            <a:ext cx="9748591" cy="1288474"/>
          </a:xfrm>
        </p:spPr>
        <p:txBody>
          <a:bodyPr vert="horz" lIns="91440" tIns="45720" rIns="91440" bIns="45720" rtlCol="0" anchor="b">
            <a:normAutofit/>
          </a:bodyPr>
          <a:lstStyle/>
          <a:p>
            <a:r>
              <a:rPr lang="en-US" sz="3600" kern="1200" dirty="0">
                <a:solidFill>
                  <a:schemeClr val="tx1"/>
                </a:solidFill>
                <a:latin typeface="Arial Nova" panose="020B0504020202020204" pitchFamily="34" charset="0"/>
              </a:rPr>
              <a:t>Does anyone have any experience of acting as a DWP appointee?</a:t>
            </a:r>
          </a:p>
        </p:txBody>
      </p:sp>
    </p:spTree>
    <p:extLst>
      <p:ext uri="{BB962C8B-B14F-4D97-AF65-F5344CB8AC3E}">
        <p14:creationId xmlns:p14="http://schemas.microsoft.com/office/powerpoint/2010/main" val="1004417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4AC5506-6312-4701-8D3C-40187889A9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The true measure of any society">
            <a:extLst>
              <a:ext uri="{FF2B5EF4-FFF2-40B4-BE49-F238E27FC236}">
                <a16:creationId xmlns:a16="http://schemas.microsoft.com/office/drawing/2014/main" id="{C79D9ABF-32F2-4373-B94E-9FB325F6F01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1421320" y="1675227"/>
            <a:ext cx="9349359" cy="4394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3FB6FB5F-5D6A-4DCF-8C60-73C34880B50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4000" kern="1200" dirty="0">
                <a:solidFill>
                  <a:schemeClr val="bg1"/>
                </a:solidFill>
                <a:latin typeface="Arial Nova" panose="020B0504020202020204" pitchFamily="34" charset="0"/>
              </a:rPr>
              <a:t>How we started the report</a:t>
            </a:r>
          </a:p>
        </p:txBody>
      </p:sp>
    </p:spTree>
    <p:extLst>
      <p:ext uri="{BB962C8B-B14F-4D97-AF65-F5344CB8AC3E}">
        <p14:creationId xmlns:p14="http://schemas.microsoft.com/office/powerpoint/2010/main" val="380857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Content Placeholder 4">
            <a:extLst>
              <a:ext uri="{FF2B5EF4-FFF2-40B4-BE49-F238E27FC236}">
                <a16:creationId xmlns:a16="http://schemas.microsoft.com/office/drawing/2014/main" id="{47F39D47-7DE9-46E2-BCB2-E243BD263905}"/>
              </a:ext>
            </a:extLst>
          </p:cNvPr>
          <p:cNvPicPr>
            <a:picLocks noChangeAspect="1"/>
          </p:cNvPicPr>
          <p:nvPr/>
        </p:nvPicPr>
        <p:blipFill rotWithShape="1">
          <a:blip r:embed="rId3">
            <a:extLst>
              <a:ext uri="{28A0092B-C50C-407E-A947-70E740481C1C}">
                <a14:useLocalDpi xmlns:a14="http://schemas.microsoft.com/office/drawing/2010/main" val="0"/>
              </a:ext>
            </a:extLst>
          </a:blip>
          <a:srcRect r="21212" b="9091"/>
          <a:stretch/>
        </p:blipFill>
        <p:spPr>
          <a:xfrm>
            <a:off x="20" y="10"/>
            <a:ext cx="12191980" cy="6857990"/>
          </a:xfrm>
          <a:prstGeom prst="rect">
            <a:avLst/>
          </a:prstGeom>
        </p:spPr>
      </p:pic>
      <p:sp>
        <p:nvSpPr>
          <p:cNvPr id="18" name="Rectangle 12">
            <a:extLst>
              <a:ext uri="{FF2B5EF4-FFF2-40B4-BE49-F238E27FC236}">
                <a16:creationId xmlns:a16="http://schemas.microsoft.com/office/drawing/2014/main" id="{2B1D4F77-A17C-43D7-B7FA-545148E4E93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8AA1F-B449-4281-99CE-30D2C222B818}"/>
              </a:ext>
            </a:extLst>
          </p:cNvPr>
          <p:cNvSpPr>
            <a:spLocks noGrp="1"/>
          </p:cNvSpPr>
          <p:nvPr>
            <p:ph type="title"/>
          </p:nvPr>
        </p:nvSpPr>
        <p:spPr>
          <a:xfrm>
            <a:off x="64135" y="428795"/>
            <a:ext cx="4463200" cy="1464243"/>
          </a:xfrm>
        </p:spPr>
        <p:txBody>
          <a:bodyPr>
            <a:noAutofit/>
          </a:bodyPr>
          <a:lstStyle/>
          <a:p>
            <a:pPr algn="just"/>
            <a:r>
              <a:rPr lang="en-GB" sz="2600" dirty="0">
                <a:latin typeface="Arial Nova" panose="020B0504020202020204" pitchFamily="34" charset="0"/>
              </a:rPr>
              <a:t>Stop telling us there is no money – our social care system (and the NHS) are being pushed to the edge</a:t>
            </a:r>
          </a:p>
        </p:txBody>
      </p:sp>
      <p:sp>
        <p:nvSpPr>
          <p:cNvPr id="19" name="Content Placeholder 9"/>
          <p:cNvSpPr>
            <a:spLocks noGrp="1"/>
          </p:cNvSpPr>
          <p:nvPr>
            <p:ph idx="1"/>
          </p:nvPr>
        </p:nvSpPr>
        <p:spPr>
          <a:xfrm>
            <a:off x="64135" y="2000657"/>
            <a:ext cx="4332307" cy="1581360"/>
          </a:xfrm>
        </p:spPr>
        <p:txBody>
          <a:bodyPr>
            <a:normAutofit/>
          </a:bodyPr>
          <a:lstStyle/>
          <a:p>
            <a:pPr marL="0" indent="0" algn="just">
              <a:buNone/>
            </a:pPr>
            <a:r>
              <a:rPr lang="en-US" sz="2600" dirty="0">
                <a:latin typeface="Arial Nova" panose="020B0504020202020204" pitchFamily="34" charset="0"/>
              </a:rPr>
              <a:t>Currently looking at people using the assets they have worked for all their life to pay for their own care </a:t>
            </a:r>
          </a:p>
        </p:txBody>
      </p:sp>
      <p:sp>
        <p:nvSpPr>
          <p:cNvPr id="14" name="Content Placeholder 9">
            <a:extLst>
              <a:ext uri="{FF2B5EF4-FFF2-40B4-BE49-F238E27FC236}">
                <a16:creationId xmlns:a16="http://schemas.microsoft.com/office/drawing/2014/main" id="{38EB1CDA-3CA8-4800-9111-8A8F13A49B4F}"/>
              </a:ext>
            </a:extLst>
          </p:cNvPr>
          <p:cNvSpPr txBox="1">
            <a:spLocks/>
          </p:cNvSpPr>
          <p:nvPr/>
        </p:nvSpPr>
        <p:spPr>
          <a:xfrm>
            <a:off x="64135" y="3689636"/>
            <a:ext cx="4332307" cy="8525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This is a shifting of the goal posts</a:t>
            </a:r>
          </a:p>
        </p:txBody>
      </p:sp>
      <p:sp>
        <p:nvSpPr>
          <p:cNvPr id="16" name="Content Placeholder 9">
            <a:extLst>
              <a:ext uri="{FF2B5EF4-FFF2-40B4-BE49-F238E27FC236}">
                <a16:creationId xmlns:a16="http://schemas.microsoft.com/office/drawing/2014/main" id="{E4C1B074-0A63-4ACD-8726-A5FBEE9BDC21}"/>
              </a:ext>
            </a:extLst>
          </p:cNvPr>
          <p:cNvSpPr txBox="1">
            <a:spLocks/>
          </p:cNvSpPr>
          <p:nvPr/>
        </p:nvSpPr>
        <p:spPr>
          <a:xfrm>
            <a:off x="64134" y="4694548"/>
            <a:ext cx="4332307" cy="7928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err="1">
                <a:latin typeface="Arial Nova" panose="020B0504020202020204" pitchFamily="34" charset="0"/>
              </a:rPr>
              <a:t>Recognise</a:t>
            </a:r>
            <a:r>
              <a:rPr lang="en-US" sz="2600" dirty="0">
                <a:latin typeface="Arial Nova" panose="020B0504020202020204" pitchFamily="34" charset="0"/>
              </a:rPr>
              <a:t> the need and raise it through taxation</a:t>
            </a:r>
          </a:p>
        </p:txBody>
      </p:sp>
      <p:sp>
        <p:nvSpPr>
          <p:cNvPr id="21" name="Content Placeholder 9">
            <a:extLst>
              <a:ext uri="{FF2B5EF4-FFF2-40B4-BE49-F238E27FC236}">
                <a16:creationId xmlns:a16="http://schemas.microsoft.com/office/drawing/2014/main" id="{2F8F20FB-BD15-4561-A0D3-6335BD4549D2}"/>
              </a:ext>
            </a:extLst>
          </p:cNvPr>
          <p:cNvSpPr txBox="1">
            <a:spLocks/>
          </p:cNvSpPr>
          <p:nvPr/>
        </p:nvSpPr>
        <p:spPr>
          <a:xfrm>
            <a:off x="64134" y="5639781"/>
            <a:ext cx="4332307" cy="1188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There could be money – the fact there isn’t is a political choice </a:t>
            </a:r>
          </a:p>
        </p:txBody>
      </p:sp>
    </p:spTree>
    <p:extLst>
      <p:ext uri="{BB962C8B-B14F-4D97-AF65-F5344CB8AC3E}">
        <p14:creationId xmlns:p14="http://schemas.microsoft.com/office/powerpoint/2010/main" val="3648503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strips(downRight)">
                                      <p:cBhvr>
                                        <p:cTn id="7" dur="1000"/>
                                        <p:tgtEl>
                                          <p:spTgt spid="19">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Right)">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strips(downRight)">
                                      <p:cBhvr>
                                        <p:cTn id="15" dur="1000"/>
                                        <p:tgtEl>
                                          <p:spTgt spid="16"/>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strips(downRight)">
                                      <p:cBhvr>
                                        <p:cTn id="1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14" grpId="0"/>
      <p:bldP spid="16" grpId="0"/>
      <p:bldP spid="21"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hasianid&#10;&#10;Description generated with high confidence">
            <a:extLst>
              <a:ext uri="{FF2B5EF4-FFF2-40B4-BE49-F238E27FC236}">
                <a16:creationId xmlns:a16="http://schemas.microsoft.com/office/drawing/2014/main" id="{10784184-86FC-4F4D-8AE8-779931B774C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96042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CD977-92B6-4546-AFD3-EA130FC63EB2}"/>
              </a:ext>
            </a:extLst>
          </p:cNvPr>
          <p:cNvPicPr>
            <a:picLocks noChangeAspect="1"/>
          </p:cNvPicPr>
          <p:nvPr/>
        </p:nvPicPr>
        <p:blipFill rotWithShape="1">
          <a:blip r:embed="rId2"/>
          <a:srcRect r="4797"/>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A0B59DD2-5000-4E37-91C4-5CEFC7A8C773}"/>
              </a:ext>
            </a:extLst>
          </p:cNvPr>
          <p:cNvSpPr>
            <a:spLocks noGrp="1"/>
          </p:cNvSpPr>
          <p:nvPr>
            <p:ph type="title"/>
          </p:nvPr>
        </p:nvSpPr>
        <p:spPr>
          <a:xfrm>
            <a:off x="239354" y="191117"/>
            <a:ext cx="7190146" cy="589934"/>
          </a:xfrm>
        </p:spPr>
        <p:txBody>
          <a:bodyPr>
            <a:noAutofit/>
          </a:bodyPr>
          <a:lstStyle/>
          <a:p>
            <a:r>
              <a:rPr lang="en-GB" sz="3600" dirty="0">
                <a:latin typeface="Arial Nova" panose="020B0504020202020204" pitchFamily="34" charset="0"/>
              </a:rPr>
              <a:t>Skills for Care workforce report</a:t>
            </a:r>
          </a:p>
        </p:txBody>
      </p:sp>
      <p:sp>
        <p:nvSpPr>
          <p:cNvPr id="3" name="Content Placeholder 2">
            <a:extLst>
              <a:ext uri="{FF2B5EF4-FFF2-40B4-BE49-F238E27FC236}">
                <a16:creationId xmlns:a16="http://schemas.microsoft.com/office/drawing/2014/main" id="{8B34C578-5A9E-40E7-8B27-86BCB8D7BFF5}"/>
              </a:ext>
            </a:extLst>
          </p:cNvPr>
          <p:cNvSpPr>
            <a:spLocks noGrp="1"/>
          </p:cNvSpPr>
          <p:nvPr>
            <p:ph idx="1"/>
          </p:nvPr>
        </p:nvSpPr>
        <p:spPr>
          <a:xfrm>
            <a:off x="237903" y="819978"/>
            <a:ext cx="7093601" cy="1218277"/>
          </a:xfrm>
        </p:spPr>
        <p:txBody>
          <a:bodyPr>
            <a:normAutofit/>
          </a:bodyPr>
          <a:lstStyle/>
          <a:p>
            <a:pPr marL="0" indent="0" algn="just">
              <a:buNone/>
            </a:pPr>
            <a:r>
              <a:rPr lang="en-GB" sz="2600" dirty="0">
                <a:latin typeface="Arial Nova" panose="020B0504020202020204" pitchFamily="34" charset="0"/>
              </a:rPr>
              <a:t>Estimates a staff turnover rate of directly employed staff working in the sector in the South West as 32% </a:t>
            </a:r>
          </a:p>
        </p:txBody>
      </p:sp>
      <p:sp>
        <p:nvSpPr>
          <p:cNvPr id="8" name="Content Placeholder 2">
            <a:extLst>
              <a:ext uri="{FF2B5EF4-FFF2-40B4-BE49-F238E27FC236}">
                <a16:creationId xmlns:a16="http://schemas.microsoft.com/office/drawing/2014/main" id="{19B54E8E-AB97-4FF6-945A-B97B8CBB2713}"/>
              </a:ext>
            </a:extLst>
          </p:cNvPr>
          <p:cNvSpPr txBox="1">
            <a:spLocks/>
          </p:cNvSpPr>
          <p:nvPr/>
        </p:nvSpPr>
        <p:spPr>
          <a:xfrm>
            <a:off x="237902" y="2077182"/>
            <a:ext cx="7093601" cy="8798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rPr>
              <a:t>Equates to around 45,000 leavers over the year although many of these are ‘recycled’</a:t>
            </a:r>
          </a:p>
        </p:txBody>
      </p:sp>
      <p:sp>
        <p:nvSpPr>
          <p:cNvPr id="10" name="Content Placeholder 2">
            <a:extLst>
              <a:ext uri="{FF2B5EF4-FFF2-40B4-BE49-F238E27FC236}">
                <a16:creationId xmlns:a16="http://schemas.microsoft.com/office/drawing/2014/main" id="{9D8FFE0D-B68C-4351-B18E-31188E9C29DF}"/>
              </a:ext>
            </a:extLst>
          </p:cNvPr>
          <p:cNvSpPr txBox="1">
            <a:spLocks/>
          </p:cNvSpPr>
          <p:nvPr/>
        </p:nvSpPr>
        <p:spPr>
          <a:xfrm>
            <a:off x="237901" y="2995923"/>
            <a:ext cx="7093601" cy="1183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rPr>
              <a:t>The turnover rate was higher within registered nursing roles (33.1%) and care worker roles (39.5%)</a:t>
            </a:r>
          </a:p>
        </p:txBody>
      </p:sp>
      <p:sp>
        <p:nvSpPr>
          <p:cNvPr id="11" name="Content Placeholder 2">
            <a:extLst>
              <a:ext uri="{FF2B5EF4-FFF2-40B4-BE49-F238E27FC236}">
                <a16:creationId xmlns:a16="http://schemas.microsoft.com/office/drawing/2014/main" id="{DB23F164-E216-42D1-A015-D49F4584DCDD}"/>
              </a:ext>
            </a:extLst>
          </p:cNvPr>
          <p:cNvSpPr txBox="1">
            <a:spLocks/>
          </p:cNvSpPr>
          <p:nvPr/>
        </p:nvSpPr>
        <p:spPr>
          <a:xfrm>
            <a:off x="237900" y="4253127"/>
            <a:ext cx="7093601" cy="1183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rPr>
              <a:t>The turnover rate for registered managers was 21.2% … on average 10.7% of RM positions are vacant</a:t>
            </a:r>
          </a:p>
        </p:txBody>
      </p:sp>
      <p:sp>
        <p:nvSpPr>
          <p:cNvPr id="12" name="Content Placeholder 2">
            <a:extLst>
              <a:ext uri="{FF2B5EF4-FFF2-40B4-BE49-F238E27FC236}">
                <a16:creationId xmlns:a16="http://schemas.microsoft.com/office/drawing/2014/main" id="{8087440F-B8F7-479B-8C6E-B1F6C2D0A567}"/>
              </a:ext>
            </a:extLst>
          </p:cNvPr>
          <p:cNvSpPr txBox="1">
            <a:spLocks/>
          </p:cNvSpPr>
          <p:nvPr/>
        </p:nvSpPr>
        <p:spPr>
          <a:xfrm>
            <a:off x="237899" y="5475930"/>
            <a:ext cx="7093601" cy="1183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rPr>
              <a:t>The staff vacancy rate for the region as a whole is 6.9% which equates to an average of around 9,500 vacancies at any one time</a:t>
            </a:r>
          </a:p>
        </p:txBody>
      </p:sp>
    </p:spTree>
    <p:extLst>
      <p:ext uri="{BB962C8B-B14F-4D97-AF65-F5344CB8AC3E}">
        <p14:creationId xmlns:p14="http://schemas.microsoft.com/office/powerpoint/2010/main" val="3545882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8CD977-92B6-4546-AFD3-EA130FC63EB2}"/>
              </a:ext>
            </a:extLst>
          </p:cNvPr>
          <p:cNvPicPr>
            <a:picLocks noChangeAspect="1"/>
          </p:cNvPicPr>
          <p:nvPr/>
        </p:nvPicPr>
        <p:blipFill rotWithShape="1">
          <a:blip r:embed="rId2"/>
          <a:srcRect r="4797"/>
          <a:stretch/>
        </p:blipFill>
        <p:spPr>
          <a:xfrm>
            <a:off x="7556408" y="10"/>
            <a:ext cx="4635591" cy="6857990"/>
          </a:xfrm>
          <a:prstGeom prst="rect">
            <a:avLst/>
          </a:prstGeom>
          <a:effectLst/>
        </p:spPr>
      </p:pic>
      <p:sp>
        <p:nvSpPr>
          <p:cNvPr id="2" name="Title 1">
            <a:extLst>
              <a:ext uri="{FF2B5EF4-FFF2-40B4-BE49-F238E27FC236}">
                <a16:creationId xmlns:a16="http://schemas.microsoft.com/office/drawing/2014/main" id="{A0B59DD2-5000-4E37-91C4-5CEFC7A8C773}"/>
              </a:ext>
            </a:extLst>
          </p:cNvPr>
          <p:cNvSpPr>
            <a:spLocks noGrp="1"/>
          </p:cNvSpPr>
          <p:nvPr>
            <p:ph type="title"/>
          </p:nvPr>
        </p:nvSpPr>
        <p:spPr>
          <a:xfrm>
            <a:off x="239354" y="191117"/>
            <a:ext cx="7190146" cy="589934"/>
          </a:xfrm>
        </p:spPr>
        <p:txBody>
          <a:bodyPr>
            <a:noAutofit/>
          </a:bodyPr>
          <a:lstStyle/>
          <a:p>
            <a:r>
              <a:rPr lang="en-GB" sz="3600" dirty="0">
                <a:latin typeface="Arial Nova" panose="020B0504020202020204" pitchFamily="34" charset="0"/>
              </a:rPr>
              <a:t>Skills for Care workforce report</a:t>
            </a:r>
          </a:p>
        </p:txBody>
      </p:sp>
      <p:sp>
        <p:nvSpPr>
          <p:cNvPr id="3" name="Content Placeholder 2">
            <a:extLst>
              <a:ext uri="{FF2B5EF4-FFF2-40B4-BE49-F238E27FC236}">
                <a16:creationId xmlns:a16="http://schemas.microsoft.com/office/drawing/2014/main" id="{8B34C578-5A9E-40E7-8B27-86BCB8D7BFF5}"/>
              </a:ext>
            </a:extLst>
          </p:cNvPr>
          <p:cNvSpPr>
            <a:spLocks noGrp="1"/>
          </p:cNvSpPr>
          <p:nvPr>
            <p:ph idx="1"/>
          </p:nvPr>
        </p:nvSpPr>
        <p:spPr>
          <a:xfrm>
            <a:off x="237903" y="819978"/>
            <a:ext cx="7093601" cy="1218277"/>
          </a:xfrm>
        </p:spPr>
        <p:txBody>
          <a:bodyPr>
            <a:normAutofit/>
          </a:bodyPr>
          <a:lstStyle/>
          <a:p>
            <a:pPr marL="0" indent="0" algn="just">
              <a:buNone/>
            </a:pPr>
            <a:r>
              <a:rPr lang="en-GB" sz="2600" dirty="0">
                <a:latin typeface="Arial Nova" panose="020B0504020202020204" pitchFamily="34" charset="0"/>
              </a:rPr>
              <a:t>The social care workforce is aging and the sector is currently not attracting young people in the numbers it needs</a:t>
            </a:r>
          </a:p>
        </p:txBody>
      </p:sp>
    </p:spTree>
    <p:extLst>
      <p:ext uri="{BB962C8B-B14F-4D97-AF65-F5344CB8AC3E}">
        <p14:creationId xmlns:p14="http://schemas.microsoft.com/office/powerpoint/2010/main" val="329449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 name="Content Placeholder 4">
            <a:extLst>
              <a:ext uri="{FF2B5EF4-FFF2-40B4-BE49-F238E27FC236}">
                <a16:creationId xmlns:a16="http://schemas.microsoft.com/office/drawing/2014/main" id="{535C7FB8-44DF-4224-984E-BA04E5517506}"/>
              </a:ext>
            </a:extLst>
          </p:cNvPr>
          <p:cNvPicPr>
            <a:picLocks noChangeAspect="1"/>
          </p:cNvPicPr>
          <p:nvPr/>
        </p:nvPicPr>
        <p:blipFill rotWithShape="1">
          <a:blip r:embed="rId3">
            <a:extLst>
              <a:ext uri="{28A0092B-C50C-407E-A947-70E740481C1C}">
                <a14:useLocalDpi xmlns:a14="http://schemas.microsoft.com/office/drawing/2010/main" val="0"/>
              </a:ext>
            </a:extLst>
          </a:blip>
          <a:srcRect l="32218" r="876"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DFDF0A33-B9E0-417C-B495-DD465B21A38D}"/>
              </a:ext>
            </a:extLst>
          </p:cNvPr>
          <p:cNvSpPr>
            <a:spLocks noGrp="1"/>
          </p:cNvSpPr>
          <p:nvPr>
            <p:ph type="title"/>
          </p:nvPr>
        </p:nvSpPr>
        <p:spPr>
          <a:xfrm>
            <a:off x="160557" y="182457"/>
            <a:ext cx="4307534" cy="752726"/>
          </a:xfrm>
        </p:spPr>
        <p:txBody>
          <a:bodyPr>
            <a:normAutofit/>
          </a:bodyPr>
          <a:lstStyle/>
          <a:p>
            <a:r>
              <a:rPr lang="en-GB" dirty="0">
                <a:latin typeface="Arial Nova" panose="020B0504020202020204" pitchFamily="34" charset="0"/>
              </a:rPr>
              <a:t>Our findings</a:t>
            </a:r>
          </a:p>
        </p:txBody>
      </p:sp>
      <p:sp>
        <p:nvSpPr>
          <p:cNvPr id="50" name="Content Placeholder 9"/>
          <p:cNvSpPr>
            <a:spLocks noGrp="1"/>
          </p:cNvSpPr>
          <p:nvPr>
            <p:ph idx="1"/>
          </p:nvPr>
        </p:nvSpPr>
        <p:spPr>
          <a:xfrm>
            <a:off x="160557" y="965393"/>
            <a:ext cx="4307533" cy="1939992"/>
          </a:xfrm>
        </p:spPr>
        <p:txBody>
          <a:bodyPr>
            <a:normAutofit/>
          </a:bodyPr>
          <a:lstStyle/>
          <a:p>
            <a:pPr marL="0" indent="0" algn="just">
              <a:buNone/>
            </a:pPr>
            <a:r>
              <a:rPr lang="en-US" sz="2600" dirty="0">
                <a:latin typeface="Arial Nova" panose="020B0504020202020204" pitchFamily="34" charset="0"/>
              </a:rPr>
              <a:t>Staff recruitment is dire and as bad as its ever been despite managers and </a:t>
            </a:r>
            <a:r>
              <a:rPr lang="en-US" sz="2600" dirty="0" err="1">
                <a:latin typeface="Arial Nova" panose="020B0504020202020204" pitchFamily="34" charset="0"/>
              </a:rPr>
              <a:t>organisation</a:t>
            </a:r>
            <a:r>
              <a:rPr lang="en-US" sz="2600" dirty="0">
                <a:latin typeface="Arial Nova" panose="020B0504020202020204" pitchFamily="34" charset="0"/>
              </a:rPr>
              <a:t> devoting more time and resources to it </a:t>
            </a:r>
          </a:p>
        </p:txBody>
      </p:sp>
      <p:sp>
        <p:nvSpPr>
          <p:cNvPr id="5" name="Content Placeholder 9">
            <a:extLst>
              <a:ext uri="{FF2B5EF4-FFF2-40B4-BE49-F238E27FC236}">
                <a16:creationId xmlns:a16="http://schemas.microsoft.com/office/drawing/2014/main" id="{CFD85271-C62F-4EE3-BC75-C45772C1ABB7}"/>
              </a:ext>
            </a:extLst>
          </p:cNvPr>
          <p:cNvSpPr txBox="1">
            <a:spLocks/>
          </p:cNvSpPr>
          <p:nvPr/>
        </p:nvSpPr>
        <p:spPr>
          <a:xfrm>
            <a:off x="160556" y="3087995"/>
            <a:ext cx="4307533" cy="15405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The situation is worst in Domiciliary Care despite the sector often paying higher rates</a:t>
            </a:r>
          </a:p>
        </p:txBody>
      </p:sp>
      <p:sp>
        <p:nvSpPr>
          <p:cNvPr id="6" name="Content Placeholder 9">
            <a:extLst>
              <a:ext uri="{FF2B5EF4-FFF2-40B4-BE49-F238E27FC236}">
                <a16:creationId xmlns:a16="http://schemas.microsoft.com/office/drawing/2014/main" id="{D4B9A274-1AF8-44F1-B9CC-F9682C79DC41}"/>
              </a:ext>
            </a:extLst>
          </p:cNvPr>
          <p:cNvSpPr txBox="1">
            <a:spLocks/>
          </p:cNvSpPr>
          <p:nvPr/>
        </p:nvSpPr>
        <p:spPr>
          <a:xfrm>
            <a:off x="160555" y="4811171"/>
            <a:ext cx="4307533" cy="1970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Non UK nationals are a vital part of many staff teams – without them many services would increasingly struggle to function</a:t>
            </a:r>
          </a:p>
        </p:txBody>
      </p:sp>
    </p:spTree>
    <p:extLst>
      <p:ext uri="{BB962C8B-B14F-4D97-AF65-F5344CB8AC3E}">
        <p14:creationId xmlns:p14="http://schemas.microsoft.com/office/powerpoint/2010/main" val="729870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
            <a:extLst>
              <a:ext uri="{FF2B5EF4-FFF2-40B4-BE49-F238E27FC236}">
                <a16:creationId xmlns:a16="http://schemas.microsoft.com/office/drawing/2014/main" id="{535C7FB8-44DF-4224-984E-BA04E5517506}"/>
              </a:ext>
            </a:extLst>
          </p:cNvPr>
          <p:cNvPicPr>
            <a:picLocks noChangeAspect="1"/>
          </p:cNvPicPr>
          <p:nvPr/>
        </p:nvPicPr>
        <p:blipFill rotWithShape="1">
          <a:blip r:embed="rId2">
            <a:extLst>
              <a:ext uri="{28A0092B-C50C-407E-A947-70E740481C1C}">
                <a14:useLocalDpi xmlns:a14="http://schemas.microsoft.com/office/drawing/2010/main" val="0"/>
              </a:ext>
            </a:extLst>
          </a:blip>
          <a:srcRect l="32218" r="876"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DFDF0A33-B9E0-417C-B495-DD465B21A38D}"/>
              </a:ext>
            </a:extLst>
          </p:cNvPr>
          <p:cNvSpPr>
            <a:spLocks noGrp="1"/>
          </p:cNvSpPr>
          <p:nvPr>
            <p:ph type="title"/>
          </p:nvPr>
        </p:nvSpPr>
        <p:spPr>
          <a:xfrm>
            <a:off x="160557" y="182457"/>
            <a:ext cx="4307534" cy="752726"/>
          </a:xfrm>
        </p:spPr>
        <p:txBody>
          <a:bodyPr>
            <a:normAutofit/>
          </a:bodyPr>
          <a:lstStyle/>
          <a:p>
            <a:r>
              <a:rPr lang="en-GB" dirty="0">
                <a:latin typeface="Arial Nova" panose="020B0504020202020204" pitchFamily="34" charset="0"/>
              </a:rPr>
              <a:t>Our findings</a:t>
            </a:r>
          </a:p>
        </p:txBody>
      </p:sp>
      <p:sp>
        <p:nvSpPr>
          <p:cNvPr id="50" name="Content Placeholder 9"/>
          <p:cNvSpPr>
            <a:spLocks noGrp="1"/>
          </p:cNvSpPr>
          <p:nvPr>
            <p:ph idx="1"/>
          </p:nvPr>
        </p:nvSpPr>
        <p:spPr>
          <a:xfrm>
            <a:off x="160557" y="965393"/>
            <a:ext cx="4307533" cy="1939992"/>
          </a:xfrm>
        </p:spPr>
        <p:txBody>
          <a:bodyPr>
            <a:normAutofit/>
          </a:bodyPr>
          <a:lstStyle/>
          <a:p>
            <a:pPr marL="0" indent="0" algn="just">
              <a:buNone/>
            </a:pPr>
            <a:r>
              <a:rPr lang="en-US" sz="2600" dirty="0">
                <a:latin typeface="Arial Nova" panose="020B0504020202020204" pitchFamily="34" charset="0"/>
              </a:rPr>
              <a:t>Agency use is becoming more prevalent as services are not able to meet their commitments with their own staff teams</a:t>
            </a:r>
          </a:p>
        </p:txBody>
      </p:sp>
      <p:sp>
        <p:nvSpPr>
          <p:cNvPr id="5" name="Content Placeholder 9">
            <a:extLst>
              <a:ext uri="{FF2B5EF4-FFF2-40B4-BE49-F238E27FC236}">
                <a16:creationId xmlns:a16="http://schemas.microsoft.com/office/drawing/2014/main" id="{CFD85271-C62F-4EE3-BC75-C45772C1ABB7}"/>
              </a:ext>
            </a:extLst>
          </p:cNvPr>
          <p:cNvSpPr txBox="1">
            <a:spLocks/>
          </p:cNvSpPr>
          <p:nvPr/>
        </p:nvSpPr>
        <p:spPr>
          <a:xfrm>
            <a:off x="160556" y="3087995"/>
            <a:ext cx="4307533" cy="1939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latin typeface="Arial Nova" panose="020B0504020202020204" pitchFamily="34" charset="0"/>
            </a:endParaRPr>
          </a:p>
        </p:txBody>
      </p:sp>
      <p:sp>
        <p:nvSpPr>
          <p:cNvPr id="3" name="Rectangle 2">
            <a:extLst>
              <a:ext uri="{FF2B5EF4-FFF2-40B4-BE49-F238E27FC236}">
                <a16:creationId xmlns:a16="http://schemas.microsoft.com/office/drawing/2014/main" id="{AAF58878-FABA-4D75-9B0B-70F53AA573FD}"/>
              </a:ext>
            </a:extLst>
          </p:cNvPr>
          <p:cNvSpPr/>
          <p:nvPr/>
        </p:nvSpPr>
        <p:spPr>
          <a:xfrm>
            <a:off x="160555" y="2935595"/>
            <a:ext cx="4307533" cy="2492990"/>
          </a:xfrm>
          <a:prstGeom prst="rect">
            <a:avLst/>
          </a:prstGeom>
        </p:spPr>
        <p:txBody>
          <a:bodyPr wrap="square">
            <a:spAutoFit/>
          </a:bodyPr>
          <a:lstStyle/>
          <a:p>
            <a:pPr algn="just"/>
            <a:r>
              <a:rPr lang="en-US" sz="2600" dirty="0">
                <a:latin typeface="Arial Nova" panose="020B0504020202020204" pitchFamily="34" charset="0"/>
              </a:rPr>
              <a:t>Pay rates are an issue for staff – they can earn the same or more in other sectors without the same degree of disruption to their lives  </a:t>
            </a:r>
          </a:p>
        </p:txBody>
      </p:sp>
      <p:sp>
        <p:nvSpPr>
          <p:cNvPr id="8" name="Content Placeholder 9">
            <a:extLst>
              <a:ext uri="{FF2B5EF4-FFF2-40B4-BE49-F238E27FC236}">
                <a16:creationId xmlns:a16="http://schemas.microsoft.com/office/drawing/2014/main" id="{CADBAB88-2AF9-4392-B3DE-0934CC0D9EE2}"/>
              </a:ext>
            </a:extLst>
          </p:cNvPr>
          <p:cNvSpPr txBox="1">
            <a:spLocks/>
          </p:cNvSpPr>
          <p:nvPr/>
        </p:nvSpPr>
        <p:spPr>
          <a:xfrm>
            <a:off x="160555" y="5578628"/>
            <a:ext cx="6551330" cy="1199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Many people are either unable or unwilling to work the anti social hours and shift patterns required in social care </a:t>
            </a:r>
          </a:p>
        </p:txBody>
      </p:sp>
    </p:spTree>
    <p:extLst>
      <p:ext uri="{BB962C8B-B14F-4D97-AF65-F5344CB8AC3E}">
        <p14:creationId xmlns:p14="http://schemas.microsoft.com/office/powerpoint/2010/main" val="1840700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Righ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
            <a:extLst>
              <a:ext uri="{FF2B5EF4-FFF2-40B4-BE49-F238E27FC236}">
                <a16:creationId xmlns:a16="http://schemas.microsoft.com/office/drawing/2014/main" id="{535C7FB8-44DF-4224-984E-BA04E5517506}"/>
              </a:ext>
            </a:extLst>
          </p:cNvPr>
          <p:cNvPicPr>
            <a:picLocks noChangeAspect="1"/>
          </p:cNvPicPr>
          <p:nvPr/>
        </p:nvPicPr>
        <p:blipFill rotWithShape="1">
          <a:blip r:embed="rId3">
            <a:extLst>
              <a:ext uri="{28A0092B-C50C-407E-A947-70E740481C1C}">
                <a14:useLocalDpi xmlns:a14="http://schemas.microsoft.com/office/drawing/2010/main" val="0"/>
              </a:ext>
            </a:extLst>
          </a:blip>
          <a:srcRect l="32218" r="876"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DFDF0A33-B9E0-417C-B495-DD465B21A38D}"/>
              </a:ext>
            </a:extLst>
          </p:cNvPr>
          <p:cNvSpPr>
            <a:spLocks noGrp="1"/>
          </p:cNvSpPr>
          <p:nvPr>
            <p:ph type="title"/>
          </p:nvPr>
        </p:nvSpPr>
        <p:spPr>
          <a:xfrm>
            <a:off x="160557" y="182457"/>
            <a:ext cx="4307534" cy="752726"/>
          </a:xfrm>
        </p:spPr>
        <p:txBody>
          <a:bodyPr>
            <a:normAutofit/>
          </a:bodyPr>
          <a:lstStyle/>
          <a:p>
            <a:r>
              <a:rPr lang="en-GB" dirty="0">
                <a:latin typeface="Arial Nova" panose="020B0504020202020204" pitchFamily="34" charset="0"/>
              </a:rPr>
              <a:t>Our findings</a:t>
            </a:r>
          </a:p>
        </p:txBody>
      </p:sp>
      <p:sp>
        <p:nvSpPr>
          <p:cNvPr id="50" name="Content Placeholder 9"/>
          <p:cNvSpPr>
            <a:spLocks noGrp="1"/>
          </p:cNvSpPr>
          <p:nvPr>
            <p:ph idx="1"/>
          </p:nvPr>
        </p:nvSpPr>
        <p:spPr>
          <a:xfrm>
            <a:off x="160557" y="965391"/>
            <a:ext cx="4307533" cy="3399219"/>
          </a:xfrm>
        </p:spPr>
        <p:txBody>
          <a:bodyPr>
            <a:normAutofit/>
          </a:bodyPr>
          <a:lstStyle/>
          <a:p>
            <a:pPr marL="0" indent="0" algn="just">
              <a:buNone/>
            </a:pPr>
            <a:r>
              <a:rPr lang="en-US" sz="2600" dirty="0">
                <a:latin typeface="Arial Nova" panose="020B0504020202020204" pitchFamily="34" charset="0"/>
              </a:rPr>
              <a:t>The people the sector wants are people who ‘care’ … many of these (potentially great) </a:t>
            </a:r>
            <a:r>
              <a:rPr lang="en-US" sz="2600" dirty="0" err="1">
                <a:latin typeface="Arial Nova" panose="020B0504020202020204" pitchFamily="34" charset="0"/>
              </a:rPr>
              <a:t>carers</a:t>
            </a:r>
            <a:r>
              <a:rPr lang="en-US" sz="2600" dirty="0">
                <a:latin typeface="Arial Nova" panose="020B0504020202020204" pitchFamily="34" charset="0"/>
              </a:rPr>
              <a:t> are being put off because of both high quantities of paperwork and becoming increasingly disillusioned and burnt out </a:t>
            </a:r>
          </a:p>
        </p:txBody>
      </p:sp>
      <p:sp>
        <p:nvSpPr>
          <p:cNvPr id="6" name="Content Placeholder 9">
            <a:extLst>
              <a:ext uri="{FF2B5EF4-FFF2-40B4-BE49-F238E27FC236}">
                <a16:creationId xmlns:a16="http://schemas.microsoft.com/office/drawing/2014/main" id="{FF6ADC04-6BB8-4814-AE7F-85CD4A0BB3C2}"/>
              </a:ext>
            </a:extLst>
          </p:cNvPr>
          <p:cNvSpPr txBox="1">
            <a:spLocks/>
          </p:cNvSpPr>
          <p:nvPr/>
        </p:nvSpPr>
        <p:spPr>
          <a:xfrm>
            <a:off x="160556" y="4394818"/>
            <a:ext cx="4307533" cy="1939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Current pay, terms and conditions mean that often the people applying to work in the sector are the ‘wrong people’</a:t>
            </a:r>
          </a:p>
        </p:txBody>
      </p:sp>
    </p:spTree>
    <p:extLst>
      <p:ext uri="{BB962C8B-B14F-4D97-AF65-F5344CB8AC3E}">
        <p14:creationId xmlns:p14="http://schemas.microsoft.com/office/powerpoint/2010/main" val="1729362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Content Placeholder 4">
            <a:extLst>
              <a:ext uri="{FF2B5EF4-FFF2-40B4-BE49-F238E27FC236}">
                <a16:creationId xmlns:a16="http://schemas.microsoft.com/office/drawing/2014/main" id="{535C7FB8-44DF-4224-984E-BA04E5517506}"/>
              </a:ext>
            </a:extLst>
          </p:cNvPr>
          <p:cNvPicPr>
            <a:picLocks noChangeAspect="1"/>
          </p:cNvPicPr>
          <p:nvPr/>
        </p:nvPicPr>
        <p:blipFill rotWithShape="1">
          <a:blip r:embed="rId2">
            <a:extLst>
              <a:ext uri="{28A0092B-C50C-407E-A947-70E740481C1C}">
                <a14:useLocalDpi xmlns:a14="http://schemas.microsoft.com/office/drawing/2010/main" val="0"/>
              </a:ext>
            </a:extLst>
          </a:blip>
          <a:srcRect l="32218" r="876"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DFDF0A33-B9E0-417C-B495-DD465B21A38D}"/>
              </a:ext>
            </a:extLst>
          </p:cNvPr>
          <p:cNvSpPr>
            <a:spLocks noGrp="1"/>
          </p:cNvSpPr>
          <p:nvPr>
            <p:ph type="title"/>
          </p:nvPr>
        </p:nvSpPr>
        <p:spPr>
          <a:xfrm>
            <a:off x="160557" y="182457"/>
            <a:ext cx="4307534" cy="752726"/>
          </a:xfrm>
        </p:spPr>
        <p:txBody>
          <a:bodyPr>
            <a:normAutofit/>
          </a:bodyPr>
          <a:lstStyle/>
          <a:p>
            <a:r>
              <a:rPr lang="en-GB" dirty="0">
                <a:latin typeface="Arial Nova" panose="020B0504020202020204" pitchFamily="34" charset="0"/>
              </a:rPr>
              <a:t>Our findings</a:t>
            </a:r>
          </a:p>
        </p:txBody>
      </p:sp>
      <p:sp>
        <p:nvSpPr>
          <p:cNvPr id="50" name="Content Placeholder 9"/>
          <p:cNvSpPr>
            <a:spLocks noGrp="1"/>
          </p:cNvSpPr>
          <p:nvPr>
            <p:ph idx="1"/>
          </p:nvPr>
        </p:nvSpPr>
        <p:spPr>
          <a:xfrm>
            <a:off x="160557" y="965392"/>
            <a:ext cx="4307533" cy="2371698"/>
          </a:xfrm>
        </p:spPr>
        <p:txBody>
          <a:bodyPr>
            <a:normAutofit/>
          </a:bodyPr>
          <a:lstStyle/>
          <a:p>
            <a:pPr marL="0" indent="0" algn="just">
              <a:buNone/>
            </a:pPr>
            <a:r>
              <a:rPr lang="en-US" sz="2600" dirty="0">
                <a:latin typeface="Arial Nova" panose="020B0504020202020204" pitchFamily="34" charset="0"/>
              </a:rPr>
              <a:t>The levels of expectation and stress are contributing to high burn out and turn over rates in Registered Managers</a:t>
            </a:r>
          </a:p>
          <a:p>
            <a:pPr marL="0" indent="0" algn="just">
              <a:buNone/>
            </a:pPr>
            <a:endParaRPr lang="en-US" sz="2600" dirty="0">
              <a:latin typeface="Arial Nova" panose="020B0504020202020204" pitchFamily="34" charset="0"/>
            </a:endParaRPr>
          </a:p>
        </p:txBody>
      </p:sp>
      <p:sp>
        <p:nvSpPr>
          <p:cNvPr id="5" name="Content Placeholder 9">
            <a:extLst>
              <a:ext uri="{FF2B5EF4-FFF2-40B4-BE49-F238E27FC236}">
                <a16:creationId xmlns:a16="http://schemas.microsoft.com/office/drawing/2014/main" id="{CD236D8F-8B50-436D-A929-34C007B3B090}"/>
              </a:ext>
            </a:extLst>
          </p:cNvPr>
          <p:cNvSpPr txBox="1">
            <a:spLocks/>
          </p:cNvSpPr>
          <p:nvPr/>
        </p:nvSpPr>
        <p:spPr>
          <a:xfrm>
            <a:off x="160556" y="3141053"/>
            <a:ext cx="4307533" cy="2449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600" dirty="0">
                <a:latin typeface="Arial Nova" panose="020B0504020202020204" pitchFamily="34" charset="0"/>
              </a:rPr>
              <a:t>Services can’t get Registered Nurses for love nor money – the shortage is chronic and they can increasingly name their price</a:t>
            </a:r>
          </a:p>
        </p:txBody>
      </p:sp>
    </p:spTree>
    <p:extLst>
      <p:ext uri="{BB962C8B-B14F-4D97-AF65-F5344CB8AC3E}">
        <p14:creationId xmlns:p14="http://schemas.microsoft.com/office/powerpoint/2010/main" val="40381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4" name="Picture 3" descr="A person with collar shirt&#10;&#10;Description generated with high confidence">
            <a:extLst>
              <a:ext uri="{FF2B5EF4-FFF2-40B4-BE49-F238E27FC236}">
                <a16:creationId xmlns:a16="http://schemas.microsoft.com/office/drawing/2014/main" id="{FFAD094F-93A5-4721-BB24-B9128EE9A22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4571990"/>
          </a:xfrm>
          <a:prstGeom prst="rect">
            <a:avLst/>
          </a:prstGeom>
        </p:spPr>
      </p:pic>
      <p:cxnSp>
        <p:nvCxnSpPr>
          <p:cNvPr id="9" name="Straight Connector 8">
            <a:extLst>
              <a:ext uri="{FF2B5EF4-FFF2-40B4-BE49-F238E27FC236}">
                <a16:creationId xmlns:a16="http://schemas.microsoft.com/office/drawing/2014/main" id="{E126E481-B945-4179-BD79-05E96E9B29E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E3F7FD-52DF-43FB-AD18-10C9058B342A}"/>
              </a:ext>
            </a:extLst>
          </p:cNvPr>
          <p:cNvSpPr>
            <a:spLocks noGrp="1"/>
          </p:cNvSpPr>
          <p:nvPr>
            <p:ph type="title"/>
          </p:nvPr>
        </p:nvSpPr>
        <p:spPr>
          <a:xfrm>
            <a:off x="433137" y="5091762"/>
            <a:ext cx="7609428" cy="1264588"/>
          </a:xfrm>
        </p:spPr>
        <p:txBody>
          <a:bodyPr vert="horz" lIns="91440" tIns="45720" rIns="91440" bIns="45720" rtlCol="0" anchor="ctr">
            <a:normAutofit fontScale="90000"/>
          </a:bodyPr>
          <a:lstStyle/>
          <a:p>
            <a:pPr algn="r"/>
            <a:r>
              <a:rPr lang="en-US" sz="6000" dirty="0">
                <a:latin typeface="Arial Nova" panose="020B0504020202020204" pitchFamily="34" charset="0"/>
              </a:rPr>
              <a:t>We made a series of recommendations</a:t>
            </a:r>
          </a:p>
        </p:txBody>
      </p:sp>
    </p:spTree>
    <p:extLst>
      <p:ext uri="{BB962C8B-B14F-4D97-AF65-F5344CB8AC3E}">
        <p14:creationId xmlns:p14="http://schemas.microsoft.com/office/powerpoint/2010/main" val="2573504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Content Placeholder 4">
            <a:extLst>
              <a:ext uri="{FF2B5EF4-FFF2-40B4-BE49-F238E27FC236}">
                <a16:creationId xmlns:a16="http://schemas.microsoft.com/office/drawing/2014/main" id="{0F31D5FC-2804-443E-83C4-E202136D1CB9}"/>
              </a:ext>
            </a:extLst>
          </p:cNvPr>
          <p:cNvPicPr>
            <a:picLocks noChangeAspect="1"/>
          </p:cNvPicPr>
          <p:nvPr/>
        </p:nvPicPr>
        <p:blipFill rotWithShape="1">
          <a:blip r:embed="rId2">
            <a:extLst>
              <a:ext uri="{28A0092B-C50C-407E-A947-70E740481C1C}">
                <a14:useLocalDpi xmlns:a14="http://schemas.microsoft.com/office/drawing/2010/main" val="0"/>
              </a:ext>
            </a:extLst>
          </a:blip>
          <a:srcRect l="3310" r="1822"/>
          <a:stretch/>
        </p:blipFill>
        <p:spPr>
          <a:xfrm>
            <a:off x="20" y="10"/>
            <a:ext cx="4635571" cy="6857990"/>
          </a:xfrm>
          <a:prstGeom prst="rect">
            <a:avLst/>
          </a:prstGeom>
          <a:effectLst/>
        </p:spPr>
      </p:pic>
      <p:cxnSp>
        <p:nvCxnSpPr>
          <p:cNvPr id="35" name="Straight Connector 12">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4D576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23F59C1-CD58-4776-8694-B645F5DABADE}"/>
              </a:ext>
            </a:extLst>
          </p:cNvPr>
          <p:cNvSpPr>
            <a:spLocks noGrp="1"/>
          </p:cNvSpPr>
          <p:nvPr>
            <p:ph type="title"/>
          </p:nvPr>
        </p:nvSpPr>
        <p:spPr>
          <a:xfrm>
            <a:off x="4788816" y="151180"/>
            <a:ext cx="7230359" cy="1802296"/>
          </a:xfrm>
        </p:spPr>
        <p:txBody>
          <a:bodyPr anchor="b">
            <a:normAutofit fontScale="90000"/>
          </a:bodyPr>
          <a:lstStyle/>
          <a:p>
            <a:pPr algn="just"/>
            <a:r>
              <a:rPr lang="en-GB" sz="2900" dirty="0">
                <a:latin typeface="Arial Nova" panose="020B0504020202020204" pitchFamily="34" charset="0"/>
              </a:rPr>
              <a:t>The need for social care services is going to become even greater as society ages and people with complex needs live longer. Even as it stands the sector is unable to recruit and retain the staff it needs</a:t>
            </a:r>
            <a:endParaRPr lang="en-GB" dirty="0"/>
          </a:p>
        </p:txBody>
      </p:sp>
      <p:sp>
        <p:nvSpPr>
          <p:cNvPr id="36" name="Content Placeholder 9"/>
          <p:cNvSpPr>
            <a:spLocks noGrp="1"/>
          </p:cNvSpPr>
          <p:nvPr>
            <p:ph idx="1"/>
          </p:nvPr>
        </p:nvSpPr>
        <p:spPr>
          <a:xfrm>
            <a:off x="4788816" y="2438401"/>
            <a:ext cx="7230359" cy="491831"/>
          </a:xfrm>
        </p:spPr>
        <p:txBody>
          <a:bodyPr>
            <a:normAutofit/>
          </a:bodyPr>
          <a:lstStyle/>
          <a:p>
            <a:pPr marL="0" indent="0" algn="just">
              <a:buNone/>
            </a:pPr>
            <a:r>
              <a:rPr lang="en-US" sz="2600" b="1" dirty="0">
                <a:latin typeface="Arial Nova" panose="020B0504020202020204" pitchFamily="34" charset="0"/>
              </a:rPr>
              <a:t>Message to Government</a:t>
            </a:r>
          </a:p>
        </p:txBody>
      </p:sp>
      <p:sp>
        <p:nvSpPr>
          <p:cNvPr id="30" name="Content Placeholder 9">
            <a:extLst>
              <a:ext uri="{FF2B5EF4-FFF2-40B4-BE49-F238E27FC236}">
                <a16:creationId xmlns:a16="http://schemas.microsoft.com/office/drawing/2014/main" id="{BCC6B579-8BED-4624-914C-070D684963A2}"/>
              </a:ext>
            </a:extLst>
          </p:cNvPr>
          <p:cNvSpPr txBox="1">
            <a:spLocks/>
          </p:cNvSpPr>
          <p:nvPr/>
        </p:nvSpPr>
        <p:spPr>
          <a:xfrm>
            <a:off x="4788816" y="4083620"/>
            <a:ext cx="7230359" cy="99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And p.s. … its already been </a:t>
            </a:r>
            <a:r>
              <a:rPr lang="en-US" sz="2600" dirty="0" err="1">
                <a:latin typeface="Arial Nova" panose="020B0504020202020204" pitchFamily="34" charset="0"/>
              </a:rPr>
              <a:t>privatised</a:t>
            </a:r>
            <a:r>
              <a:rPr lang="en-US" sz="2600" dirty="0">
                <a:latin typeface="Arial Nova" panose="020B0504020202020204" pitchFamily="34" charset="0"/>
              </a:rPr>
              <a:t> </a:t>
            </a:r>
          </a:p>
        </p:txBody>
      </p:sp>
      <p:sp>
        <p:nvSpPr>
          <p:cNvPr id="7" name="Content Placeholder 9">
            <a:extLst>
              <a:ext uri="{FF2B5EF4-FFF2-40B4-BE49-F238E27FC236}">
                <a16:creationId xmlns:a16="http://schemas.microsoft.com/office/drawing/2014/main" id="{E0E9A7B6-5B31-45A3-B3B4-74330FFFD070}"/>
              </a:ext>
            </a:extLst>
          </p:cNvPr>
          <p:cNvSpPr txBox="1">
            <a:spLocks/>
          </p:cNvSpPr>
          <p:nvPr/>
        </p:nvSpPr>
        <p:spPr>
          <a:xfrm>
            <a:off x="4788816" y="3093020"/>
            <a:ext cx="7230359" cy="99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It </a:t>
            </a:r>
            <a:r>
              <a:rPr lang="en-US" sz="2600" dirty="0" err="1">
                <a:latin typeface="Arial Nova" panose="020B0504020202020204" pitchFamily="34" charset="0"/>
              </a:rPr>
              <a:t>ain’t</a:t>
            </a:r>
            <a:r>
              <a:rPr lang="en-US" sz="2600" dirty="0">
                <a:latin typeface="Arial Nova" panose="020B0504020202020204" pitchFamily="34" charset="0"/>
              </a:rPr>
              <a:t> going to get any better if you keep making it worse</a:t>
            </a:r>
          </a:p>
        </p:txBody>
      </p:sp>
    </p:spTree>
    <p:extLst>
      <p:ext uri="{BB962C8B-B14F-4D97-AF65-F5344CB8AC3E}">
        <p14:creationId xmlns:p14="http://schemas.microsoft.com/office/powerpoint/2010/main" val="2276951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strips(downRight)">
                                      <p:cBhvr>
                                        <p:cTn id="7" dur="10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Right)">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strips(downRight)">
                                      <p:cBhvr>
                                        <p:cTn id="17" dur="1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P spid="30" grpId="0" build="p"/>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1F09A5-626A-4EC2-BB29-C06DDE5290EA}"/>
              </a:ext>
            </a:extLst>
          </p:cNvPr>
          <p:cNvPicPr>
            <a:picLocks noChangeAspect="1"/>
          </p:cNvPicPr>
          <p:nvPr/>
        </p:nvPicPr>
        <p:blipFill>
          <a:blip r:embed="rId2"/>
          <a:stretch>
            <a:fillRect/>
          </a:stretch>
        </p:blipFill>
        <p:spPr>
          <a:xfrm>
            <a:off x="126136" y="1319838"/>
            <a:ext cx="12056533" cy="3586817"/>
          </a:xfrm>
          <a:prstGeom prst="rect">
            <a:avLst/>
          </a:prstGeom>
        </p:spPr>
      </p:pic>
      <p:sp>
        <p:nvSpPr>
          <p:cNvPr id="4" name="Title 1">
            <a:extLst>
              <a:ext uri="{FF2B5EF4-FFF2-40B4-BE49-F238E27FC236}">
                <a16:creationId xmlns:a16="http://schemas.microsoft.com/office/drawing/2014/main" id="{936DC4DD-199E-4B9C-BD61-0F8E46531093}"/>
              </a:ext>
            </a:extLst>
          </p:cNvPr>
          <p:cNvSpPr txBox="1">
            <a:spLocks/>
          </p:cNvSpPr>
          <p:nvPr/>
        </p:nvSpPr>
        <p:spPr>
          <a:xfrm>
            <a:off x="-9331" y="-6"/>
            <a:ext cx="12192000" cy="683794"/>
          </a:xfrm>
          <a:prstGeom prst="rect">
            <a:avLst/>
          </a:prstGeom>
          <a:solidFill>
            <a:schemeClr val="accent5">
              <a:lumMod val="40000"/>
              <a:lumOff val="60000"/>
            </a:schemeClr>
          </a:solidFill>
          <a:ln>
            <a:solidFill>
              <a:schemeClr val="accent5">
                <a:lumMod val="40000"/>
                <a:lumOff val="60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Nova" panose="020B0504020202020204" pitchFamily="34" charset="0"/>
              </a:rPr>
              <a:t>Useful chart … courtesy of Skills for Care</a:t>
            </a:r>
          </a:p>
        </p:txBody>
      </p:sp>
      <p:sp>
        <p:nvSpPr>
          <p:cNvPr id="5" name="Content Placeholder 9">
            <a:extLst>
              <a:ext uri="{FF2B5EF4-FFF2-40B4-BE49-F238E27FC236}">
                <a16:creationId xmlns:a16="http://schemas.microsoft.com/office/drawing/2014/main" id="{8F4A5758-A089-4568-A93F-137C35E07A88}"/>
              </a:ext>
            </a:extLst>
          </p:cNvPr>
          <p:cNvSpPr txBox="1">
            <a:spLocks/>
          </p:cNvSpPr>
          <p:nvPr/>
        </p:nvSpPr>
        <p:spPr>
          <a:xfrm>
            <a:off x="126136" y="5249333"/>
            <a:ext cx="11904997" cy="14223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A turnover of 21.8% is still not brilliant compared to an average of 15% for all sectors … but you can see that once pay reaches a certain rate, it does have a positive impact on staff retention</a:t>
            </a:r>
          </a:p>
        </p:txBody>
      </p:sp>
    </p:spTree>
    <p:extLst>
      <p:ext uri="{BB962C8B-B14F-4D97-AF65-F5344CB8AC3E}">
        <p14:creationId xmlns:p14="http://schemas.microsoft.com/office/powerpoint/2010/main" val="176439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trips(downRigh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dy of water&#10;&#10;Description generated with very high confidence">
            <a:extLst>
              <a:ext uri="{FF2B5EF4-FFF2-40B4-BE49-F238E27FC236}">
                <a16:creationId xmlns:a16="http://schemas.microsoft.com/office/drawing/2014/main" id="{CC4ECA51-7B54-4599-9EAA-EF56C68A4047}"/>
              </a:ext>
            </a:extLst>
          </p:cNvPr>
          <p:cNvPicPr>
            <a:picLocks noChangeAspect="1"/>
          </p:cNvPicPr>
          <p:nvPr/>
        </p:nvPicPr>
        <p:blipFill rotWithShape="1">
          <a:blip r:embed="rId2">
            <a:extLst>
              <a:ext uri="{28A0092B-C50C-407E-A947-70E740481C1C}">
                <a14:useLocalDpi xmlns:a14="http://schemas.microsoft.com/office/drawing/2010/main" val="0"/>
              </a:ext>
            </a:extLst>
          </a:blip>
          <a:srcRect l="437" r="1289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1584FB67-F6EE-493F-8585-CC2F2220632F}"/>
              </a:ext>
            </a:extLst>
          </p:cNvPr>
          <p:cNvSpPr>
            <a:spLocks noGrp="1"/>
          </p:cNvSpPr>
          <p:nvPr>
            <p:ph type="title"/>
          </p:nvPr>
        </p:nvSpPr>
        <p:spPr>
          <a:xfrm>
            <a:off x="838200" y="630875"/>
            <a:ext cx="10515600" cy="794064"/>
          </a:xfrm>
          <a:solidFill>
            <a:schemeClr val="tx1">
              <a:alpha val="60000"/>
            </a:schemeClr>
          </a:solidFill>
        </p:spPr>
        <p:txBody>
          <a:bodyPr>
            <a:normAutofit/>
          </a:bodyPr>
          <a:lstStyle/>
          <a:p>
            <a:r>
              <a:rPr lang="en-GB" dirty="0">
                <a:solidFill>
                  <a:schemeClr val="bg1"/>
                </a:solidFill>
                <a:latin typeface="Arial Nova" panose="020B0504020202020204" pitchFamily="34" charset="0"/>
              </a:rPr>
              <a:t>The issues we face</a:t>
            </a:r>
          </a:p>
        </p:txBody>
      </p:sp>
    </p:spTree>
    <p:extLst>
      <p:ext uri="{BB962C8B-B14F-4D97-AF65-F5344CB8AC3E}">
        <p14:creationId xmlns:p14="http://schemas.microsoft.com/office/powerpoint/2010/main" val="4120905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FD89DD8B-8582-4E41-9C54-73401F1289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732" y="639103"/>
            <a:ext cx="7061792" cy="5578816"/>
          </a:xfrm>
          <a:prstGeom prst="rect">
            <a:avLst/>
          </a:prstGeom>
        </p:spPr>
      </p:pic>
      <p:sp>
        <p:nvSpPr>
          <p:cNvPr id="2" name="Title 1">
            <a:extLst>
              <a:ext uri="{FF2B5EF4-FFF2-40B4-BE49-F238E27FC236}">
                <a16:creationId xmlns:a16="http://schemas.microsoft.com/office/drawing/2014/main" id="{21E37BC1-BB9E-4A34-B0CE-24D0088C2ABD}"/>
              </a:ext>
            </a:extLst>
          </p:cNvPr>
          <p:cNvSpPr>
            <a:spLocks noGrp="1"/>
          </p:cNvSpPr>
          <p:nvPr>
            <p:ph type="title"/>
          </p:nvPr>
        </p:nvSpPr>
        <p:spPr>
          <a:xfrm>
            <a:off x="838200" y="171162"/>
            <a:ext cx="2840182" cy="2371148"/>
          </a:xfrm>
        </p:spPr>
        <p:txBody>
          <a:bodyPr vert="horz" lIns="91440" tIns="45720" rIns="91440" bIns="45720" rtlCol="0">
            <a:normAutofit/>
          </a:bodyPr>
          <a:lstStyle/>
          <a:p>
            <a:r>
              <a:rPr lang="en-US" sz="3600" kern="1200" dirty="0">
                <a:solidFill>
                  <a:srgbClr val="FFFFFF"/>
                </a:solidFill>
                <a:latin typeface="Arial Nova" panose="020B0504020202020204" pitchFamily="34" charset="0"/>
              </a:rPr>
              <a:t>Developing a realistic payment model</a:t>
            </a:r>
          </a:p>
        </p:txBody>
      </p:sp>
      <p:sp>
        <p:nvSpPr>
          <p:cNvPr id="15" name="Rectangle 14">
            <a:extLst>
              <a:ext uri="{FF2B5EF4-FFF2-40B4-BE49-F238E27FC236}">
                <a16:creationId xmlns:a16="http://schemas.microsoft.com/office/drawing/2014/main" id="{01A29B63-6579-4A65-B122-8003971C496F}"/>
              </a:ext>
            </a:extLst>
          </p:cNvPr>
          <p:cNvSpPr/>
          <p:nvPr/>
        </p:nvSpPr>
        <p:spPr>
          <a:xfrm>
            <a:off x="248476" y="209583"/>
            <a:ext cx="5188227" cy="1012585"/>
          </a:xfrm>
          <a:prstGeom prst="rect">
            <a:avLst/>
          </a:prstGeom>
        </p:spPr>
        <p:txBody>
          <a:bodyPr wrap="square">
            <a:spAutoFit/>
          </a:bodyPr>
          <a:lstStyle/>
          <a:p>
            <a:pPr lvl="0" algn="just">
              <a:lnSpc>
                <a:spcPct val="115000"/>
              </a:lnSpc>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Care and support work is not a minimum wage job </a:t>
            </a:r>
          </a:p>
        </p:txBody>
      </p:sp>
      <p:sp>
        <p:nvSpPr>
          <p:cNvPr id="17" name="Rectangle 16">
            <a:extLst>
              <a:ext uri="{FF2B5EF4-FFF2-40B4-BE49-F238E27FC236}">
                <a16:creationId xmlns:a16="http://schemas.microsoft.com/office/drawing/2014/main" id="{06CCFF5C-6C01-4D02-A50D-DBCB98788A12}"/>
              </a:ext>
            </a:extLst>
          </p:cNvPr>
          <p:cNvSpPr/>
          <p:nvPr/>
        </p:nvSpPr>
        <p:spPr>
          <a:xfrm>
            <a:off x="248476" y="1356736"/>
            <a:ext cx="4496996" cy="1932837"/>
          </a:xfrm>
          <a:prstGeom prst="rect">
            <a:avLst/>
          </a:prstGeom>
        </p:spPr>
        <p:txBody>
          <a:bodyPr wrap="square">
            <a:spAutoFit/>
          </a:bodyPr>
          <a:lstStyle/>
          <a:p>
            <a:pPr lvl="0" algn="just">
              <a:lnSpc>
                <a:spcPct val="115000"/>
              </a:lnSpc>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To be effective a payment model needs to use the ‘real’ Living Wage as its starting point  </a:t>
            </a:r>
          </a:p>
        </p:txBody>
      </p:sp>
      <p:sp>
        <p:nvSpPr>
          <p:cNvPr id="19" name="Rectangle 18">
            <a:extLst>
              <a:ext uri="{FF2B5EF4-FFF2-40B4-BE49-F238E27FC236}">
                <a16:creationId xmlns:a16="http://schemas.microsoft.com/office/drawing/2014/main" id="{1DBC16D8-4294-4321-AED9-0990FEAE964B}"/>
              </a:ext>
            </a:extLst>
          </p:cNvPr>
          <p:cNvSpPr/>
          <p:nvPr/>
        </p:nvSpPr>
        <p:spPr>
          <a:xfrm>
            <a:off x="248476" y="3570625"/>
            <a:ext cx="4496996" cy="1012585"/>
          </a:xfrm>
          <a:prstGeom prst="rect">
            <a:avLst/>
          </a:prstGeom>
        </p:spPr>
        <p:txBody>
          <a:bodyPr wrap="square">
            <a:spAutoFit/>
          </a:bodyPr>
          <a:lstStyle/>
          <a:p>
            <a:pPr lvl="0" algn="just">
              <a:lnSpc>
                <a:spcPct val="115000"/>
              </a:lnSpc>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Currently </a:t>
            </a:r>
            <a:r>
              <a:rPr lang="en-GB" sz="2600" b="1" dirty="0">
                <a:latin typeface="Arial Nova" panose="020B0504020202020204" pitchFamily="34" charset="0"/>
                <a:ea typeface="Calibri" panose="020F0502020204030204" pitchFamily="34" charset="0"/>
                <a:cs typeface="Times New Roman" panose="02020603050405020304" pitchFamily="18" charset="0"/>
              </a:rPr>
              <a:t>£8.75</a:t>
            </a:r>
            <a:r>
              <a:rPr lang="en-GB" sz="2600" dirty="0">
                <a:latin typeface="Arial Nova" panose="020B0504020202020204" pitchFamily="34" charset="0"/>
                <a:ea typeface="Calibri" panose="020F0502020204030204" pitchFamily="34" charset="0"/>
                <a:cs typeface="Times New Roman" panose="02020603050405020304" pitchFamily="18" charset="0"/>
              </a:rPr>
              <a:t> an hour outside London</a:t>
            </a:r>
          </a:p>
        </p:txBody>
      </p:sp>
    </p:spTree>
    <p:extLst>
      <p:ext uri="{BB962C8B-B14F-4D97-AF65-F5344CB8AC3E}">
        <p14:creationId xmlns:p14="http://schemas.microsoft.com/office/powerpoint/2010/main" val="147743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Right)">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5C0777E4-D06D-45FB-B680-B41F442FC24F}"/>
              </a:ext>
            </a:extLst>
          </p:cNvPr>
          <p:cNvPicPr>
            <a:picLocks noChangeAspect="1"/>
          </p:cNvPicPr>
          <p:nvPr/>
        </p:nvPicPr>
        <p:blipFill rotWithShape="1">
          <a:blip r:embed="rId2">
            <a:extLst>
              <a:ext uri="{28A0092B-C50C-407E-A947-70E740481C1C}">
                <a14:useLocalDpi xmlns:a14="http://schemas.microsoft.com/office/drawing/2010/main" val="0"/>
              </a:ext>
            </a:extLst>
          </a:blip>
          <a:srcRect l="14922" r="-1" b="-1"/>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B0F46D5D-3E83-4A16-B614-67719DE72BD7}"/>
              </a:ext>
            </a:extLst>
          </p:cNvPr>
          <p:cNvSpPr>
            <a:spLocks noGrp="1"/>
          </p:cNvSpPr>
          <p:nvPr>
            <p:ph type="title"/>
          </p:nvPr>
        </p:nvSpPr>
        <p:spPr>
          <a:xfrm>
            <a:off x="212509" y="140893"/>
            <a:ext cx="4328317" cy="1272271"/>
          </a:xfrm>
        </p:spPr>
        <p:txBody>
          <a:bodyPr>
            <a:normAutofit/>
          </a:bodyPr>
          <a:lstStyle/>
          <a:p>
            <a:r>
              <a:rPr lang="en-GB" sz="4000">
                <a:latin typeface="Arial Nova" panose="020B0504020202020204" pitchFamily="34" charset="0"/>
              </a:rPr>
              <a:t>Additional incentives for</a:t>
            </a:r>
            <a:endParaRPr lang="en-GB" sz="4000" dirty="0">
              <a:latin typeface="Arial Nova" panose="020B0504020202020204" pitchFamily="34" charset="0"/>
            </a:endParaRPr>
          </a:p>
        </p:txBody>
      </p:sp>
      <p:sp>
        <p:nvSpPr>
          <p:cNvPr id="13" name="Content Placeholder 9"/>
          <p:cNvSpPr>
            <a:spLocks noGrp="1"/>
          </p:cNvSpPr>
          <p:nvPr>
            <p:ph idx="1"/>
          </p:nvPr>
        </p:nvSpPr>
        <p:spPr>
          <a:xfrm>
            <a:off x="114275" y="1536291"/>
            <a:ext cx="4328317" cy="521110"/>
          </a:xfrm>
        </p:spPr>
        <p:txBody>
          <a:bodyPr>
            <a:normAutofit/>
          </a:bodyPr>
          <a:lstStyle/>
          <a:p>
            <a:pPr marL="0" indent="0">
              <a:buNone/>
            </a:pPr>
            <a:r>
              <a:rPr lang="en-US" sz="2600" dirty="0">
                <a:latin typeface="Arial Nova" panose="020B0504020202020204" pitchFamily="34" charset="0"/>
              </a:rPr>
              <a:t>Working anti social hours</a:t>
            </a:r>
          </a:p>
        </p:txBody>
      </p:sp>
      <p:sp>
        <p:nvSpPr>
          <p:cNvPr id="11" name="Content Placeholder 9">
            <a:extLst>
              <a:ext uri="{FF2B5EF4-FFF2-40B4-BE49-F238E27FC236}">
                <a16:creationId xmlns:a16="http://schemas.microsoft.com/office/drawing/2014/main" id="{6FC08B1B-FE46-4839-8C9B-BDD278986E2B}"/>
              </a:ext>
            </a:extLst>
          </p:cNvPr>
          <p:cNvSpPr txBox="1">
            <a:spLocks/>
          </p:cNvSpPr>
          <p:nvPr/>
        </p:nvSpPr>
        <p:spPr>
          <a:xfrm>
            <a:off x="114275" y="2180528"/>
            <a:ext cx="4328317" cy="864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Arial Nova" panose="020B0504020202020204" pitchFamily="34" charset="0"/>
              </a:rPr>
              <a:t>Working split shifts or lone working</a:t>
            </a:r>
          </a:p>
        </p:txBody>
      </p:sp>
      <p:sp>
        <p:nvSpPr>
          <p:cNvPr id="15" name="Content Placeholder 9">
            <a:extLst>
              <a:ext uri="{FF2B5EF4-FFF2-40B4-BE49-F238E27FC236}">
                <a16:creationId xmlns:a16="http://schemas.microsoft.com/office/drawing/2014/main" id="{A8479FFA-AE72-423E-A29C-F7763761C3C6}"/>
              </a:ext>
            </a:extLst>
          </p:cNvPr>
          <p:cNvSpPr txBox="1">
            <a:spLocks/>
          </p:cNvSpPr>
          <p:nvPr/>
        </p:nvSpPr>
        <p:spPr>
          <a:xfrm>
            <a:off x="114275" y="3167663"/>
            <a:ext cx="4328317" cy="864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Arial Nova" panose="020B0504020202020204" pitchFamily="34" charset="0"/>
              </a:rPr>
              <a:t>Supporting / caring for people with complex needs</a:t>
            </a:r>
          </a:p>
        </p:txBody>
      </p:sp>
      <p:sp>
        <p:nvSpPr>
          <p:cNvPr id="16" name="Content Placeholder 9">
            <a:extLst>
              <a:ext uri="{FF2B5EF4-FFF2-40B4-BE49-F238E27FC236}">
                <a16:creationId xmlns:a16="http://schemas.microsoft.com/office/drawing/2014/main" id="{F09EF0D1-B515-467C-87DF-04C50A51D98D}"/>
              </a:ext>
            </a:extLst>
          </p:cNvPr>
          <p:cNvSpPr txBox="1">
            <a:spLocks/>
          </p:cNvSpPr>
          <p:nvPr/>
        </p:nvSpPr>
        <p:spPr>
          <a:xfrm>
            <a:off x="114275" y="4154798"/>
            <a:ext cx="4328317" cy="864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dirty="0">
                <a:latin typeface="Arial Nova" panose="020B0504020202020204" pitchFamily="34" charset="0"/>
              </a:rPr>
              <a:t>Experience and length of service</a:t>
            </a:r>
          </a:p>
        </p:txBody>
      </p:sp>
      <p:sp>
        <p:nvSpPr>
          <p:cNvPr id="17" name="Content Placeholder 9">
            <a:extLst>
              <a:ext uri="{FF2B5EF4-FFF2-40B4-BE49-F238E27FC236}">
                <a16:creationId xmlns:a16="http://schemas.microsoft.com/office/drawing/2014/main" id="{070F3813-405D-4C5A-AE53-1C5077957D91}"/>
              </a:ext>
            </a:extLst>
          </p:cNvPr>
          <p:cNvSpPr txBox="1">
            <a:spLocks/>
          </p:cNvSpPr>
          <p:nvPr/>
        </p:nvSpPr>
        <p:spPr>
          <a:xfrm>
            <a:off x="114274" y="5141932"/>
            <a:ext cx="4328317" cy="13060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Taking on more responsibility i.e. Senior </a:t>
            </a:r>
            <a:r>
              <a:rPr lang="en-US" sz="2600" dirty="0" err="1">
                <a:latin typeface="Arial Nova" panose="020B0504020202020204" pitchFamily="34" charset="0"/>
              </a:rPr>
              <a:t>Carers</a:t>
            </a:r>
            <a:r>
              <a:rPr lang="en-US" sz="2600" dirty="0">
                <a:latin typeface="Arial Nova" panose="020B0504020202020204" pitchFamily="34" charset="0"/>
              </a:rPr>
              <a:t> / Deputy Managers / Team Leaders</a:t>
            </a:r>
          </a:p>
        </p:txBody>
      </p:sp>
    </p:spTree>
    <p:extLst>
      <p:ext uri="{BB962C8B-B14F-4D97-AF65-F5344CB8AC3E}">
        <p14:creationId xmlns:p14="http://schemas.microsoft.com/office/powerpoint/2010/main" val="222786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down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downRigh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Content Placeholder 4">
            <a:extLst>
              <a:ext uri="{FF2B5EF4-FFF2-40B4-BE49-F238E27FC236}">
                <a16:creationId xmlns:a16="http://schemas.microsoft.com/office/drawing/2014/main" id="{D9F62983-D59F-4CA6-9212-B33459B7F2F3}"/>
              </a:ext>
            </a:extLst>
          </p:cNvPr>
          <p:cNvPicPr>
            <a:picLocks noChangeAspect="1"/>
          </p:cNvPicPr>
          <p:nvPr/>
        </p:nvPicPr>
        <p:blipFill rotWithShape="1">
          <a:blip r:embed="rId2">
            <a:extLst>
              <a:ext uri="{28A0092B-C50C-407E-A947-70E740481C1C}">
                <a14:useLocalDpi xmlns:a14="http://schemas.microsoft.com/office/drawing/2010/main" val="0"/>
              </a:ext>
            </a:extLst>
          </a:blip>
          <a:srcRect l="9960" r="7273" b="1"/>
          <a:stretch/>
        </p:blipFill>
        <p:spPr>
          <a:xfrm>
            <a:off x="5192189" y="640081"/>
            <a:ext cx="6916329" cy="5577837"/>
          </a:xfrm>
          <a:prstGeom prst="rect">
            <a:avLst/>
          </a:prstGeom>
          <a:effectLst/>
        </p:spPr>
      </p:pic>
      <p:sp>
        <p:nvSpPr>
          <p:cNvPr id="2" name="Title 1">
            <a:extLst>
              <a:ext uri="{FF2B5EF4-FFF2-40B4-BE49-F238E27FC236}">
                <a16:creationId xmlns:a16="http://schemas.microsoft.com/office/drawing/2014/main" id="{7B73BEBC-F9C3-46B2-97CA-A8BDFDC0EDE4}"/>
              </a:ext>
            </a:extLst>
          </p:cNvPr>
          <p:cNvSpPr>
            <a:spLocks noGrp="1"/>
          </p:cNvSpPr>
          <p:nvPr>
            <p:ph type="title"/>
          </p:nvPr>
        </p:nvSpPr>
        <p:spPr>
          <a:xfrm>
            <a:off x="188536" y="195633"/>
            <a:ext cx="5825765" cy="1676603"/>
          </a:xfrm>
        </p:spPr>
        <p:txBody>
          <a:bodyPr>
            <a:noAutofit/>
          </a:bodyPr>
          <a:lstStyle/>
          <a:p>
            <a:pPr algn="just"/>
            <a:r>
              <a:rPr lang="en-GB" sz="2600" dirty="0">
                <a:latin typeface="Arial Nova" panose="020B0504020202020204" pitchFamily="34" charset="0"/>
              </a:rPr>
              <a:t>To place the status of social care on a similar footing to social work, nursing or other healthcare professions, there should be a recognised social care degree</a:t>
            </a:r>
          </a:p>
        </p:txBody>
      </p:sp>
      <p:sp>
        <p:nvSpPr>
          <p:cNvPr id="28" name="Content Placeholder 9"/>
          <p:cNvSpPr>
            <a:spLocks noGrp="1"/>
          </p:cNvSpPr>
          <p:nvPr>
            <p:ph idx="1"/>
          </p:nvPr>
        </p:nvSpPr>
        <p:spPr>
          <a:xfrm>
            <a:off x="188534" y="2017717"/>
            <a:ext cx="4892511" cy="854783"/>
          </a:xfrm>
        </p:spPr>
        <p:txBody>
          <a:bodyPr>
            <a:normAutofit/>
          </a:bodyPr>
          <a:lstStyle/>
          <a:p>
            <a:pPr marL="0" indent="0" algn="just">
              <a:buNone/>
            </a:pPr>
            <a:r>
              <a:rPr lang="en-GB" sz="2600" dirty="0">
                <a:latin typeface="Arial Nova" panose="020B0504020202020204" pitchFamily="34" charset="0"/>
              </a:rPr>
              <a:t>Combine work within the sector and college release</a:t>
            </a:r>
            <a:endParaRPr lang="en-US" sz="2600" dirty="0">
              <a:latin typeface="Arial Nova" panose="020B0504020202020204" pitchFamily="34" charset="0"/>
            </a:endParaRPr>
          </a:p>
        </p:txBody>
      </p:sp>
      <p:sp>
        <p:nvSpPr>
          <p:cNvPr id="23" name="Content Placeholder 9">
            <a:extLst>
              <a:ext uri="{FF2B5EF4-FFF2-40B4-BE49-F238E27FC236}">
                <a16:creationId xmlns:a16="http://schemas.microsoft.com/office/drawing/2014/main" id="{BDE14F2C-0A70-422D-8B91-73E2E7A30E7F}"/>
              </a:ext>
            </a:extLst>
          </p:cNvPr>
          <p:cNvSpPr txBox="1">
            <a:spLocks/>
          </p:cNvSpPr>
          <p:nvPr/>
        </p:nvSpPr>
        <p:spPr>
          <a:xfrm>
            <a:off x="188534" y="3008723"/>
            <a:ext cx="4892511" cy="8547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dirty="0">
                <a:latin typeface="Arial Nova" panose="020B0504020202020204" pitchFamily="34" charset="0"/>
              </a:rPr>
              <a:t>There should be bursaries available to encourage people</a:t>
            </a:r>
            <a:endParaRPr lang="en-US" sz="2600" dirty="0">
              <a:latin typeface="Arial Nova" panose="020B0504020202020204" pitchFamily="34" charset="0"/>
            </a:endParaRPr>
          </a:p>
        </p:txBody>
      </p:sp>
      <p:sp>
        <p:nvSpPr>
          <p:cNvPr id="7" name="Rectangle 6">
            <a:extLst>
              <a:ext uri="{FF2B5EF4-FFF2-40B4-BE49-F238E27FC236}">
                <a16:creationId xmlns:a16="http://schemas.microsoft.com/office/drawing/2014/main" id="{08832383-B773-4FA9-9636-EB6A36C05F34}"/>
              </a:ext>
            </a:extLst>
          </p:cNvPr>
          <p:cNvSpPr/>
          <p:nvPr/>
        </p:nvSpPr>
        <p:spPr>
          <a:xfrm>
            <a:off x="188533" y="3997762"/>
            <a:ext cx="6570486" cy="1692771"/>
          </a:xfrm>
          <a:prstGeom prst="rect">
            <a:avLst/>
          </a:prstGeom>
        </p:spPr>
        <p:txBody>
          <a:bodyPr wrap="square">
            <a:spAutoFit/>
          </a:body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The cost of getting a degree is becoming increasingly prohibitive for many - offering a highly subsidised route would help attract people to the sector</a:t>
            </a:r>
            <a:endParaRPr lang="en-GB" sz="2600" dirty="0"/>
          </a:p>
        </p:txBody>
      </p:sp>
      <p:sp>
        <p:nvSpPr>
          <p:cNvPr id="9" name="Rectangle 8">
            <a:extLst>
              <a:ext uri="{FF2B5EF4-FFF2-40B4-BE49-F238E27FC236}">
                <a16:creationId xmlns:a16="http://schemas.microsoft.com/office/drawing/2014/main" id="{346192AC-62FA-4869-8FB5-B0FD3436379F}"/>
              </a:ext>
            </a:extLst>
          </p:cNvPr>
          <p:cNvSpPr/>
          <p:nvPr/>
        </p:nvSpPr>
        <p:spPr>
          <a:xfrm>
            <a:off x="188533" y="5824790"/>
            <a:ext cx="8729224" cy="892552"/>
          </a:xfrm>
          <a:prstGeom prst="rect">
            <a:avLst/>
          </a:prstGeom>
        </p:spPr>
        <p:txBody>
          <a:bodyPr wrap="square">
            <a:spAutoFit/>
          </a:body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Alongside recognising the professionalisation of the sector this could help develop the leadership of tomorrow</a:t>
            </a:r>
            <a:endParaRPr lang="en-GB" sz="2600" dirty="0"/>
          </a:p>
        </p:txBody>
      </p:sp>
    </p:spTree>
    <p:extLst>
      <p:ext uri="{BB962C8B-B14F-4D97-AF65-F5344CB8AC3E}">
        <p14:creationId xmlns:p14="http://schemas.microsoft.com/office/powerpoint/2010/main" val="294587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strips(downRight)">
                                      <p:cBhvr>
                                        <p:cTn id="7" dur="10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Righ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Righ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3"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C481C0F0-7E4D-4A5E-941E-9491503F2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919"/>
            <a:ext cx="4919308" cy="6877920"/>
          </a:xfrm>
          <a:prstGeom prst="rect">
            <a:avLst/>
          </a:prstGeom>
          <a:effectLst/>
        </p:spPr>
      </p:pic>
      <p:cxnSp>
        <p:nvCxnSpPr>
          <p:cNvPr id="18" name="Straight Connector 17">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3B3D4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BC9ECB-D988-45E2-93FB-CE3D6919A37D}"/>
              </a:ext>
            </a:extLst>
          </p:cNvPr>
          <p:cNvSpPr>
            <a:spLocks noGrp="1"/>
          </p:cNvSpPr>
          <p:nvPr>
            <p:ph type="title"/>
          </p:nvPr>
        </p:nvSpPr>
        <p:spPr>
          <a:xfrm>
            <a:off x="4965430" y="629268"/>
            <a:ext cx="6586489" cy="1286160"/>
          </a:xfrm>
        </p:spPr>
        <p:txBody>
          <a:bodyPr anchor="b">
            <a:normAutofit fontScale="90000"/>
          </a:bodyPr>
          <a:lstStyle/>
          <a:p>
            <a:pPr algn="just"/>
            <a:r>
              <a:rPr lang="en-GB" sz="2900" dirty="0">
                <a:latin typeface="Arial Nova" panose="020B0504020202020204" pitchFamily="34" charset="0"/>
                <a:ea typeface="Calibri" panose="020F0502020204030204" pitchFamily="34" charset="0"/>
                <a:cs typeface="Arial" panose="020B0604020202020204" pitchFamily="34" charset="0"/>
              </a:rPr>
              <a:t>Nursing homes are a vital part of our health and social care infrastructure - if they cannot attract nurses then they cannot operate</a:t>
            </a:r>
            <a:endParaRPr lang="en-GB" dirty="0"/>
          </a:p>
        </p:txBody>
      </p:sp>
      <p:sp>
        <p:nvSpPr>
          <p:cNvPr id="10" name="Content Placeholder 9"/>
          <p:cNvSpPr>
            <a:spLocks noGrp="1"/>
          </p:cNvSpPr>
          <p:nvPr>
            <p:ph idx="1"/>
          </p:nvPr>
        </p:nvSpPr>
        <p:spPr>
          <a:xfrm>
            <a:off x="4965430" y="2314807"/>
            <a:ext cx="6586489" cy="1730928"/>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Arial" panose="020B0604020202020204" pitchFamily="34" charset="0"/>
              </a:rPr>
              <a:t>They need to be able to pay their nurses at levels that will attract them into the sector i.e. matching NHS pay rates and terms and conditions</a:t>
            </a:r>
            <a:endParaRPr lang="en-US" sz="2600" dirty="0">
              <a:latin typeface="Arial Nova" panose="020B0504020202020204" pitchFamily="34" charset="0"/>
            </a:endParaRPr>
          </a:p>
        </p:txBody>
      </p:sp>
      <p:sp>
        <p:nvSpPr>
          <p:cNvPr id="11" name="Content Placeholder 9">
            <a:extLst>
              <a:ext uri="{FF2B5EF4-FFF2-40B4-BE49-F238E27FC236}">
                <a16:creationId xmlns:a16="http://schemas.microsoft.com/office/drawing/2014/main" id="{596649BA-95FF-4BA4-BEFA-126100A8729C}"/>
              </a:ext>
            </a:extLst>
          </p:cNvPr>
          <p:cNvSpPr txBox="1">
            <a:spLocks/>
          </p:cNvSpPr>
          <p:nvPr/>
        </p:nvSpPr>
        <p:spPr>
          <a:xfrm>
            <a:off x="4942369" y="4045735"/>
            <a:ext cx="6586489" cy="1816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ea typeface="Calibri" panose="020F0502020204030204" pitchFamily="34" charset="0"/>
                <a:cs typeface="Arial" panose="020B0604020202020204" pitchFamily="34" charset="0"/>
              </a:rPr>
              <a:t>If this does not happen, more and more nursing homes will cease to operate – placing further strain on an already overburdened NHS</a:t>
            </a:r>
            <a:endParaRPr lang="en-GB" sz="2600" dirty="0">
              <a:latin typeface="Arial Nova" panose="020B050402020202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sz="2600" dirty="0">
              <a:latin typeface="Arial Nova" panose="020B0504020202020204" pitchFamily="34" charset="0"/>
            </a:endParaRPr>
          </a:p>
        </p:txBody>
      </p:sp>
    </p:spTree>
    <p:extLst>
      <p:ext uri="{BB962C8B-B14F-4D97-AF65-F5344CB8AC3E}">
        <p14:creationId xmlns:p14="http://schemas.microsoft.com/office/powerpoint/2010/main" val="247813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logo&#10;&#10;Description generated with high confidence">
            <a:extLst>
              <a:ext uri="{FF2B5EF4-FFF2-40B4-BE49-F238E27FC236}">
                <a16:creationId xmlns:a16="http://schemas.microsoft.com/office/drawing/2014/main" id="{0320987F-73C7-49D1-8C5B-F11EB54EE14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F396BB6-FFE9-498A-B5D9-C16796CB0C9B}"/>
              </a:ext>
            </a:extLst>
          </p:cNvPr>
          <p:cNvSpPr>
            <a:spLocks noGrp="1"/>
          </p:cNvSpPr>
          <p:nvPr>
            <p:ph type="title"/>
          </p:nvPr>
        </p:nvSpPr>
        <p:spPr>
          <a:xfrm>
            <a:off x="523875" y="5317240"/>
            <a:ext cx="11210925" cy="744836"/>
          </a:xfrm>
        </p:spPr>
        <p:txBody>
          <a:bodyPr>
            <a:normAutofit/>
          </a:bodyPr>
          <a:lstStyle/>
          <a:p>
            <a:pPr algn="ctr"/>
            <a:r>
              <a:rPr lang="en-GB" sz="3600">
                <a:solidFill>
                  <a:schemeClr val="bg1"/>
                </a:solidFill>
                <a:latin typeface="Arial Nova" panose="020B0504020202020204" pitchFamily="34" charset="0"/>
              </a:rPr>
              <a:t>Regulation and oversight</a:t>
            </a:r>
          </a:p>
        </p:txBody>
      </p:sp>
    </p:spTree>
    <p:extLst>
      <p:ext uri="{BB962C8B-B14F-4D97-AF65-F5344CB8AC3E}">
        <p14:creationId xmlns:p14="http://schemas.microsoft.com/office/powerpoint/2010/main" val="805649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floor, indoor&#10;&#10;Description generated with very high confidence">
            <a:extLst>
              <a:ext uri="{FF2B5EF4-FFF2-40B4-BE49-F238E27FC236}">
                <a16:creationId xmlns:a16="http://schemas.microsoft.com/office/drawing/2014/main" id="{4E1B5483-9986-4FE2-A18A-CCE5FBC2013A}"/>
              </a:ext>
            </a:extLst>
          </p:cNvPr>
          <p:cNvPicPr>
            <a:picLocks noChangeAspect="1"/>
          </p:cNvPicPr>
          <p:nvPr/>
        </p:nvPicPr>
        <p:blipFill rotWithShape="1">
          <a:blip r:embed="rId2">
            <a:extLst>
              <a:ext uri="{28A0092B-C50C-407E-A947-70E740481C1C}">
                <a14:useLocalDpi xmlns:a14="http://schemas.microsoft.com/office/drawing/2010/main" val="0"/>
              </a:ext>
            </a:extLst>
          </a:blip>
          <a:srcRect b="3846"/>
          <a:stretch/>
        </p:blipFill>
        <p:spPr>
          <a:xfrm>
            <a:off x="20" y="10"/>
            <a:ext cx="12191980" cy="6857990"/>
          </a:xfrm>
          <a:prstGeom prst="rect">
            <a:avLst/>
          </a:prstGeom>
        </p:spPr>
      </p:pic>
      <p:sp>
        <p:nvSpPr>
          <p:cNvPr id="8" name="Rectangle 8">
            <a:extLst>
              <a:ext uri="{FF2B5EF4-FFF2-40B4-BE49-F238E27FC236}">
                <a16:creationId xmlns:a16="http://schemas.microsoft.com/office/drawing/2014/main" id="{37C89E4B-3C9F-44B9-8B86-D9E3D112D8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10">
            <a:extLst>
              <a:ext uri="{FF2B5EF4-FFF2-40B4-BE49-F238E27FC236}">
                <a16:creationId xmlns:a16="http://schemas.microsoft.com/office/drawing/2014/main" id="{AA2EAA10-076F-46BD-8F0F-B9A2FB77A85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2">
            <a:extLst>
              <a:ext uri="{FF2B5EF4-FFF2-40B4-BE49-F238E27FC236}">
                <a16:creationId xmlns:a16="http://schemas.microsoft.com/office/drawing/2014/main" id="{D891E407-403B-4764-86C9-33A56D3BCA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B81DE3D-B8B7-421D-BDD2-7AB9C593CACF}"/>
              </a:ext>
            </a:extLst>
          </p:cNvPr>
          <p:cNvSpPr>
            <a:spLocks noGrp="1"/>
          </p:cNvSpPr>
          <p:nvPr>
            <p:ph type="title"/>
          </p:nvPr>
        </p:nvSpPr>
        <p:spPr>
          <a:xfrm>
            <a:off x="523875" y="5317240"/>
            <a:ext cx="11210925" cy="744836"/>
          </a:xfrm>
        </p:spPr>
        <p:txBody>
          <a:bodyPr>
            <a:normAutofit/>
          </a:bodyPr>
          <a:lstStyle/>
          <a:p>
            <a:pPr algn="ctr"/>
            <a:r>
              <a:rPr lang="en-GB">
                <a:solidFill>
                  <a:schemeClr val="tx1">
                    <a:lumMod val="85000"/>
                    <a:lumOff val="15000"/>
                  </a:schemeClr>
                </a:solidFill>
                <a:latin typeface="Arial Nova" panose="020B0504020202020204" pitchFamily="34" charset="0"/>
              </a:rPr>
              <a:t>What people told us …</a:t>
            </a:r>
            <a:endParaRPr lang="en-GB" dirty="0">
              <a:solidFill>
                <a:schemeClr val="tx1">
                  <a:lumMod val="85000"/>
                  <a:lumOff val="15000"/>
                </a:schemeClr>
              </a:solidFill>
              <a:latin typeface="Arial Nova" panose="020B0504020202020204" pitchFamily="34" charset="0"/>
            </a:endParaRPr>
          </a:p>
        </p:txBody>
      </p:sp>
    </p:spTree>
    <p:extLst>
      <p:ext uri="{BB962C8B-B14F-4D97-AF65-F5344CB8AC3E}">
        <p14:creationId xmlns:p14="http://schemas.microsoft.com/office/powerpoint/2010/main" val="3808421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D9A024D0-D180-4E78-A040-FEC2945D1C5A}"/>
              </a:ext>
            </a:extLst>
          </p:cNvPr>
          <p:cNvPicPr>
            <a:picLocks noChangeAspect="1"/>
          </p:cNvPicPr>
          <p:nvPr/>
        </p:nvPicPr>
        <p:blipFill rotWithShape="1">
          <a:blip r:embed="rId2">
            <a:extLst>
              <a:ext uri="{28A0092B-C50C-407E-A947-70E740481C1C}">
                <a14:useLocalDpi xmlns:a14="http://schemas.microsoft.com/office/drawing/2010/main" val="0"/>
              </a:ext>
            </a:extLst>
          </a:blip>
          <a:srcRect l="7674" r="2019" b="2"/>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CFC08AEF-8A54-4B87-B48B-DC7F2F321A5A}"/>
              </a:ext>
            </a:extLst>
          </p:cNvPr>
          <p:cNvSpPr>
            <a:spLocks noGrp="1"/>
          </p:cNvSpPr>
          <p:nvPr>
            <p:ph type="title"/>
          </p:nvPr>
        </p:nvSpPr>
        <p:spPr>
          <a:xfrm>
            <a:off x="118993" y="72611"/>
            <a:ext cx="4671216" cy="1563392"/>
          </a:xfrm>
        </p:spPr>
        <p:txBody>
          <a:bodyPr>
            <a:noAutofit/>
          </a:bodyPr>
          <a:lstStyle/>
          <a:p>
            <a:r>
              <a:rPr lang="en-GB" sz="3600" dirty="0">
                <a:latin typeface="Arial Nova" panose="020B0504020202020204" pitchFamily="34" charset="0"/>
              </a:rPr>
              <a:t>Experience of being regulated by multiple bodies </a:t>
            </a:r>
          </a:p>
        </p:txBody>
      </p:sp>
      <p:sp>
        <p:nvSpPr>
          <p:cNvPr id="13" name="Content Placeholder 9"/>
          <p:cNvSpPr>
            <a:spLocks noGrp="1"/>
          </p:cNvSpPr>
          <p:nvPr>
            <p:ph idx="1"/>
          </p:nvPr>
        </p:nvSpPr>
        <p:spPr>
          <a:xfrm>
            <a:off x="118993" y="1814528"/>
            <a:ext cx="4421834" cy="1951929"/>
          </a:xfrm>
        </p:spPr>
        <p:txBody>
          <a:bodyPr>
            <a:normAutofit/>
          </a:bodyPr>
          <a:lstStyle/>
          <a:p>
            <a:pPr marL="0" indent="0" algn="just">
              <a:buNone/>
            </a:pPr>
            <a:r>
              <a:rPr lang="en-US" sz="2600" dirty="0">
                <a:latin typeface="Arial Nova" panose="020B0504020202020204" pitchFamily="34" charset="0"/>
              </a:rPr>
              <a:t>One person’s right is another person’s wrong – different bodies (even different people) have different expectations = not helpful</a:t>
            </a:r>
          </a:p>
        </p:txBody>
      </p:sp>
      <p:sp>
        <p:nvSpPr>
          <p:cNvPr id="11" name="Content Placeholder 9">
            <a:extLst>
              <a:ext uri="{FF2B5EF4-FFF2-40B4-BE49-F238E27FC236}">
                <a16:creationId xmlns:a16="http://schemas.microsoft.com/office/drawing/2014/main" id="{AA869C4E-3970-47C1-B2FD-0EA0051E5F69}"/>
              </a:ext>
            </a:extLst>
          </p:cNvPr>
          <p:cNvSpPr txBox="1">
            <a:spLocks/>
          </p:cNvSpPr>
          <p:nvPr/>
        </p:nvSpPr>
        <p:spPr>
          <a:xfrm>
            <a:off x="118993" y="3944982"/>
            <a:ext cx="4421834" cy="2211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The current system lends itself to duplication, confusion and frustration</a:t>
            </a:r>
          </a:p>
        </p:txBody>
      </p:sp>
      <p:sp>
        <p:nvSpPr>
          <p:cNvPr id="6" name="Content Placeholder 9">
            <a:extLst>
              <a:ext uri="{FF2B5EF4-FFF2-40B4-BE49-F238E27FC236}">
                <a16:creationId xmlns:a16="http://schemas.microsoft.com/office/drawing/2014/main" id="{7E60E708-1019-4524-BD92-74F57AC03624}"/>
              </a:ext>
            </a:extLst>
          </p:cNvPr>
          <p:cNvSpPr txBox="1">
            <a:spLocks/>
          </p:cNvSpPr>
          <p:nvPr/>
        </p:nvSpPr>
        <p:spPr>
          <a:xfrm>
            <a:off x="168108" y="5229496"/>
            <a:ext cx="4421834" cy="16285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Dancing to different tunes results in additional work for already overstretched people</a:t>
            </a:r>
          </a:p>
        </p:txBody>
      </p:sp>
    </p:spTree>
    <p:extLst>
      <p:ext uri="{BB962C8B-B14F-4D97-AF65-F5344CB8AC3E}">
        <p14:creationId xmlns:p14="http://schemas.microsoft.com/office/powerpoint/2010/main" val="1166977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Right)">
                                      <p:cBhvr>
                                        <p:cTn id="7" dur="1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1"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a:extLst>
              <a:ext uri="{FF2B5EF4-FFF2-40B4-BE49-F238E27FC236}">
                <a16:creationId xmlns:a16="http://schemas.microsoft.com/office/drawing/2014/main" id="{D9A024D0-D180-4E78-A040-FEC2945D1C5A}"/>
              </a:ext>
            </a:extLst>
          </p:cNvPr>
          <p:cNvPicPr>
            <a:picLocks noChangeAspect="1"/>
          </p:cNvPicPr>
          <p:nvPr/>
        </p:nvPicPr>
        <p:blipFill rotWithShape="1">
          <a:blip r:embed="rId2">
            <a:extLst>
              <a:ext uri="{28A0092B-C50C-407E-A947-70E740481C1C}">
                <a14:useLocalDpi xmlns:a14="http://schemas.microsoft.com/office/drawing/2010/main" val="0"/>
              </a:ext>
            </a:extLst>
          </a:blip>
          <a:srcRect l="7674" r="2019" b="2"/>
          <a:stretch/>
        </p:blipFill>
        <p:spPr>
          <a:xfrm>
            <a:off x="4639056" y="10"/>
            <a:ext cx="7552944" cy="6857990"/>
          </a:xfrm>
          <a:prstGeom prst="rect">
            <a:avLst/>
          </a:prstGeom>
          <a:effectLst/>
        </p:spPr>
      </p:pic>
      <p:sp>
        <p:nvSpPr>
          <p:cNvPr id="2" name="Title 1">
            <a:extLst>
              <a:ext uri="{FF2B5EF4-FFF2-40B4-BE49-F238E27FC236}">
                <a16:creationId xmlns:a16="http://schemas.microsoft.com/office/drawing/2014/main" id="{CFC08AEF-8A54-4B87-B48B-DC7F2F321A5A}"/>
              </a:ext>
            </a:extLst>
          </p:cNvPr>
          <p:cNvSpPr>
            <a:spLocks noGrp="1"/>
          </p:cNvSpPr>
          <p:nvPr>
            <p:ph type="title"/>
          </p:nvPr>
        </p:nvSpPr>
        <p:spPr>
          <a:xfrm>
            <a:off x="118993" y="72611"/>
            <a:ext cx="4671216" cy="1563392"/>
          </a:xfrm>
        </p:spPr>
        <p:txBody>
          <a:bodyPr>
            <a:noAutofit/>
          </a:bodyPr>
          <a:lstStyle/>
          <a:p>
            <a:r>
              <a:rPr lang="en-GB" sz="3600" dirty="0">
                <a:latin typeface="Arial Nova" panose="020B0504020202020204" pitchFamily="34" charset="0"/>
              </a:rPr>
              <a:t>Experience of being regulated by multiple bodies </a:t>
            </a:r>
          </a:p>
        </p:txBody>
      </p:sp>
      <p:sp>
        <p:nvSpPr>
          <p:cNvPr id="13" name="Content Placeholder 9"/>
          <p:cNvSpPr>
            <a:spLocks noGrp="1"/>
          </p:cNvSpPr>
          <p:nvPr>
            <p:ph idx="1"/>
          </p:nvPr>
        </p:nvSpPr>
        <p:spPr>
          <a:xfrm>
            <a:off x="118993" y="1814529"/>
            <a:ext cx="4421834" cy="1230007"/>
          </a:xfrm>
        </p:spPr>
        <p:txBody>
          <a:bodyPr>
            <a:normAutofit/>
          </a:bodyPr>
          <a:lstStyle/>
          <a:p>
            <a:pPr marL="0" indent="0" algn="just">
              <a:buNone/>
            </a:pPr>
            <a:r>
              <a:rPr lang="en-US" sz="2600" dirty="0">
                <a:latin typeface="Arial Nova" panose="020B0504020202020204" pitchFamily="34" charset="0"/>
              </a:rPr>
              <a:t>As it stands Healthwatch are not felt to add any real value to the regulatory process</a:t>
            </a:r>
          </a:p>
        </p:txBody>
      </p:sp>
      <p:sp>
        <p:nvSpPr>
          <p:cNvPr id="7" name="Content Placeholder 9">
            <a:extLst>
              <a:ext uri="{FF2B5EF4-FFF2-40B4-BE49-F238E27FC236}">
                <a16:creationId xmlns:a16="http://schemas.microsoft.com/office/drawing/2014/main" id="{BFBBDFE5-0910-4340-A844-6D7B140A5AA5}"/>
              </a:ext>
            </a:extLst>
          </p:cNvPr>
          <p:cNvSpPr txBox="1">
            <a:spLocks/>
          </p:cNvSpPr>
          <p:nvPr/>
        </p:nvSpPr>
        <p:spPr>
          <a:xfrm>
            <a:off x="118993" y="3223062"/>
            <a:ext cx="4421834" cy="2398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Regulators who provide solutions and support are both more motivating and add more value to the system than those who purely sit in judgement  </a:t>
            </a:r>
          </a:p>
        </p:txBody>
      </p:sp>
    </p:spTree>
    <p:extLst>
      <p:ext uri="{BB962C8B-B14F-4D97-AF65-F5344CB8AC3E}">
        <p14:creationId xmlns:p14="http://schemas.microsoft.com/office/powerpoint/2010/main" val="243639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ounded Rectangle 5">
            <a:extLst>
              <a:ext uri="{FF2B5EF4-FFF2-40B4-BE49-F238E27FC236}">
                <a16:creationId xmlns:a16="http://schemas.microsoft.com/office/drawing/2014/main" id="{E84CD6E5-269B-4A44-867D-78DBB4DFF7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990600"/>
            <a:ext cx="10271760" cy="4305300"/>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drawing of a face&#10;&#10;Description generated with high confidence">
            <a:extLst>
              <a:ext uri="{FF2B5EF4-FFF2-40B4-BE49-F238E27FC236}">
                <a16:creationId xmlns:a16="http://schemas.microsoft.com/office/drawing/2014/main" id="{D7E7D040-601A-48E8-84C0-81869D8605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684" y="1626740"/>
            <a:ext cx="9628632" cy="3033019"/>
          </a:xfrm>
          <a:prstGeom prst="rect">
            <a:avLst/>
          </a:prstGeom>
          <a:effectLst/>
        </p:spPr>
      </p:pic>
      <p:sp>
        <p:nvSpPr>
          <p:cNvPr id="2" name="Title 1">
            <a:extLst>
              <a:ext uri="{FF2B5EF4-FFF2-40B4-BE49-F238E27FC236}">
                <a16:creationId xmlns:a16="http://schemas.microsoft.com/office/drawing/2014/main" id="{BEE6F8D4-6AA5-4E07-9BB8-E03DF2D791E6}"/>
              </a:ext>
            </a:extLst>
          </p:cNvPr>
          <p:cNvSpPr>
            <a:spLocks noGrp="1"/>
          </p:cNvSpPr>
          <p:nvPr>
            <p:ph type="title"/>
          </p:nvPr>
        </p:nvSpPr>
        <p:spPr>
          <a:xfrm>
            <a:off x="960120" y="5419725"/>
            <a:ext cx="10271760" cy="936626"/>
          </a:xfrm>
        </p:spPr>
        <p:txBody>
          <a:bodyPr>
            <a:normAutofit/>
          </a:bodyPr>
          <a:lstStyle/>
          <a:p>
            <a:pPr algn="ctr"/>
            <a:r>
              <a:rPr lang="en-GB" sz="4000" dirty="0">
                <a:solidFill>
                  <a:schemeClr val="tx1">
                    <a:lumMod val="75000"/>
                    <a:lumOff val="25000"/>
                  </a:schemeClr>
                </a:solidFill>
                <a:latin typeface="Arial Nova" panose="020B0504020202020204" pitchFamily="34" charset="0"/>
              </a:rPr>
              <a:t>And to CQC specifically …</a:t>
            </a:r>
          </a:p>
        </p:txBody>
      </p:sp>
    </p:spTree>
    <p:extLst>
      <p:ext uri="{BB962C8B-B14F-4D97-AF65-F5344CB8AC3E}">
        <p14:creationId xmlns:p14="http://schemas.microsoft.com/office/powerpoint/2010/main" val="418003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8">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3" descr="A picture containing person&#10;&#10;Description generated with high confidence">
            <a:extLst>
              <a:ext uri="{FF2B5EF4-FFF2-40B4-BE49-F238E27FC236}">
                <a16:creationId xmlns:a16="http://schemas.microsoft.com/office/drawing/2014/main" id="{D79C33D8-DC59-42EC-9A6C-BDDD67D58C8D}"/>
              </a:ext>
            </a:extLst>
          </p:cNvPr>
          <p:cNvPicPr>
            <a:picLocks noChangeAspect="1"/>
          </p:cNvPicPr>
          <p:nvPr/>
        </p:nvPicPr>
        <p:blipFill rotWithShape="1">
          <a:blip r:embed="rId2">
            <a:extLst>
              <a:ext uri="{28A0092B-C50C-407E-A947-70E740481C1C}">
                <a14:useLocalDpi xmlns:a14="http://schemas.microsoft.com/office/drawing/2010/main" val="0"/>
              </a:ext>
            </a:extLst>
          </a:blip>
          <a:srcRect l="44090" r="412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E16E8DE8-FF37-4F20-987C-554866722815}"/>
              </a:ext>
            </a:extLst>
          </p:cNvPr>
          <p:cNvSpPr>
            <a:spLocks noGrp="1"/>
          </p:cNvSpPr>
          <p:nvPr>
            <p:ph type="title"/>
          </p:nvPr>
        </p:nvSpPr>
        <p:spPr>
          <a:xfrm>
            <a:off x="198382" y="155502"/>
            <a:ext cx="5485873" cy="2236801"/>
          </a:xfrm>
        </p:spPr>
        <p:txBody>
          <a:bodyPr>
            <a:normAutofit/>
          </a:bodyPr>
          <a:lstStyle/>
          <a:p>
            <a:pPr algn="just"/>
            <a:r>
              <a:rPr lang="en-GB" sz="2600" dirty="0">
                <a:latin typeface="Arial Nova" panose="020B0504020202020204" pitchFamily="34" charset="0"/>
              </a:rPr>
              <a:t>There is a lack of faith in the consistency of the regulatory process – it is experienced by many as overly subjective and something of a lottery </a:t>
            </a:r>
          </a:p>
        </p:txBody>
      </p:sp>
      <p:sp>
        <p:nvSpPr>
          <p:cNvPr id="3" name="Content Placeholder 2">
            <a:extLst>
              <a:ext uri="{FF2B5EF4-FFF2-40B4-BE49-F238E27FC236}">
                <a16:creationId xmlns:a16="http://schemas.microsoft.com/office/drawing/2014/main" id="{0AF379B4-5892-4941-9FA8-542BDFA751E0}"/>
              </a:ext>
            </a:extLst>
          </p:cNvPr>
          <p:cNvSpPr>
            <a:spLocks noGrp="1"/>
          </p:cNvSpPr>
          <p:nvPr>
            <p:ph idx="1"/>
          </p:nvPr>
        </p:nvSpPr>
        <p:spPr>
          <a:xfrm>
            <a:off x="198383" y="2451762"/>
            <a:ext cx="5680466" cy="853966"/>
          </a:xfrm>
        </p:spPr>
        <p:txBody>
          <a:bodyPr>
            <a:normAutofit/>
          </a:bodyPr>
          <a:lstStyle/>
          <a:p>
            <a:pPr marL="0" indent="0" algn="just">
              <a:buNone/>
            </a:pPr>
            <a:r>
              <a:rPr lang="en-GB" sz="2600" dirty="0">
                <a:latin typeface="Arial Nova" panose="020B0504020202020204" pitchFamily="34" charset="0"/>
              </a:rPr>
              <a:t>At times regulation is experienced as unnecessarily harsh and picky</a:t>
            </a:r>
            <a:endParaRPr lang="en-GB" sz="1800" dirty="0"/>
          </a:p>
        </p:txBody>
      </p:sp>
      <p:sp>
        <p:nvSpPr>
          <p:cNvPr id="8" name="Content Placeholder 2">
            <a:extLst>
              <a:ext uri="{FF2B5EF4-FFF2-40B4-BE49-F238E27FC236}">
                <a16:creationId xmlns:a16="http://schemas.microsoft.com/office/drawing/2014/main" id="{CE174C23-9FAF-40F1-BAEF-B1723B940E3E}"/>
              </a:ext>
            </a:extLst>
          </p:cNvPr>
          <p:cNvSpPr txBox="1">
            <a:spLocks/>
          </p:cNvSpPr>
          <p:nvPr/>
        </p:nvSpPr>
        <p:spPr>
          <a:xfrm>
            <a:off x="198382" y="3365187"/>
            <a:ext cx="5897618" cy="1619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rPr>
              <a:t>Relatively minor infringements can have a disproportionate impact on ratings which are then not reflective as the service as a whole </a:t>
            </a:r>
          </a:p>
          <a:p>
            <a:pPr marL="0" indent="0">
              <a:buFont typeface="Arial" panose="020B0604020202020204" pitchFamily="34" charset="0"/>
              <a:buNone/>
            </a:pPr>
            <a:endParaRPr lang="en-GB" sz="1800" dirty="0"/>
          </a:p>
        </p:txBody>
      </p:sp>
      <p:sp>
        <p:nvSpPr>
          <p:cNvPr id="10" name="Content Placeholder 2">
            <a:extLst>
              <a:ext uri="{FF2B5EF4-FFF2-40B4-BE49-F238E27FC236}">
                <a16:creationId xmlns:a16="http://schemas.microsoft.com/office/drawing/2014/main" id="{1BDA6D5F-A87E-45C8-BDA8-9B6181CD2B68}"/>
              </a:ext>
            </a:extLst>
          </p:cNvPr>
          <p:cNvSpPr txBox="1">
            <a:spLocks/>
          </p:cNvSpPr>
          <p:nvPr/>
        </p:nvSpPr>
        <p:spPr>
          <a:xfrm>
            <a:off x="198382" y="4984982"/>
            <a:ext cx="7308406" cy="19324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rPr>
              <a:t>Given the importance of inspection reports, judgements that remain  the same after re inspections have identified that required improvements have been made are felt to be unfair – these are in the public domain</a:t>
            </a:r>
            <a:endParaRPr lang="en-GB" sz="1800" dirty="0"/>
          </a:p>
        </p:txBody>
      </p:sp>
    </p:spTree>
    <p:extLst>
      <p:ext uri="{BB962C8B-B14F-4D97-AF65-F5344CB8AC3E}">
        <p14:creationId xmlns:p14="http://schemas.microsoft.com/office/powerpoint/2010/main" val="344888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Right)">
                                      <p:cBhvr>
                                        <p:cTn id="12" dur="1000"/>
                                        <p:tgtEl>
                                          <p:spTgt spid="3">
                                            <p:txEl>
                                              <p:pRg st="0" end="0"/>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7905BA41-EE6E-4F80-8636-447F22DD72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2">
            <a:extLst>
              <a:ext uri="{FF2B5EF4-FFF2-40B4-BE49-F238E27FC236}">
                <a16:creationId xmlns:a16="http://schemas.microsoft.com/office/drawing/2014/main" id="{CD7549B2-EE05-4558-8C64-AC46755F2B2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a:solidFill>
              <a:srgbClr val="9123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9E5CDEC5-6C32-44F4-864E-1C12587529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264" y="1371601"/>
            <a:ext cx="1175474" cy="1175474"/>
          </a:xfrm>
          <a:prstGeom prst="rect">
            <a:avLst/>
          </a:prstGeom>
        </p:spPr>
      </p:pic>
      <p:sp>
        <p:nvSpPr>
          <p:cNvPr id="2" name="Title 1">
            <a:extLst>
              <a:ext uri="{FF2B5EF4-FFF2-40B4-BE49-F238E27FC236}">
                <a16:creationId xmlns:a16="http://schemas.microsoft.com/office/drawing/2014/main" id="{169146D1-AEC6-468F-9539-5BC02A1B88E1}"/>
              </a:ext>
            </a:extLst>
          </p:cNvPr>
          <p:cNvSpPr>
            <a:spLocks noGrp="1"/>
          </p:cNvSpPr>
          <p:nvPr>
            <p:ph type="title"/>
          </p:nvPr>
        </p:nvSpPr>
        <p:spPr>
          <a:xfrm>
            <a:off x="914400" y="3298722"/>
            <a:ext cx="10068791" cy="1784402"/>
          </a:xfrm>
        </p:spPr>
        <p:txBody>
          <a:bodyPr vert="horz" lIns="91440" tIns="45720" rIns="91440" bIns="45720" rtlCol="0" anchor="b">
            <a:normAutofit/>
          </a:bodyPr>
          <a:lstStyle/>
          <a:p>
            <a:pPr algn="ctr"/>
            <a:r>
              <a:rPr lang="en-US" sz="4700" kern="1200" dirty="0">
                <a:solidFill>
                  <a:srgbClr val="FFFFFF"/>
                </a:solidFill>
                <a:latin typeface="Arial Nova" panose="020B0504020202020204" pitchFamily="34" charset="0"/>
              </a:rPr>
              <a:t>“If a truth is told and nothing changes then it will remain a truth”</a:t>
            </a:r>
          </a:p>
        </p:txBody>
      </p:sp>
      <p:sp>
        <p:nvSpPr>
          <p:cNvPr id="7" name="Title 1">
            <a:extLst>
              <a:ext uri="{FF2B5EF4-FFF2-40B4-BE49-F238E27FC236}">
                <a16:creationId xmlns:a16="http://schemas.microsoft.com/office/drawing/2014/main" id="{69979871-AB59-4662-AA39-F2287DAE489F}"/>
              </a:ext>
            </a:extLst>
          </p:cNvPr>
          <p:cNvSpPr txBox="1">
            <a:spLocks/>
          </p:cNvSpPr>
          <p:nvPr/>
        </p:nvSpPr>
        <p:spPr>
          <a:xfrm>
            <a:off x="1172817" y="5854147"/>
            <a:ext cx="10728087" cy="78279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i="1" dirty="0">
                <a:solidFill>
                  <a:srgbClr val="FFFFFF"/>
                </a:solidFill>
                <a:latin typeface="Arial Nova" panose="020B0504020202020204" pitchFamily="34" charset="0"/>
              </a:rPr>
              <a:t>Mik Alban – stating the bleeding obvious </a:t>
            </a:r>
          </a:p>
        </p:txBody>
      </p:sp>
    </p:spTree>
    <p:extLst>
      <p:ext uri="{BB962C8B-B14F-4D97-AF65-F5344CB8AC3E}">
        <p14:creationId xmlns:p14="http://schemas.microsoft.com/office/powerpoint/2010/main" val="3966424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10;&#10;Description generated with high confidence">
            <a:extLst>
              <a:ext uri="{FF2B5EF4-FFF2-40B4-BE49-F238E27FC236}">
                <a16:creationId xmlns:a16="http://schemas.microsoft.com/office/drawing/2014/main" id="{D79C33D8-DC59-42EC-9A6C-BDDD67D58C8D}"/>
              </a:ext>
            </a:extLst>
          </p:cNvPr>
          <p:cNvPicPr>
            <a:picLocks noChangeAspect="1"/>
          </p:cNvPicPr>
          <p:nvPr/>
        </p:nvPicPr>
        <p:blipFill rotWithShape="1">
          <a:blip r:embed="rId3">
            <a:extLst>
              <a:ext uri="{28A0092B-C50C-407E-A947-70E740481C1C}">
                <a14:useLocalDpi xmlns:a14="http://schemas.microsoft.com/office/drawing/2010/main" val="0"/>
              </a:ext>
            </a:extLst>
          </a:blip>
          <a:srcRect l="44090" r="4129"/>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Content Placeholder 2">
            <a:extLst>
              <a:ext uri="{FF2B5EF4-FFF2-40B4-BE49-F238E27FC236}">
                <a16:creationId xmlns:a16="http://schemas.microsoft.com/office/drawing/2014/main" id="{1BDA6D5F-A87E-45C8-BDA8-9B6181CD2B68}"/>
              </a:ext>
            </a:extLst>
          </p:cNvPr>
          <p:cNvSpPr txBox="1">
            <a:spLocks/>
          </p:cNvSpPr>
          <p:nvPr/>
        </p:nvSpPr>
        <p:spPr>
          <a:xfrm>
            <a:off x="198382" y="2064920"/>
            <a:ext cx="5485873" cy="3203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rPr>
              <a:t>The numbers speak for themselves – 39.5% turnover in front line staff … 21.2% turnover in Registered Managers … the feeling is that the demands of the regulatory system are actually part of the problem  </a:t>
            </a:r>
            <a:endParaRPr lang="en-GB" sz="1800" dirty="0"/>
          </a:p>
        </p:txBody>
      </p:sp>
      <p:sp>
        <p:nvSpPr>
          <p:cNvPr id="11" name="Title 1">
            <a:extLst>
              <a:ext uri="{FF2B5EF4-FFF2-40B4-BE49-F238E27FC236}">
                <a16:creationId xmlns:a16="http://schemas.microsoft.com/office/drawing/2014/main" id="{477BDF72-2ACE-4814-9A99-4C1F83876593}"/>
              </a:ext>
            </a:extLst>
          </p:cNvPr>
          <p:cNvSpPr txBox="1">
            <a:spLocks/>
          </p:cNvSpPr>
          <p:nvPr/>
        </p:nvSpPr>
        <p:spPr>
          <a:xfrm>
            <a:off x="198382" y="155502"/>
            <a:ext cx="5485873" cy="1909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rPr>
              <a:t>CQC are not perceived as an  organisation that is helping the sector but rather one that sits in both judgement and on the fence </a:t>
            </a:r>
          </a:p>
        </p:txBody>
      </p:sp>
    </p:spTree>
    <p:extLst>
      <p:ext uri="{BB962C8B-B14F-4D97-AF65-F5344CB8AC3E}">
        <p14:creationId xmlns:p14="http://schemas.microsoft.com/office/powerpoint/2010/main" val="1389721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DD82F110-0716-4C27-BE32-90D506024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489" y="2265219"/>
            <a:ext cx="10397021" cy="2524991"/>
          </a:xfrm>
          <a:prstGeom prst="rect">
            <a:avLst/>
          </a:prstGeom>
        </p:spPr>
      </p:pic>
      <p:sp>
        <p:nvSpPr>
          <p:cNvPr id="5" name="Title 1">
            <a:extLst>
              <a:ext uri="{FF2B5EF4-FFF2-40B4-BE49-F238E27FC236}">
                <a16:creationId xmlns:a16="http://schemas.microsoft.com/office/drawing/2014/main" id="{1A24183D-EA64-45BE-9F6D-C67ECA87767E}"/>
              </a:ext>
            </a:extLst>
          </p:cNvPr>
          <p:cNvSpPr txBox="1">
            <a:spLocks/>
          </p:cNvSpPr>
          <p:nvPr/>
        </p:nvSpPr>
        <p:spPr>
          <a:xfrm>
            <a:off x="-9331" y="-6"/>
            <a:ext cx="12192000" cy="683794"/>
          </a:xfrm>
          <a:prstGeom prst="rect">
            <a:avLst/>
          </a:prstGeom>
          <a:solidFill>
            <a:schemeClr val="accent5">
              <a:lumMod val="40000"/>
              <a:lumOff val="60000"/>
            </a:schemeClr>
          </a:solidFill>
          <a:ln>
            <a:solidFill>
              <a:schemeClr val="accent5">
                <a:lumMod val="40000"/>
                <a:lumOff val="60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rial Nova" panose="020B0504020202020204" pitchFamily="34" charset="0"/>
              </a:rPr>
              <a:t>In a nutshell … </a:t>
            </a:r>
          </a:p>
        </p:txBody>
      </p:sp>
    </p:spTree>
    <p:extLst>
      <p:ext uri="{BB962C8B-B14F-4D97-AF65-F5344CB8AC3E}">
        <p14:creationId xmlns:p14="http://schemas.microsoft.com/office/powerpoint/2010/main" val="2307483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238EB1-3F7A-460E-BE1F-F36A38E3FF49}"/>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7033B619-54A9-4FBF-A575-8B38F1CDE91B}"/>
              </a:ext>
            </a:extLst>
          </p:cNvPr>
          <p:cNvSpPr>
            <a:spLocks noGrp="1"/>
          </p:cNvSpPr>
          <p:nvPr>
            <p:ph type="title"/>
          </p:nvPr>
        </p:nvSpPr>
        <p:spPr>
          <a:xfrm>
            <a:off x="838200" y="630875"/>
            <a:ext cx="10515600" cy="794064"/>
          </a:xfrm>
          <a:solidFill>
            <a:schemeClr val="tx1">
              <a:alpha val="60000"/>
            </a:schemeClr>
          </a:solidFill>
        </p:spPr>
        <p:txBody>
          <a:bodyPr>
            <a:normAutofit/>
          </a:bodyPr>
          <a:lstStyle/>
          <a:p>
            <a:r>
              <a:rPr lang="en-GB" dirty="0">
                <a:solidFill>
                  <a:schemeClr val="bg1"/>
                </a:solidFill>
                <a:latin typeface="Arial Nova" panose="020B0504020202020204" pitchFamily="34" charset="0"/>
              </a:rPr>
              <a:t>CQC … what we want from you</a:t>
            </a:r>
          </a:p>
        </p:txBody>
      </p:sp>
    </p:spTree>
    <p:extLst>
      <p:ext uri="{BB962C8B-B14F-4D97-AF65-F5344CB8AC3E}">
        <p14:creationId xmlns:p14="http://schemas.microsoft.com/office/powerpoint/2010/main" val="851247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Content Placeholder 4">
            <a:extLst>
              <a:ext uri="{FF2B5EF4-FFF2-40B4-BE49-F238E27FC236}">
                <a16:creationId xmlns:a16="http://schemas.microsoft.com/office/drawing/2014/main" id="{8E9A83F9-12FE-499E-BA57-40E8BFFF461F}"/>
              </a:ext>
            </a:extLst>
          </p:cNvPr>
          <p:cNvPicPr>
            <a:picLocks noChangeAspect="1"/>
          </p:cNvPicPr>
          <p:nvPr/>
        </p:nvPicPr>
        <p:blipFill rotWithShape="1">
          <a:blip r:embed="rId2">
            <a:extLst>
              <a:ext uri="{28A0092B-C50C-407E-A947-70E740481C1C}">
                <a14:useLocalDpi xmlns:a14="http://schemas.microsoft.com/office/drawing/2010/main" val="0"/>
              </a:ext>
            </a:extLst>
          </a:blip>
          <a:srcRect l="5937" t="20879" r="2636"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EC06F2E0-63DE-4762-91F0-6DF6044639CE}"/>
              </a:ext>
            </a:extLst>
          </p:cNvPr>
          <p:cNvSpPr>
            <a:spLocks noGrp="1"/>
          </p:cNvSpPr>
          <p:nvPr>
            <p:ph type="title"/>
          </p:nvPr>
        </p:nvSpPr>
        <p:spPr>
          <a:xfrm>
            <a:off x="594805" y="2343386"/>
            <a:ext cx="5221266" cy="841419"/>
          </a:xfrm>
        </p:spPr>
        <p:txBody>
          <a:bodyPr>
            <a:normAutofit/>
          </a:bodyPr>
          <a:lstStyle/>
          <a:p>
            <a:r>
              <a:rPr lang="en-GB" sz="4000" dirty="0">
                <a:latin typeface="Arial Nova" panose="020B0504020202020204" pitchFamily="34" charset="0"/>
              </a:rPr>
              <a:t>Rates of pay</a:t>
            </a:r>
          </a:p>
        </p:txBody>
      </p:sp>
      <p:sp>
        <p:nvSpPr>
          <p:cNvPr id="32" name="Content Placeholder 9"/>
          <p:cNvSpPr>
            <a:spLocks noGrp="1"/>
          </p:cNvSpPr>
          <p:nvPr>
            <p:ph idx="1"/>
          </p:nvPr>
        </p:nvSpPr>
        <p:spPr>
          <a:xfrm>
            <a:off x="594805" y="3380269"/>
            <a:ext cx="6211348" cy="1890805"/>
          </a:xfrm>
        </p:spPr>
        <p:txBody>
          <a:bodyPr>
            <a:noAutofit/>
          </a:bodyPr>
          <a:lstStyle/>
          <a:p>
            <a:pPr marL="0" indent="0" algn="just">
              <a:buNone/>
            </a:pPr>
            <a:r>
              <a:rPr lang="en-GB" sz="2600" dirty="0">
                <a:latin typeface="Arial Nova" panose="020B0504020202020204" pitchFamily="34" charset="0"/>
                <a:ea typeface="Calibri" panose="020F0502020204030204" pitchFamily="34" charset="0"/>
                <a:cs typeface="Times New Roman" panose="02020603050405020304" pitchFamily="18" charset="0"/>
              </a:rPr>
              <a:t>Given that providers are expected to recruit and retain sufficient numbers of staff of the calibre needed to deliver good quality care, do CQC feel that this can be achieved on the NMW?</a:t>
            </a:r>
            <a:endParaRPr lang="en-US" sz="2600" dirty="0"/>
          </a:p>
        </p:txBody>
      </p:sp>
      <p:sp>
        <p:nvSpPr>
          <p:cNvPr id="29" name="Content Placeholder 9">
            <a:extLst>
              <a:ext uri="{FF2B5EF4-FFF2-40B4-BE49-F238E27FC236}">
                <a16:creationId xmlns:a16="http://schemas.microsoft.com/office/drawing/2014/main" id="{4E35BDCE-5B5C-4917-BD52-FEB42EABD957}"/>
              </a:ext>
            </a:extLst>
          </p:cNvPr>
          <p:cNvSpPr txBox="1">
            <a:spLocks/>
          </p:cNvSpPr>
          <p:nvPr/>
        </p:nvSpPr>
        <p:spPr>
          <a:xfrm>
            <a:off x="594805" y="5468277"/>
            <a:ext cx="7403922" cy="11925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ea typeface="Calibri" panose="020F0502020204030204" pitchFamily="34" charset="0"/>
                <a:cs typeface="Times New Roman" panose="02020603050405020304" pitchFamily="18" charset="0"/>
              </a:rPr>
              <a:t>If not, what do they feel would constitute an effective pay structure to enable organisations to deliver on their requirements?</a:t>
            </a:r>
            <a:endParaRPr lang="en-US" sz="2600" dirty="0"/>
          </a:p>
        </p:txBody>
      </p:sp>
    </p:spTree>
    <p:extLst>
      <p:ext uri="{BB962C8B-B14F-4D97-AF65-F5344CB8AC3E}">
        <p14:creationId xmlns:p14="http://schemas.microsoft.com/office/powerpoint/2010/main" val="3347169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trips(downRigh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lock on the side&#10;&#10;Description generated with very high confidence">
            <a:extLst>
              <a:ext uri="{FF2B5EF4-FFF2-40B4-BE49-F238E27FC236}">
                <a16:creationId xmlns:a16="http://schemas.microsoft.com/office/drawing/2014/main" id="{F4A20DD0-5657-43F6-9092-4492B91069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66310"/>
            <a:ext cx="10905066" cy="5125380"/>
          </a:xfrm>
          <a:prstGeom prst="rect">
            <a:avLst/>
          </a:prstGeom>
        </p:spPr>
      </p:pic>
    </p:spTree>
    <p:extLst>
      <p:ext uri="{BB962C8B-B14F-4D97-AF65-F5344CB8AC3E}">
        <p14:creationId xmlns:p14="http://schemas.microsoft.com/office/powerpoint/2010/main" val="1854598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9"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27"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8" name="Oval 11">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29"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30" name="Rectangle 14"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BA61875-4C18-4CA3-A5CD-5D399BBA558F}"/>
              </a:ext>
            </a:extLst>
          </p:cNvPr>
          <p:cNvSpPr>
            <a:spLocks noGrp="1"/>
          </p:cNvSpPr>
          <p:nvPr>
            <p:ph type="title"/>
          </p:nvPr>
        </p:nvSpPr>
        <p:spPr>
          <a:xfrm>
            <a:off x="193962" y="1589810"/>
            <a:ext cx="11714019" cy="446808"/>
          </a:xfrm>
        </p:spPr>
        <p:txBody>
          <a:bodyPr>
            <a:noAutofit/>
          </a:bodyPr>
          <a:lstStyle/>
          <a:p>
            <a:pPr algn="just"/>
            <a:r>
              <a:rPr lang="en-GB" sz="2600" i="1" u="sng" dirty="0">
                <a:solidFill>
                  <a:schemeClr val="tx2"/>
                </a:solidFill>
                <a:latin typeface="Arial Nova" panose="020B0504020202020204" pitchFamily="34" charset="0"/>
                <a:ea typeface="Calibri" panose="020F0502020204030204" pitchFamily="34" charset="0"/>
                <a:cs typeface="Times New Roman" panose="02020603050405020304" pitchFamily="18" charset="0"/>
              </a:rPr>
              <a:t>Non contact time</a:t>
            </a:r>
            <a:endParaRPr lang="en-GB" sz="2600" i="1" u="sng" dirty="0">
              <a:solidFill>
                <a:schemeClr val="tx2"/>
              </a:solidFill>
              <a:latin typeface="Arial Nova" panose="020B0504020202020204" pitchFamily="34" charset="0"/>
            </a:endParaRPr>
          </a:p>
        </p:txBody>
      </p:sp>
      <p:sp>
        <p:nvSpPr>
          <p:cNvPr id="10" name="Title 1">
            <a:extLst>
              <a:ext uri="{FF2B5EF4-FFF2-40B4-BE49-F238E27FC236}">
                <a16:creationId xmlns:a16="http://schemas.microsoft.com/office/drawing/2014/main" id="{CCC77645-8771-4436-AE62-165F067421E7}"/>
              </a:ext>
            </a:extLst>
          </p:cNvPr>
          <p:cNvSpPr txBox="1">
            <a:spLocks/>
          </p:cNvSpPr>
          <p:nvPr/>
        </p:nvSpPr>
        <p:spPr>
          <a:xfrm>
            <a:off x="193962" y="2159074"/>
            <a:ext cx="11714019" cy="113031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How much time for front line staff to complete administration, paperwork and handovers?</a:t>
            </a:r>
            <a:endParaRPr lang="en-GB" sz="2600" dirty="0">
              <a:solidFill>
                <a:schemeClr val="tx2"/>
              </a:solidFill>
              <a:latin typeface="Arial Nova" panose="020B0504020202020204" pitchFamily="34" charset="0"/>
            </a:endParaRPr>
          </a:p>
        </p:txBody>
      </p:sp>
    </p:spTree>
    <p:extLst>
      <p:ext uri="{BB962C8B-B14F-4D97-AF65-F5344CB8AC3E}">
        <p14:creationId xmlns:p14="http://schemas.microsoft.com/office/powerpoint/2010/main" val="596290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9"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1"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0" name="Oval 11">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EE3B95E-493B-4FA8-A281-CB7B595A6A9E}"/>
              </a:ext>
            </a:extLst>
          </p:cNvPr>
          <p:cNvSpPr>
            <a:spLocks noGrp="1"/>
          </p:cNvSpPr>
          <p:nvPr>
            <p:ph idx="1"/>
          </p:nvPr>
        </p:nvSpPr>
        <p:spPr>
          <a:xfrm>
            <a:off x="193961" y="3437687"/>
            <a:ext cx="11868347" cy="873246"/>
          </a:xfrm>
        </p:spPr>
        <p:txBody>
          <a:bodyPr>
            <a:normAutofit/>
          </a:bodyPr>
          <a:lstStyle/>
          <a:p>
            <a:pPr marL="0" indent="0">
              <a:buNone/>
            </a:pPr>
            <a:r>
              <a:rPr lang="en-GB" sz="26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And what about leadership … how much time to vision, to team build, to mentor and support?</a:t>
            </a:r>
          </a:p>
          <a:p>
            <a:pPr marL="0" indent="0">
              <a:buNone/>
            </a:pPr>
            <a:endParaRPr lang="en-GB" sz="1800" dirty="0">
              <a:solidFill>
                <a:schemeClr val="tx2"/>
              </a:solidFill>
            </a:endParaRPr>
          </a:p>
        </p:txBody>
      </p:sp>
      <p:sp>
        <p:nvSpPr>
          <p:cNvPr id="17" name="Title 1">
            <a:extLst>
              <a:ext uri="{FF2B5EF4-FFF2-40B4-BE49-F238E27FC236}">
                <a16:creationId xmlns:a16="http://schemas.microsoft.com/office/drawing/2014/main" id="{173800B9-FBBB-4F99-ADD9-2D4CF6C57855}"/>
              </a:ext>
            </a:extLst>
          </p:cNvPr>
          <p:cNvSpPr txBox="1">
            <a:spLocks/>
          </p:cNvSpPr>
          <p:nvPr/>
        </p:nvSpPr>
        <p:spPr>
          <a:xfrm>
            <a:off x="193962" y="1621448"/>
            <a:ext cx="11868347" cy="654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i="1" u="sng" dirty="0">
                <a:solidFill>
                  <a:schemeClr val="tx2"/>
                </a:solidFill>
                <a:latin typeface="Arial Nova" panose="020B0504020202020204" pitchFamily="34" charset="0"/>
                <a:ea typeface="Calibri" panose="020F0502020204030204" pitchFamily="34" charset="0"/>
                <a:cs typeface="Times New Roman" panose="02020603050405020304" pitchFamily="18" charset="0"/>
              </a:rPr>
              <a:t>Time to manage and time to lead</a:t>
            </a:r>
            <a:br>
              <a:rPr lang="en-GB" sz="26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br>
            <a:endParaRPr lang="en-GB" sz="2600" dirty="0">
              <a:solidFill>
                <a:schemeClr val="tx2"/>
              </a:solidFill>
              <a:latin typeface="Arial Nova" panose="020B0504020202020204" pitchFamily="34" charset="0"/>
            </a:endParaRPr>
          </a:p>
        </p:txBody>
      </p:sp>
      <p:sp>
        <p:nvSpPr>
          <p:cNvPr id="10" name="Title 1">
            <a:extLst>
              <a:ext uri="{FF2B5EF4-FFF2-40B4-BE49-F238E27FC236}">
                <a16:creationId xmlns:a16="http://schemas.microsoft.com/office/drawing/2014/main" id="{E62CB6FB-F154-4D15-9149-2257D5296856}"/>
              </a:ext>
            </a:extLst>
          </p:cNvPr>
          <p:cNvSpPr>
            <a:spLocks noGrp="1"/>
          </p:cNvSpPr>
          <p:nvPr>
            <p:ph type="title"/>
          </p:nvPr>
        </p:nvSpPr>
        <p:spPr>
          <a:xfrm>
            <a:off x="129691" y="2098281"/>
            <a:ext cx="11714019" cy="1236646"/>
          </a:xfrm>
        </p:spPr>
        <p:txBody>
          <a:bodyPr>
            <a:noAutofit/>
          </a:bodyPr>
          <a:lstStyle/>
          <a:p>
            <a:pPr algn="just"/>
            <a:r>
              <a:rPr lang="en-GB" sz="26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What is the minimum amount of non contact time that a competent manager should have to complete the tasks associated with CQC compliance?</a:t>
            </a:r>
            <a:endParaRPr lang="en-GB" sz="2600" dirty="0">
              <a:solidFill>
                <a:schemeClr val="tx2"/>
              </a:solidFill>
              <a:latin typeface="Arial Nova" panose="020B0504020202020204" pitchFamily="34" charset="0"/>
            </a:endParaRPr>
          </a:p>
        </p:txBody>
      </p:sp>
    </p:spTree>
    <p:extLst>
      <p:ext uri="{BB962C8B-B14F-4D97-AF65-F5344CB8AC3E}">
        <p14:creationId xmlns:p14="http://schemas.microsoft.com/office/powerpoint/2010/main" val="39758286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10;&#10;Description generated with very high confidence">
            <a:extLst>
              <a:ext uri="{FF2B5EF4-FFF2-40B4-BE49-F238E27FC236}">
                <a16:creationId xmlns:a16="http://schemas.microsoft.com/office/drawing/2014/main" id="{D7C84FA7-618C-4658-B4FB-7D3ED9EB2D15}"/>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A5D47621-5D37-4951-9088-BA037F91A51F}"/>
              </a:ext>
            </a:extLst>
          </p:cNvPr>
          <p:cNvSpPr>
            <a:spLocks noGrp="1"/>
          </p:cNvSpPr>
          <p:nvPr>
            <p:ph type="title"/>
          </p:nvPr>
        </p:nvSpPr>
        <p:spPr>
          <a:xfrm>
            <a:off x="291445" y="234305"/>
            <a:ext cx="10515600" cy="794064"/>
          </a:xfrm>
          <a:solidFill>
            <a:schemeClr val="tx1">
              <a:alpha val="60000"/>
            </a:schemeClr>
          </a:solidFill>
        </p:spPr>
        <p:txBody>
          <a:bodyPr>
            <a:normAutofit/>
          </a:bodyPr>
          <a:lstStyle/>
          <a:p>
            <a:r>
              <a:rPr lang="en-GB" dirty="0">
                <a:solidFill>
                  <a:schemeClr val="bg1"/>
                </a:solidFill>
                <a:latin typeface="Arial Nova" panose="020B0504020202020204" pitchFamily="34" charset="0"/>
              </a:rPr>
              <a:t>How much funding … </a:t>
            </a:r>
          </a:p>
        </p:txBody>
      </p:sp>
    </p:spTree>
    <p:extLst>
      <p:ext uri="{BB962C8B-B14F-4D97-AF65-F5344CB8AC3E}">
        <p14:creationId xmlns:p14="http://schemas.microsoft.com/office/powerpoint/2010/main" val="1605585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45E29B-B971-41C6-A57B-B29BBB108A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title="intersecting circles">
            <a:extLst>
              <a:ext uri="{FF2B5EF4-FFF2-40B4-BE49-F238E27FC236}">
                <a16:creationId xmlns:a16="http://schemas.microsoft.com/office/drawing/2014/main" id="{4C76015D-CFEA-4204-9A50-352560FFC2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2" name="Oval 5">
              <a:extLst>
                <a:ext uri="{FF2B5EF4-FFF2-40B4-BE49-F238E27FC236}">
                  <a16:creationId xmlns:a16="http://schemas.microsoft.com/office/drawing/2014/main" id="{7325C43C-72B5-4DC9-B386-90859B58BF0D}"/>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3" name="Oval 12">
              <a:extLst>
                <a:ext uri="{FF2B5EF4-FFF2-40B4-BE49-F238E27FC236}">
                  <a16:creationId xmlns:a16="http://schemas.microsoft.com/office/drawing/2014/main" id="{C95AD9A4-5AF5-48C4-BC2A-635316433A45}"/>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4" name="Oval 5">
              <a:extLst>
                <a:ext uri="{FF2B5EF4-FFF2-40B4-BE49-F238E27FC236}">
                  <a16:creationId xmlns:a16="http://schemas.microsoft.com/office/drawing/2014/main" id="{AF4A3D62-D56C-4A32-8C75-100D383EC615}"/>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6" name="Rectangle 15" title="ribbon">
            <a:extLst>
              <a:ext uri="{FF2B5EF4-FFF2-40B4-BE49-F238E27FC236}">
                <a16:creationId xmlns:a16="http://schemas.microsoft.com/office/drawing/2014/main" id="{3E1F47E4-066D-4C27-98C8-B2B2C7BABFE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12192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09AE860-B8B7-45EB-8D03-45718E6FB9BA}"/>
              </a:ext>
            </a:extLst>
          </p:cNvPr>
          <p:cNvSpPr>
            <a:spLocks noGrp="1"/>
          </p:cNvSpPr>
          <p:nvPr>
            <p:ph idx="1"/>
          </p:nvPr>
        </p:nvSpPr>
        <p:spPr>
          <a:xfrm>
            <a:off x="190891" y="3111962"/>
            <a:ext cx="11783290" cy="2109445"/>
          </a:xfrm>
        </p:spPr>
        <p:txBody>
          <a:bodyPr>
            <a:normAutofit/>
          </a:bodyPr>
          <a:lstStyle/>
          <a:p>
            <a:pPr marL="0" indent="0" algn="just">
              <a:buNone/>
            </a:pPr>
            <a:r>
              <a:rPr lang="en-GB" sz="2600" dirty="0">
                <a:solidFill>
                  <a:schemeClr val="tx2"/>
                </a:solidFill>
                <a:latin typeface="Arial Nova" panose="020B0504020202020204" pitchFamily="34" charset="0"/>
              </a:rPr>
              <a:t>There is also a conversation to be had around whether the focus by commissioners on purchasing the minimum number of hours to meet a person’s assessed needs is sufficient to involve people in discussions and processes to the degree required by CQC </a:t>
            </a:r>
          </a:p>
          <a:p>
            <a:pPr marL="0" indent="0" algn="just">
              <a:buNone/>
            </a:pPr>
            <a:endParaRPr lang="en-GB" sz="2600" dirty="0">
              <a:solidFill>
                <a:schemeClr val="tx2"/>
              </a:solidFill>
            </a:endParaRPr>
          </a:p>
        </p:txBody>
      </p:sp>
      <p:sp>
        <p:nvSpPr>
          <p:cNvPr id="15" name="Title 3">
            <a:extLst>
              <a:ext uri="{FF2B5EF4-FFF2-40B4-BE49-F238E27FC236}">
                <a16:creationId xmlns:a16="http://schemas.microsoft.com/office/drawing/2014/main" id="{517037D5-8DED-4458-85CF-987317B74A8E}"/>
              </a:ext>
            </a:extLst>
          </p:cNvPr>
          <p:cNvSpPr txBox="1">
            <a:spLocks/>
          </p:cNvSpPr>
          <p:nvPr/>
        </p:nvSpPr>
        <p:spPr>
          <a:xfrm>
            <a:off x="190891" y="1581397"/>
            <a:ext cx="11783291" cy="1387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u="sng" dirty="0">
                <a:solidFill>
                  <a:schemeClr val="tx2"/>
                </a:solidFill>
                <a:latin typeface="Arial Nova" panose="020B0504020202020204" pitchFamily="34" charset="0"/>
                <a:ea typeface="Calibri" panose="020F0502020204030204" pitchFamily="34" charset="0"/>
                <a:cs typeface="Times New Roman" panose="02020603050405020304" pitchFamily="18" charset="0"/>
              </a:rPr>
              <a:t>Person-centred funding</a:t>
            </a:r>
            <a:r>
              <a:rPr lang="en-GB" sz="2600" dirty="0">
                <a:solidFill>
                  <a:schemeClr val="tx2"/>
                </a:solidFill>
                <a:latin typeface="Arial Nova" panose="020B0504020202020204" pitchFamily="34" charset="0"/>
                <a:ea typeface="Calibri" panose="020F0502020204030204" pitchFamily="34" charset="0"/>
                <a:cs typeface="Times New Roman" panose="02020603050405020304" pitchFamily="18" charset="0"/>
              </a:rPr>
              <a:t>. Should there be a relationship between the complexity of a person’s needs and the amount of management and administrative time that is funded as part of their support package? </a:t>
            </a:r>
            <a:endParaRPr lang="en-GB" sz="2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58537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3CBF5399-E3D0-4FFC-8593-245C3EE816EA}"/>
              </a:ext>
            </a:extLst>
          </p:cNvPr>
          <p:cNvPicPr>
            <a:picLocks noChangeAspect="1"/>
          </p:cNvPicPr>
          <p:nvPr/>
        </p:nvPicPr>
        <p:blipFill rotWithShape="1">
          <a:blip r:embed="rId3">
            <a:extLst>
              <a:ext uri="{28A0092B-C50C-407E-A947-70E740481C1C}">
                <a14:useLocalDpi xmlns:a14="http://schemas.microsoft.com/office/drawing/2010/main" val="0"/>
              </a:ext>
            </a:extLst>
          </a:blip>
          <a:srcRect t="20258" r="1" b="8542"/>
          <a:stretch/>
        </p:blipFill>
        <p:spPr>
          <a:xfrm>
            <a:off x="643467" y="643467"/>
            <a:ext cx="10905066" cy="5571066"/>
          </a:xfrm>
          <a:prstGeom prst="rect">
            <a:avLst/>
          </a:prstGeom>
        </p:spPr>
      </p:pic>
    </p:spTree>
    <p:extLst>
      <p:ext uri="{BB962C8B-B14F-4D97-AF65-F5344CB8AC3E}">
        <p14:creationId xmlns:p14="http://schemas.microsoft.com/office/powerpoint/2010/main" val="4266366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623D9E-176B-4ED9-8EB4-811C61D20062}"/>
              </a:ext>
            </a:extLst>
          </p:cNvPr>
          <p:cNvPicPr>
            <a:picLocks noChangeAspect="1"/>
          </p:cNvPicPr>
          <p:nvPr/>
        </p:nvPicPr>
        <p:blipFill rotWithShape="1">
          <a:blip r:embed="rId2">
            <a:extLst>
              <a:ext uri="{28A0092B-C50C-407E-A947-70E740481C1C}">
                <a14:useLocalDpi xmlns:a14="http://schemas.microsoft.com/office/drawing/2010/main" val="0"/>
              </a:ext>
            </a:extLst>
          </a:blip>
          <a:srcRect r="888" b="-1"/>
          <a:stretch/>
        </p:blipFill>
        <p:spPr>
          <a:xfrm>
            <a:off x="20" y="10"/>
            <a:ext cx="12191980" cy="6857990"/>
          </a:xfrm>
          <a:prstGeom prst="rect">
            <a:avLst/>
          </a:prstGeom>
        </p:spPr>
      </p:pic>
      <p:sp>
        <p:nvSpPr>
          <p:cNvPr id="12" name="Rectangle 8">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DA226E0-E2E7-4813-8C2E-787DC89FC7BB}"/>
              </a:ext>
            </a:extLst>
          </p:cNvPr>
          <p:cNvSpPr>
            <a:spLocks noGrp="1"/>
          </p:cNvSpPr>
          <p:nvPr>
            <p:ph type="title"/>
          </p:nvPr>
        </p:nvSpPr>
        <p:spPr>
          <a:xfrm>
            <a:off x="248479" y="5317240"/>
            <a:ext cx="11708296" cy="744836"/>
          </a:xfrm>
        </p:spPr>
        <p:txBody>
          <a:bodyPr>
            <a:normAutofit fontScale="90000"/>
          </a:bodyPr>
          <a:lstStyle/>
          <a:p>
            <a:pPr algn="ctr"/>
            <a:r>
              <a:rPr lang="en-GB" sz="3600" dirty="0">
                <a:solidFill>
                  <a:schemeClr val="bg1"/>
                </a:solidFill>
                <a:latin typeface="Arial Nova" panose="020B0504020202020204" pitchFamily="34" charset="0"/>
              </a:rPr>
              <a:t>The report is full of quotes from a whole range of providers … </a:t>
            </a:r>
          </a:p>
        </p:txBody>
      </p:sp>
    </p:spTree>
    <p:extLst>
      <p:ext uri="{BB962C8B-B14F-4D97-AF65-F5344CB8AC3E}">
        <p14:creationId xmlns:p14="http://schemas.microsoft.com/office/powerpoint/2010/main" val="3704387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2" name="Content Placeholder 4">
            <a:extLst>
              <a:ext uri="{FF2B5EF4-FFF2-40B4-BE49-F238E27FC236}">
                <a16:creationId xmlns:a16="http://schemas.microsoft.com/office/drawing/2014/main" id="{8CAFDFD5-617A-4FE7-A62E-52B2954F116B}"/>
              </a:ext>
            </a:extLst>
          </p:cNvPr>
          <p:cNvPicPr>
            <a:picLocks noChangeAspect="1"/>
          </p:cNvPicPr>
          <p:nvPr/>
        </p:nvPicPr>
        <p:blipFill rotWithShape="1">
          <a:blip r:embed="rId2">
            <a:extLst>
              <a:ext uri="{28A0092B-C50C-407E-A947-70E740481C1C}">
                <a14:useLocalDpi xmlns:a14="http://schemas.microsoft.com/office/drawing/2010/main" val="0"/>
              </a:ext>
            </a:extLst>
          </a:blip>
          <a:srcRect l="16075" r="1488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BCA27EE9-20AD-42C6-9853-A8B0A2B7EA59}"/>
              </a:ext>
            </a:extLst>
          </p:cNvPr>
          <p:cNvSpPr>
            <a:spLocks noGrp="1"/>
          </p:cNvSpPr>
          <p:nvPr>
            <p:ph type="title"/>
          </p:nvPr>
        </p:nvSpPr>
        <p:spPr>
          <a:xfrm>
            <a:off x="655320" y="365125"/>
            <a:ext cx="5120114" cy="847446"/>
          </a:xfrm>
        </p:spPr>
        <p:txBody>
          <a:bodyPr>
            <a:noAutofit/>
          </a:bodyPr>
          <a:lstStyle/>
          <a:p>
            <a:pPr algn="just"/>
            <a:r>
              <a:rPr lang="en-GB" sz="2600" dirty="0">
                <a:latin typeface="Arial Nova" panose="020B0504020202020204" pitchFamily="34" charset="0"/>
              </a:rPr>
              <a:t>There should be a single integrated regulatory process</a:t>
            </a:r>
          </a:p>
        </p:txBody>
      </p:sp>
      <p:sp>
        <p:nvSpPr>
          <p:cNvPr id="14" name="Content Placeholder 9"/>
          <p:cNvSpPr>
            <a:spLocks noGrp="1"/>
          </p:cNvSpPr>
          <p:nvPr>
            <p:ph idx="1"/>
          </p:nvPr>
        </p:nvSpPr>
        <p:spPr>
          <a:xfrm>
            <a:off x="655321" y="2575034"/>
            <a:ext cx="5120113" cy="1539762"/>
          </a:xfrm>
        </p:spPr>
        <p:txBody>
          <a:bodyPr>
            <a:normAutofit/>
          </a:bodyPr>
          <a:lstStyle/>
          <a:p>
            <a:pPr marL="0" indent="0" algn="just">
              <a:buNone/>
            </a:pPr>
            <a:r>
              <a:rPr lang="en-US" sz="2600" dirty="0">
                <a:latin typeface="Arial Nova" panose="020B0504020202020204" pitchFamily="34" charset="0"/>
              </a:rPr>
              <a:t>It could include representatives from different stakeholders but it should be one process and one set of expectations</a:t>
            </a:r>
          </a:p>
        </p:txBody>
      </p:sp>
      <p:sp>
        <p:nvSpPr>
          <p:cNvPr id="11" name="Title 1">
            <a:extLst>
              <a:ext uri="{FF2B5EF4-FFF2-40B4-BE49-F238E27FC236}">
                <a16:creationId xmlns:a16="http://schemas.microsoft.com/office/drawing/2014/main" id="{7BC0FE46-D63A-465F-9AFC-952B93C361AE}"/>
              </a:ext>
            </a:extLst>
          </p:cNvPr>
          <p:cNvSpPr txBox="1">
            <a:spLocks/>
          </p:cNvSpPr>
          <p:nvPr/>
        </p:nvSpPr>
        <p:spPr>
          <a:xfrm>
            <a:off x="655320" y="1340802"/>
            <a:ext cx="5120114" cy="8474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rPr>
              <a:t>Duplication is not only frustrating it is a waste of time and money</a:t>
            </a:r>
          </a:p>
        </p:txBody>
      </p:sp>
      <p:sp>
        <p:nvSpPr>
          <p:cNvPr id="16" name="Content Placeholder 9">
            <a:extLst>
              <a:ext uri="{FF2B5EF4-FFF2-40B4-BE49-F238E27FC236}">
                <a16:creationId xmlns:a16="http://schemas.microsoft.com/office/drawing/2014/main" id="{7B4243BF-BE84-43A1-B6AE-FF8A1C16D15F}"/>
              </a:ext>
            </a:extLst>
          </p:cNvPr>
          <p:cNvSpPr txBox="1">
            <a:spLocks/>
          </p:cNvSpPr>
          <p:nvPr/>
        </p:nvSpPr>
        <p:spPr>
          <a:xfrm>
            <a:off x="655321" y="4248121"/>
            <a:ext cx="5914444" cy="1963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Providers are required to be self reflective, to learn from feedback and continually improve. Might it be that CQC are contributing to the problems facing the sector? </a:t>
            </a:r>
          </a:p>
        </p:txBody>
      </p:sp>
      <p:sp>
        <p:nvSpPr>
          <p:cNvPr id="8" name="Content Placeholder 9">
            <a:extLst>
              <a:ext uri="{FF2B5EF4-FFF2-40B4-BE49-F238E27FC236}">
                <a16:creationId xmlns:a16="http://schemas.microsoft.com/office/drawing/2014/main" id="{0DA38ABF-CCE2-4B53-8F80-0724383F58EF}"/>
              </a:ext>
            </a:extLst>
          </p:cNvPr>
          <p:cNvSpPr txBox="1">
            <a:spLocks/>
          </p:cNvSpPr>
          <p:nvPr/>
        </p:nvSpPr>
        <p:spPr>
          <a:xfrm>
            <a:off x="655320" y="6212698"/>
            <a:ext cx="11377354" cy="5854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By doing things differently could CQC contribute to a more effective sector? </a:t>
            </a:r>
          </a:p>
        </p:txBody>
      </p:sp>
    </p:spTree>
    <p:extLst>
      <p:ext uri="{BB962C8B-B14F-4D97-AF65-F5344CB8AC3E}">
        <p14:creationId xmlns:p14="http://schemas.microsoft.com/office/powerpoint/2010/main" val="2630395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strips(downRight)">
                                      <p:cBhvr>
                                        <p:cTn id="12" dur="10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Right)">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1" grpId="0"/>
      <p:bldP spid="16"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10" descr="A close up of a fence&#10;&#10;Description generated with very high confidence">
            <a:extLst>
              <a:ext uri="{FF2B5EF4-FFF2-40B4-BE49-F238E27FC236}">
                <a16:creationId xmlns:a16="http://schemas.microsoft.com/office/drawing/2014/main" id="{F8DA8265-B168-47E4-AE51-EBED3D9F0BEA}"/>
              </a:ext>
            </a:extLst>
          </p:cNvPr>
          <p:cNvPicPr>
            <a:picLocks noChangeAspect="1"/>
          </p:cNvPicPr>
          <p:nvPr/>
        </p:nvPicPr>
        <p:blipFill rotWithShape="1">
          <a:blip r:embed="rId2">
            <a:extLst>
              <a:ext uri="{28A0092B-C50C-407E-A947-70E740481C1C}">
                <a14:useLocalDpi xmlns:a14="http://schemas.microsoft.com/office/drawing/2010/main" val="0"/>
              </a:ext>
            </a:extLst>
          </a:blip>
          <a:srcRect r="2080" b="-2"/>
          <a:stretch/>
        </p:blipFill>
        <p:spPr>
          <a:xfrm>
            <a:off x="6398726" y="640081"/>
            <a:ext cx="5461724" cy="5577837"/>
          </a:xfrm>
          <a:prstGeom prst="rect">
            <a:avLst/>
          </a:prstGeom>
          <a:effectLst/>
        </p:spPr>
      </p:pic>
      <p:sp>
        <p:nvSpPr>
          <p:cNvPr id="2" name="Title 1">
            <a:extLst>
              <a:ext uri="{FF2B5EF4-FFF2-40B4-BE49-F238E27FC236}">
                <a16:creationId xmlns:a16="http://schemas.microsoft.com/office/drawing/2014/main" id="{865CFE54-A428-43D7-BEE2-DEDEF57B5A1E}"/>
              </a:ext>
            </a:extLst>
          </p:cNvPr>
          <p:cNvSpPr>
            <a:spLocks noGrp="1"/>
          </p:cNvSpPr>
          <p:nvPr>
            <p:ph type="title"/>
          </p:nvPr>
        </p:nvSpPr>
        <p:spPr>
          <a:xfrm>
            <a:off x="109330" y="629266"/>
            <a:ext cx="5986670" cy="1676603"/>
          </a:xfrm>
        </p:spPr>
        <p:txBody>
          <a:bodyPr vert="horz" lIns="91440" tIns="45720" rIns="91440" bIns="45720" rtlCol="0">
            <a:normAutofit fontScale="90000"/>
          </a:bodyPr>
          <a:lstStyle/>
          <a:p>
            <a:pPr algn="just"/>
            <a:r>
              <a:rPr lang="en-GB" sz="2900" dirty="0">
                <a:latin typeface="Arial Nova" panose="020B0504020202020204" pitchFamily="34" charset="0"/>
                <a:ea typeface="Calibri" panose="020F0502020204030204" pitchFamily="34" charset="0"/>
                <a:cs typeface="Times New Roman" panose="02020603050405020304" pitchFamily="18" charset="0"/>
              </a:rPr>
              <a:t>Rather than expecting managers          to second guess what is wanted, get together and agreed key templates    and frameworks and make these available to providers </a:t>
            </a:r>
            <a:br>
              <a:rPr lang="en-GB" sz="40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22" name="Content Placeholder 15"/>
          <p:cNvSpPr>
            <a:spLocks noGrp="1"/>
          </p:cNvSpPr>
          <p:nvPr>
            <p:ph idx="1"/>
          </p:nvPr>
        </p:nvSpPr>
        <p:spPr>
          <a:xfrm>
            <a:off x="109330" y="2305869"/>
            <a:ext cx="5986669" cy="1676603"/>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Times New Roman" panose="02020603050405020304" pitchFamily="18" charset="0"/>
              </a:rPr>
              <a:t>The </a:t>
            </a:r>
            <a:r>
              <a:rPr lang="en-GB" sz="2600" dirty="0">
                <a:latin typeface="Arial Nova" panose="020B0504020202020204" pitchFamily="34" charset="0"/>
                <a:ea typeface="Calibri" panose="020F0502020204030204" pitchFamily="34" charset="0"/>
                <a:cs typeface="Arial" panose="020B0604020202020204" pitchFamily="34" charset="0"/>
              </a:rPr>
              <a:t>development of templates that regulators wanted to see would help improve service quality and promote best practice</a:t>
            </a:r>
            <a:endParaRPr lang="en-GB" sz="2600" dirty="0">
              <a:latin typeface="Arial Nova" panose="020B0504020202020204" pitchFamily="34" charset="0"/>
              <a:ea typeface="Calibri" panose="020F0502020204030204" pitchFamily="34" charset="0"/>
              <a:cs typeface="Times New Roman" panose="02020603050405020304" pitchFamily="18" charset="0"/>
            </a:endParaRPr>
          </a:p>
          <a:p>
            <a:pPr marL="0" indent="0" algn="just">
              <a:buNone/>
            </a:pPr>
            <a:endParaRPr lang="en-US" b="1" dirty="0"/>
          </a:p>
        </p:txBody>
      </p:sp>
      <p:sp>
        <p:nvSpPr>
          <p:cNvPr id="28" name="Content Placeholder 15">
            <a:extLst>
              <a:ext uri="{FF2B5EF4-FFF2-40B4-BE49-F238E27FC236}">
                <a16:creationId xmlns:a16="http://schemas.microsoft.com/office/drawing/2014/main" id="{B30ACE50-691C-442B-83E9-AA67EEA91BD7}"/>
              </a:ext>
            </a:extLst>
          </p:cNvPr>
          <p:cNvSpPr txBox="1">
            <a:spLocks/>
          </p:cNvSpPr>
          <p:nvPr/>
        </p:nvSpPr>
        <p:spPr>
          <a:xfrm>
            <a:off x="109330" y="3982471"/>
            <a:ext cx="5986669" cy="18522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ea typeface="Calibri" panose="020F0502020204030204" pitchFamily="34" charset="0"/>
                <a:cs typeface="Times New Roman" panose="02020603050405020304" pitchFamily="18" charset="0"/>
              </a:rPr>
              <a:t>CQC are expecting managers to show leadership – the sector actually needs CQC to show leadership for the good of vulnerable people</a:t>
            </a:r>
          </a:p>
          <a:p>
            <a:pPr marL="0" indent="0" algn="just">
              <a:buFont typeface="Arial" panose="020B0604020202020204" pitchFamily="34" charset="0"/>
              <a:buNone/>
            </a:pPr>
            <a:endParaRPr lang="en-US" b="1" dirty="0"/>
          </a:p>
        </p:txBody>
      </p:sp>
    </p:spTree>
    <p:extLst>
      <p:ext uri="{BB962C8B-B14F-4D97-AF65-F5344CB8AC3E}">
        <p14:creationId xmlns:p14="http://schemas.microsoft.com/office/powerpoint/2010/main" val="308811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strips(downRight)">
                                      <p:cBhvr>
                                        <p:cTn id="12" dur="10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Right)">
                                      <p:cBhvr>
                                        <p:cTn id="1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animal&#10;&#10;Description generated with very high confidence">
            <a:extLst>
              <a:ext uri="{FF2B5EF4-FFF2-40B4-BE49-F238E27FC236}">
                <a16:creationId xmlns:a16="http://schemas.microsoft.com/office/drawing/2014/main" id="{C6E870CA-A174-4B66-909A-00036632EDF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9" name="Down Arrow 7">
            <a:extLst>
              <a:ext uri="{FF2B5EF4-FFF2-40B4-BE49-F238E27FC236}">
                <a16:creationId xmlns:a16="http://schemas.microsoft.com/office/drawing/2014/main" id="{B547373F-AF2E-4907-B442-9F902B387F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C30760-A5D3-4D9A-9432-7BC7E96E3018}"/>
              </a:ext>
            </a:extLst>
          </p:cNvPr>
          <p:cNvSpPr>
            <a:spLocks noGrp="1"/>
          </p:cNvSpPr>
          <p:nvPr>
            <p:ph type="title"/>
          </p:nvPr>
        </p:nvSpPr>
        <p:spPr>
          <a:xfrm>
            <a:off x="1028700" y="190501"/>
            <a:ext cx="2886075" cy="2486024"/>
          </a:xfrm>
          <a:noFill/>
        </p:spPr>
        <p:txBody>
          <a:bodyPr anchor="ctr">
            <a:normAutofit/>
          </a:bodyPr>
          <a:lstStyle/>
          <a:p>
            <a:pPr algn="ctr"/>
            <a:r>
              <a:rPr lang="en-GB" sz="4000" dirty="0">
                <a:solidFill>
                  <a:schemeClr val="bg1"/>
                </a:solidFill>
                <a:latin typeface="Arial Nova" panose="020B0504020202020204" pitchFamily="34" charset="0"/>
              </a:rPr>
              <a:t>Your thoughts please </a:t>
            </a:r>
          </a:p>
        </p:txBody>
      </p:sp>
    </p:spTree>
    <p:extLst>
      <p:ext uri="{BB962C8B-B14F-4D97-AF65-F5344CB8AC3E}">
        <p14:creationId xmlns:p14="http://schemas.microsoft.com/office/powerpoint/2010/main" val="2120580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iece of paper&#10;&#10;Description generated with high confidence">
            <a:extLst>
              <a:ext uri="{FF2B5EF4-FFF2-40B4-BE49-F238E27FC236}">
                <a16:creationId xmlns:a16="http://schemas.microsoft.com/office/drawing/2014/main" id="{199AE05D-8987-4B46-AD08-401BCD0C19B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91980" cy="6857990"/>
          </a:xfrm>
          <a:prstGeom prst="rect">
            <a:avLst/>
          </a:prstGeom>
        </p:spPr>
      </p:pic>
      <p:sp>
        <p:nvSpPr>
          <p:cNvPr id="13"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0">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80D3F40-6531-497C-AD6B-135E76C448C0}"/>
              </a:ext>
            </a:extLst>
          </p:cNvPr>
          <p:cNvSpPr>
            <a:spLocks noGrp="1"/>
          </p:cNvSpPr>
          <p:nvPr>
            <p:ph type="title"/>
          </p:nvPr>
        </p:nvSpPr>
        <p:spPr>
          <a:xfrm>
            <a:off x="8022021" y="3631319"/>
            <a:ext cx="4024205" cy="1179787"/>
          </a:xfrm>
        </p:spPr>
        <p:txBody>
          <a:bodyPr vert="horz" lIns="91440" tIns="45720" rIns="91440" bIns="45720" rtlCol="0" anchor="b">
            <a:noAutofit/>
          </a:bodyPr>
          <a:lstStyle/>
          <a:p>
            <a:pPr algn="ctr"/>
            <a:r>
              <a:rPr lang="en-US" sz="4000" b="1" dirty="0">
                <a:latin typeface="Arial Nova" panose="020B0504020202020204" pitchFamily="34" charset="0"/>
              </a:rPr>
              <a:t>Housing and support models </a:t>
            </a:r>
          </a:p>
        </p:txBody>
      </p:sp>
      <p:sp>
        <p:nvSpPr>
          <p:cNvPr id="10" name="Title 1">
            <a:extLst>
              <a:ext uri="{FF2B5EF4-FFF2-40B4-BE49-F238E27FC236}">
                <a16:creationId xmlns:a16="http://schemas.microsoft.com/office/drawing/2014/main" id="{9BD55C1D-A37E-42CB-925F-72E9C4E5D8D5}"/>
              </a:ext>
            </a:extLst>
          </p:cNvPr>
          <p:cNvSpPr txBox="1">
            <a:spLocks/>
          </p:cNvSpPr>
          <p:nvPr/>
        </p:nvSpPr>
        <p:spPr>
          <a:xfrm>
            <a:off x="8022021" y="5123793"/>
            <a:ext cx="3852041" cy="1179787"/>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Nova" panose="020B0504020202020204" pitchFamily="34" charset="0"/>
              </a:rPr>
              <a:t>Registered Care v Supported Living</a:t>
            </a:r>
          </a:p>
        </p:txBody>
      </p:sp>
    </p:spTree>
    <p:extLst>
      <p:ext uri="{BB962C8B-B14F-4D97-AF65-F5344CB8AC3E}">
        <p14:creationId xmlns:p14="http://schemas.microsoft.com/office/powerpoint/2010/main" val="2209967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88EB7957-7C1F-48FD-B726-6122FA75F1C0}"/>
              </a:ext>
            </a:extLst>
          </p:cNvPr>
          <p:cNvPicPr>
            <a:picLocks noChangeAspect="1"/>
          </p:cNvPicPr>
          <p:nvPr/>
        </p:nvPicPr>
        <p:blipFill rotWithShape="1">
          <a:blip r:embed="rId2">
            <a:extLst>
              <a:ext uri="{28A0092B-C50C-407E-A947-70E740481C1C}">
                <a14:useLocalDpi xmlns:a14="http://schemas.microsoft.com/office/drawing/2010/main" val="0"/>
              </a:ext>
            </a:extLst>
          </a:blip>
          <a:srcRect t="4205" b="5795"/>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327522" y="3583059"/>
            <a:ext cx="5054402" cy="3029021"/>
          </a:xfrm>
        </p:spPr>
        <p:txBody>
          <a:bodyPr anchor="ctr">
            <a:normAutofit/>
          </a:bodyPr>
          <a:lstStyle/>
          <a:p>
            <a:pPr marL="0" indent="0" algn="just">
              <a:buNone/>
            </a:pPr>
            <a:r>
              <a:rPr lang="en-GB" sz="2600" i="1" dirty="0">
                <a:latin typeface="Arial Nova" panose="020B0504020202020204" pitchFamily="34" charset="0"/>
              </a:rPr>
              <a:t>“The push for Supported Living is not being driven by what’s right for individuals … it’s happening because local authorities are able to get out of paying the person’s housing costs and can then ‘recycle this money”. </a:t>
            </a:r>
            <a:endParaRPr lang="en-GB" sz="2600" dirty="0">
              <a:latin typeface="Arial Nova" panose="020B0504020202020204" pitchFamily="34" charset="0"/>
            </a:endParaRPr>
          </a:p>
        </p:txBody>
      </p:sp>
    </p:spTree>
    <p:extLst>
      <p:ext uri="{BB962C8B-B14F-4D97-AF65-F5344CB8AC3E}">
        <p14:creationId xmlns:p14="http://schemas.microsoft.com/office/powerpoint/2010/main" val="3308658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9444909-9207-47CE-9DD4-043AFA19C48D}"/>
              </a:ext>
            </a:extLst>
          </p:cNvPr>
          <p:cNvPicPr>
            <a:picLocks noChangeAspect="1"/>
          </p:cNvPicPr>
          <p:nvPr/>
        </p:nvPicPr>
        <p:blipFill rotWithShape="1">
          <a:blip r:embed="rId2">
            <a:extLst>
              <a:ext uri="{28A0092B-C50C-407E-A947-70E740481C1C}">
                <a14:useLocalDpi xmlns:a14="http://schemas.microsoft.com/office/drawing/2010/main" val="0"/>
              </a:ext>
            </a:extLst>
          </a:blip>
          <a:srcRect t="4205" b="5795"/>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233552" y="3586825"/>
            <a:ext cx="5262220" cy="3021490"/>
          </a:xfrm>
        </p:spPr>
        <p:txBody>
          <a:bodyPr anchor="ctr">
            <a:normAutofit/>
          </a:bodyPr>
          <a:lstStyle/>
          <a:p>
            <a:pPr marL="0" indent="0" algn="just">
              <a:buNone/>
            </a:pPr>
            <a:r>
              <a:rPr lang="en-GB" sz="2600" i="1" dirty="0">
                <a:latin typeface="Arial Nova" panose="020B0504020202020204" pitchFamily="34" charset="0"/>
              </a:rPr>
              <a:t>“If people can be supported safely and effectively in a more independent setting then great but the focus needs to be on </a:t>
            </a:r>
            <a:r>
              <a:rPr lang="en-GB" sz="2600" dirty="0">
                <a:latin typeface="Arial Nova" panose="020B0504020202020204" pitchFamily="34" charset="0"/>
              </a:rPr>
              <a:t>safely</a:t>
            </a:r>
            <a:r>
              <a:rPr lang="en-GB" sz="2600" i="1" dirty="0">
                <a:latin typeface="Arial Nova" panose="020B0504020202020204" pitchFamily="34" charset="0"/>
              </a:rPr>
              <a:t> and </a:t>
            </a:r>
            <a:r>
              <a:rPr lang="en-GB" sz="2600" dirty="0">
                <a:latin typeface="Arial Nova" panose="020B0504020202020204" pitchFamily="34" charset="0"/>
              </a:rPr>
              <a:t>effectively</a:t>
            </a:r>
            <a:r>
              <a:rPr lang="en-GB" sz="2600" i="1" dirty="0">
                <a:latin typeface="Arial Nova" panose="020B0504020202020204" pitchFamily="34" charset="0"/>
              </a:rPr>
              <a:t> … often vulnerable people are being left under supported and set up to fail”. </a:t>
            </a:r>
            <a:endParaRPr lang="en-GB" sz="2600" dirty="0">
              <a:latin typeface="Arial Nova" panose="020B0504020202020204" pitchFamily="34" charset="0"/>
            </a:endParaRPr>
          </a:p>
        </p:txBody>
      </p:sp>
    </p:spTree>
    <p:extLst>
      <p:ext uri="{BB962C8B-B14F-4D97-AF65-F5344CB8AC3E}">
        <p14:creationId xmlns:p14="http://schemas.microsoft.com/office/powerpoint/2010/main" val="240339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20778222-0BDE-445B-BC15-A737F6F1A3DB}"/>
              </a:ext>
            </a:extLst>
          </p:cNvPr>
          <p:cNvPicPr>
            <a:picLocks noChangeAspect="1"/>
          </p:cNvPicPr>
          <p:nvPr/>
        </p:nvPicPr>
        <p:blipFill rotWithShape="1">
          <a:blip r:embed="rId2">
            <a:extLst>
              <a:ext uri="{28A0092B-C50C-407E-A947-70E740481C1C}">
                <a14:useLocalDpi xmlns:a14="http://schemas.microsoft.com/office/drawing/2010/main" val="0"/>
              </a:ext>
            </a:extLst>
          </a:blip>
          <a:srcRect t="4205" b="5795"/>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267098" y="3586078"/>
            <a:ext cx="5241439" cy="3022983"/>
          </a:xfrm>
        </p:spPr>
        <p:txBody>
          <a:bodyPr anchor="ctr">
            <a:normAutofit/>
          </a:bodyPr>
          <a:lstStyle/>
          <a:p>
            <a:pPr marL="0" indent="0" algn="just">
              <a:buNone/>
            </a:pPr>
            <a:r>
              <a:rPr lang="en-GB" sz="2600" i="1" dirty="0">
                <a:latin typeface="Arial Nova" panose="020B0504020202020204" pitchFamily="34" charset="0"/>
              </a:rPr>
              <a:t>‘Local Authorities move people into Supported Living on the pretext that they can be more independent … they then come back to review their support packages and look to cut their hours’</a:t>
            </a:r>
            <a:endParaRPr lang="en-US" sz="2600" dirty="0">
              <a:latin typeface="Arial Nova" panose="020B0504020202020204" pitchFamily="34" charset="0"/>
            </a:endParaRPr>
          </a:p>
        </p:txBody>
      </p:sp>
    </p:spTree>
    <p:extLst>
      <p:ext uri="{BB962C8B-B14F-4D97-AF65-F5344CB8AC3E}">
        <p14:creationId xmlns:p14="http://schemas.microsoft.com/office/powerpoint/2010/main" val="3376367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DFFFB47-10A5-4B84-AACF-23C35F5BC762}"/>
              </a:ext>
            </a:extLst>
          </p:cNvPr>
          <p:cNvPicPr>
            <a:picLocks noChangeAspect="1"/>
          </p:cNvPicPr>
          <p:nvPr/>
        </p:nvPicPr>
        <p:blipFill rotWithShape="1">
          <a:blip r:embed="rId2">
            <a:extLst>
              <a:ext uri="{28A0092B-C50C-407E-A947-70E740481C1C}">
                <a14:useLocalDpi xmlns:a14="http://schemas.microsoft.com/office/drawing/2010/main" val="0"/>
              </a:ext>
            </a:extLst>
          </a:blip>
          <a:srcRect t="4205" b="5795"/>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5" name="Straight Connector 14">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41CD73A-4F52-498B-B7EB-143F795E3554}"/>
              </a:ext>
            </a:extLst>
          </p:cNvPr>
          <p:cNvSpPr>
            <a:spLocks noGrp="1"/>
          </p:cNvSpPr>
          <p:nvPr>
            <p:ph type="title"/>
          </p:nvPr>
        </p:nvSpPr>
        <p:spPr>
          <a:xfrm>
            <a:off x="525515" y="1272208"/>
            <a:ext cx="4745779" cy="2156792"/>
          </a:xfrm>
        </p:spPr>
        <p:txBody>
          <a:bodyPr>
            <a:noAutofit/>
          </a:bodyPr>
          <a:lstStyle/>
          <a:p>
            <a:pPr algn="just"/>
            <a:r>
              <a:rPr lang="en-GB" sz="2600" i="1" dirty="0">
                <a:latin typeface="Arial Nova" panose="020B0504020202020204" pitchFamily="34" charset="0"/>
              </a:rPr>
              <a:t>“Demonising Registered Care and restricting placements into these services is just serving to undermine the viability of this element of the sector” </a:t>
            </a:r>
            <a:endParaRPr lang="en-GB" sz="2600" dirty="0">
              <a:latin typeface="Arial Nova" panose="020B0504020202020204" pitchFamily="34" charset="0"/>
            </a:endParaRPr>
          </a:p>
        </p:txBody>
      </p:sp>
      <p:sp>
        <p:nvSpPr>
          <p:cNvPr id="10" name="Content Placeholder 9"/>
          <p:cNvSpPr>
            <a:spLocks noGrp="1"/>
          </p:cNvSpPr>
          <p:nvPr>
            <p:ph idx="1"/>
          </p:nvPr>
        </p:nvSpPr>
        <p:spPr>
          <a:xfrm>
            <a:off x="525514" y="3703033"/>
            <a:ext cx="5491658" cy="1256593"/>
          </a:xfrm>
        </p:spPr>
        <p:txBody>
          <a:bodyPr anchor="ctr">
            <a:normAutofit/>
          </a:bodyPr>
          <a:lstStyle/>
          <a:p>
            <a:pPr marL="0" indent="0" algn="just">
              <a:buNone/>
            </a:pPr>
            <a:r>
              <a:rPr lang="en-GB" sz="2400" i="1" dirty="0">
                <a:latin typeface="Arial Nova" panose="020B0504020202020204" pitchFamily="34" charset="0"/>
              </a:rPr>
              <a:t>‘In terms of regulation, CQC expect Registered Care to be just as person-centred as Supported Living’.</a:t>
            </a:r>
            <a:endParaRPr lang="en-US" sz="1600" dirty="0">
              <a:latin typeface="Arial Nova" panose="020B0504020202020204" pitchFamily="34" charset="0"/>
            </a:endParaRPr>
          </a:p>
        </p:txBody>
      </p:sp>
    </p:spTree>
    <p:extLst>
      <p:ext uri="{BB962C8B-B14F-4D97-AF65-F5344CB8AC3E}">
        <p14:creationId xmlns:p14="http://schemas.microsoft.com/office/powerpoint/2010/main" val="1955910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F08C8EF5-2804-42E2-9FA9-9363304B7A28}"/>
              </a:ext>
            </a:extLst>
          </p:cNvPr>
          <p:cNvPicPr>
            <a:picLocks noChangeAspect="1"/>
          </p:cNvPicPr>
          <p:nvPr/>
        </p:nvPicPr>
        <p:blipFill rotWithShape="1">
          <a:blip r:embed="rId2">
            <a:extLst>
              <a:ext uri="{28A0092B-C50C-407E-A947-70E740481C1C}">
                <a14:useLocalDpi xmlns:a14="http://schemas.microsoft.com/office/drawing/2010/main" val="0"/>
              </a:ext>
            </a:extLst>
          </a:blip>
          <a:srcRect l="15515" r="17515"/>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19DF7254-FF24-40AB-9061-8824ED16E8FC}"/>
              </a:ext>
            </a:extLst>
          </p:cNvPr>
          <p:cNvSpPr>
            <a:spLocks noGrp="1"/>
          </p:cNvSpPr>
          <p:nvPr>
            <p:ph type="title"/>
          </p:nvPr>
        </p:nvSpPr>
        <p:spPr>
          <a:xfrm>
            <a:off x="437745" y="1212642"/>
            <a:ext cx="5298219" cy="974562"/>
          </a:xfrm>
        </p:spPr>
        <p:txBody>
          <a:bodyPr>
            <a:normAutofit fontScale="90000"/>
          </a:bodyPr>
          <a:lstStyle/>
          <a:p>
            <a:pPr algn="just"/>
            <a:r>
              <a:rPr lang="en-GB" sz="3100" dirty="0">
                <a:latin typeface="Arial Nova" panose="020B0504020202020204" pitchFamily="34" charset="0"/>
              </a:rPr>
              <a:t>Can a true Supported Living model really be delivered to a group of people living together?</a:t>
            </a:r>
            <a:br>
              <a:rPr lang="en-GB" b="1" i="1" dirty="0"/>
            </a:br>
            <a:endParaRPr lang="en-GB" dirty="0"/>
          </a:p>
        </p:txBody>
      </p:sp>
      <p:sp>
        <p:nvSpPr>
          <p:cNvPr id="10" name="Content Placeholder 9"/>
          <p:cNvSpPr>
            <a:spLocks noGrp="1"/>
          </p:cNvSpPr>
          <p:nvPr>
            <p:ph idx="1"/>
          </p:nvPr>
        </p:nvSpPr>
        <p:spPr>
          <a:xfrm>
            <a:off x="437745" y="2575034"/>
            <a:ext cx="5401634" cy="2095761"/>
          </a:xfrm>
          <a:solidFill>
            <a:srgbClr val="CCECFF"/>
          </a:solidFill>
        </p:spPr>
        <p:txBody>
          <a:bodyPr>
            <a:normAutofit/>
          </a:bodyPr>
          <a:lstStyle/>
          <a:p>
            <a:pPr marL="0" indent="0" algn="just">
              <a:buNone/>
            </a:pPr>
            <a:r>
              <a:rPr lang="en-GB" i="1" dirty="0"/>
              <a:t>“Whether it be Registered Care, Supported Living or indeed any shared house, the dynamics of people living together can make it difficult for those involved ... </a:t>
            </a:r>
            <a:endParaRPr lang="en-US" sz="1800" dirty="0"/>
          </a:p>
        </p:txBody>
      </p:sp>
      <p:sp>
        <p:nvSpPr>
          <p:cNvPr id="9" name="Content Placeholder 9">
            <a:extLst>
              <a:ext uri="{FF2B5EF4-FFF2-40B4-BE49-F238E27FC236}">
                <a16:creationId xmlns:a16="http://schemas.microsoft.com/office/drawing/2014/main" id="{5966009E-D997-411B-AED3-5E2CD67C95C6}"/>
              </a:ext>
            </a:extLst>
          </p:cNvPr>
          <p:cNvSpPr txBox="1">
            <a:spLocks/>
          </p:cNvSpPr>
          <p:nvPr/>
        </p:nvSpPr>
        <p:spPr>
          <a:xfrm>
            <a:off x="437745" y="4899463"/>
            <a:ext cx="5401634" cy="1302554"/>
          </a:xfrm>
          <a:prstGeom prst="rect">
            <a:avLst/>
          </a:prstGeom>
          <a:solidFill>
            <a:srgbClr val="CCE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i="1" dirty="0"/>
              <a:t>These difficulties can be magnified where people have significant support needs”.  </a:t>
            </a:r>
            <a:endParaRPr lang="en-GB" dirty="0"/>
          </a:p>
          <a:p>
            <a:pPr marL="0" indent="0" algn="just">
              <a:buFont typeface="Arial" panose="020B0604020202020204" pitchFamily="34" charset="0"/>
              <a:buNone/>
            </a:pPr>
            <a:endParaRPr lang="en-US" sz="1800" dirty="0"/>
          </a:p>
        </p:txBody>
      </p:sp>
    </p:spTree>
    <p:extLst>
      <p:ext uri="{BB962C8B-B14F-4D97-AF65-F5344CB8AC3E}">
        <p14:creationId xmlns:p14="http://schemas.microsoft.com/office/powerpoint/2010/main" val="314551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tanding next to a person&#10;&#10;Description generated with high confidence">
            <a:extLst>
              <a:ext uri="{FF2B5EF4-FFF2-40B4-BE49-F238E27FC236}">
                <a16:creationId xmlns:a16="http://schemas.microsoft.com/office/drawing/2014/main" id="{7191279A-CE7C-47D3-B0F0-53AD5DB6AF79}"/>
              </a:ext>
            </a:extLst>
          </p:cNvPr>
          <p:cNvPicPr>
            <a:picLocks noChangeAspect="1"/>
          </p:cNvPicPr>
          <p:nvPr/>
        </p:nvPicPr>
        <p:blipFill rotWithShape="1">
          <a:blip r:embed="rId2">
            <a:extLst>
              <a:ext uri="{28A0092B-C50C-407E-A947-70E740481C1C}">
                <a14:useLocalDpi xmlns:a14="http://schemas.microsoft.com/office/drawing/2010/main" val="0"/>
              </a:ext>
            </a:extLst>
          </a:blip>
          <a:srcRect l="1834" r="8832" b="-1"/>
          <a:stretch/>
        </p:blipFill>
        <p:spPr>
          <a:xfrm>
            <a:off x="20" y="10"/>
            <a:ext cx="12191980" cy="6857990"/>
          </a:xfrm>
          <a:prstGeom prst="rect">
            <a:avLst/>
          </a:prstGeom>
        </p:spPr>
      </p:pic>
      <p:sp>
        <p:nvSpPr>
          <p:cNvPr id="4" name="Rectangle 3">
            <a:extLst>
              <a:ext uri="{FF2B5EF4-FFF2-40B4-BE49-F238E27FC236}">
                <a16:creationId xmlns:a16="http://schemas.microsoft.com/office/drawing/2014/main" id="{F2477980-5ED9-4F85-9A7F-A8E950820E8A}"/>
              </a:ext>
            </a:extLst>
          </p:cNvPr>
          <p:cNvSpPr/>
          <p:nvPr/>
        </p:nvSpPr>
        <p:spPr>
          <a:xfrm>
            <a:off x="5188226" y="75697"/>
            <a:ext cx="6877878" cy="2092881"/>
          </a:xfrm>
          <a:prstGeom prst="rect">
            <a:avLst/>
          </a:prstGeom>
        </p:spPr>
        <p:txBody>
          <a:bodyPr wrap="square">
            <a:spAutoFit/>
          </a:bodyPr>
          <a:lstStyle/>
          <a:p>
            <a:pPr algn="just"/>
            <a:r>
              <a:rPr lang="en-GB" sz="2600" dirty="0">
                <a:latin typeface="Arial Nova" panose="020B0504020202020204" pitchFamily="34" charset="0"/>
                <a:ea typeface="Calibri" panose="020F0502020204030204" pitchFamily="34" charset="0"/>
                <a:cs typeface="Arial" panose="020B0604020202020204" pitchFamily="34" charset="0"/>
              </a:rPr>
              <a:t>People are often in receipt of shared support hours. If one or more people’s contribution towards these hours were removed then that would result in a shortfall in the support for the other people </a:t>
            </a:r>
            <a:endParaRPr lang="en-GB" sz="2600" dirty="0"/>
          </a:p>
        </p:txBody>
      </p:sp>
    </p:spTree>
    <p:extLst>
      <p:ext uri="{BB962C8B-B14F-4D97-AF65-F5344CB8AC3E}">
        <p14:creationId xmlns:p14="http://schemas.microsoft.com/office/powerpoint/2010/main" val="1863675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picture containing animal&#10;&#10;Description generated with high confidence">
            <a:extLst>
              <a:ext uri="{FF2B5EF4-FFF2-40B4-BE49-F238E27FC236}">
                <a16:creationId xmlns:a16="http://schemas.microsoft.com/office/drawing/2014/main" id="{C779FB23-90BD-420E-B477-8CE7876F221F}"/>
              </a:ext>
            </a:extLst>
          </p:cNvPr>
          <p:cNvPicPr>
            <a:picLocks noChangeAspect="1"/>
          </p:cNvPicPr>
          <p:nvPr/>
        </p:nvPicPr>
        <p:blipFill rotWithShape="1">
          <a:blip r:embed="rId2">
            <a:extLst>
              <a:ext uri="{28A0092B-C50C-407E-A947-70E740481C1C}">
                <a14:useLocalDpi xmlns:a14="http://schemas.microsoft.com/office/drawing/2010/main" val="0"/>
              </a:ext>
            </a:extLst>
          </a:blip>
          <a:srcRect t="4093" r="2" b="1595"/>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a:solidFill>
              <a:srgbClr val="753D2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A83953-8C7E-47FB-A380-7E652A9BD2C5}"/>
              </a:ext>
            </a:extLst>
          </p:cNvPr>
          <p:cNvSpPr>
            <a:spLocks noGrp="1"/>
          </p:cNvSpPr>
          <p:nvPr>
            <p:ph type="title"/>
          </p:nvPr>
        </p:nvSpPr>
        <p:spPr>
          <a:xfrm>
            <a:off x="4965430" y="616014"/>
            <a:ext cx="6944831" cy="1286160"/>
          </a:xfrm>
        </p:spPr>
        <p:txBody>
          <a:bodyPr anchor="b">
            <a:noAutofit/>
          </a:bodyPr>
          <a:lstStyle/>
          <a:p>
            <a:pPr algn="just"/>
            <a:r>
              <a:rPr lang="en-GB" sz="3600" dirty="0">
                <a:latin typeface="Arial Nova" panose="020B0504020202020204" pitchFamily="34" charset="0"/>
              </a:rPr>
              <a:t>This whole process is about helping providers have a voice</a:t>
            </a:r>
          </a:p>
        </p:txBody>
      </p:sp>
      <p:sp>
        <p:nvSpPr>
          <p:cNvPr id="10" name="Content Placeholder 9"/>
          <p:cNvSpPr>
            <a:spLocks noGrp="1"/>
          </p:cNvSpPr>
          <p:nvPr>
            <p:ph idx="1"/>
          </p:nvPr>
        </p:nvSpPr>
        <p:spPr>
          <a:xfrm>
            <a:off x="4965430" y="2328061"/>
            <a:ext cx="6921769" cy="1944756"/>
          </a:xfrm>
        </p:spPr>
        <p:txBody>
          <a:bodyPr>
            <a:normAutofit/>
          </a:bodyPr>
          <a:lstStyle/>
          <a:p>
            <a:pPr marL="0" indent="0" algn="just">
              <a:buNone/>
            </a:pPr>
            <a:r>
              <a:rPr lang="en-US" sz="2600" dirty="0">
                <a:latin typeface="Arial Nova" panose="020B0504020202020204" pitchFamily="34" charset="0"/>
              </a:rPr>
              <a:t>People are understandably fed up of being constrained and overburdened and then being blamed when things go wrong … often by those who are responsible for creating the problems in the first place </a:t>
            </a:r>
          </a:p>
        </p:txBody>
      </p:sp>
    </p:spTree>
    <p:extLst>
      <p:ext uri="{BB962C8B-B14F-4D97-AF65-F5344CB8AC3E}">
        <p14:creationId xmlns:p14="http://schemas.microsoft.com/office/powerpoint/2010/main" val="3669417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70C5A8D-FF9D-4F87-BBF5-BAF4FC95EB26}"/>
              </a:ext>
            </a:extLst>
          </p:cNvPr>
          <p:cNvPicPr>
            <a:picLocks noChangeAspect="1"/>
          </p:cNvPicPr>
          <p:nvPr/>
        </p:nvPicPr>
        <p:blipFill rotWithShape="1">
          <a:blip r:embed="rId2">
            <a:extLst>
              <a:ext uri="{28A0092B-C50C-407E-A947-70E740481C1C}">
                <a14:useLocalDpi xmlns:a14="http://schemas.microsoft.com/office/drawing/2010/main" val="0"/>
              </a:ext>
            </a:extLst>
          </a:blip>
          <a:srcRect r="38428" b="-2"/>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14" name="Straight Arrow Connector 10">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15C1F85-6BED-4494-9C84-E39510F62EE1}"/>
              </a:ext>
            </a:extLst>
          </p:cNvPr>
          <p:cNvSpPr>
            <a:spLocks noGrp="1"/>
          </p:cNvSpPr>
          <p:nvPr>
            <p:ph type="title"/>
          </p:nvPr>
        </p:nvSpPr>
        <p:spPr>
          <a:xfrm>
            <a:off x="447504" y="689728"/>
            <a:ext cx="5018116" cy="1725475"/>
          </a:xfrm>
        </p:spPr>
        <p:txBody>
          <a:bodyPr vert="horz" lIns="91440" tIns="45720" rIns="91440" bIns="45720" rtlCol="0" anchor="t">
            <a:noAutofit/>
          </a:bodyPr>
          <a:lstStyle/>
          <a:p>
            <a:pPr algn="just"/>
            <a:r>
              <a:rPr lang="en-US" sz="2600" dirty="0">
                <a:latin typeface="Arial Nova" panose="020B0504020202020204" pitchFamily="34" charset="0"/>
              </a:rPr>
              <a:t>If someone moves out then someone else needs to move in – otherwise everyone is at risk of eviction</a:t>
            </a:r>
          </a:p>
        </p:txBody>
      </p:sp>
      <p:sp>
        <p:nvSpPr>
          <p:cNvPr id="10" name="Title 1">
            <a:extLst>
              <a:ext uri="{FF2B5EF4-FFF2-40B4-BE49-F238E27FC236}">
                <a16:creationId xmlns:a16="http://schemas.microsoft.com/office/drawing/2014/main" id="{4C835EB3-EBF1-4DAE-9A08-4ED7F931E76E}"/>
              </a:ext>
            </a:extLst>
          </p:cNvPr>
          <p:cNvSpPr txBox="1">
            <a:spLocks/>
          </p:cNvSpPr>
          <p:nvPr/>
        </p:nvSpPr>
        <p:spPr>
          <a:xfrm>
            <a:off x="447504" y="2566263"/>
            <a:ext cx="5018116" cy="159823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600" dirty="0">
                <a:latin typeface="Arial Nova" panose="020B0504020202020204" pitchFamily="34" charset="0"/>
              </a:rPr>
              <a:t>Whilst there are some measures to enable people to choose who they live with – ultimately this choice is limited </a:t>
            </a:r>
          </a:p>
        </p:txBody>
      </p:sp>
      <p:sp>
        <p:nvSpPr>
          <p:cNvPr id="12" name="Title 1">
            <a:extLst>
              <a:ext uri="{FF2B5EF4-FFF2-40B4-BE49-F238E27FC236}">
                <a16:creationId xmlns:a16="http://schemas.microsoft.com/office/drawing/2014/main" id="{D7BC1FF1-4403-4AEA-A687-612AB2A21229}"/>
              </a:ext>
            </a:extLst>
          </p:cNvPr>
          <p:cNvSpPr txBox="1">
            <a:spLocks/>
          </p:cNvSpPr>
          <p:nvPr/>
        </p:nvSpPr>
        <p:spPr>
          <a:xfrm>
            <a:off x="447504" y="4307592"/>
            <a:ext cx="5018116" cy="95020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600" dirty="0">
                <a:latin typeface="Arial Nova" panose="020B0504020202020204" pitchFamily="34" charset="0"/>
              </a:rPr>
              <a:t>Often support providers end up ‘guaranteeing the rent’</a:t>
            </a:r>
          </a:p>
        </p:txBody>
      </p:sp>
    </p:spTree>
    <p:extLst>
      <p:ext uri="{BB962C8B-B14F-4D97-AF65-F5344CB8AC3E}">
        <p14:creationId xmlns:p14="http://schemas.microsoft.com/office/powerpoint/2010/main" val="2590900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3E4A36B0-C5F2-4CC8-82AD-A71F831B4241}"/>
              </a:ext>
            </a:extLst>
          </p:cNvPr>
          <p:cNvPicPr>
            <a:picLocks noChangeAspect="1"/>
          </p:cNvPicPr>
          <p:nvPr/>
        </p:nvPicPr>
        <p:blipFill rotWithShape="1">
          <a:blip r:embed="rId2">
            <a:extLst>
              <a:ext uri="{28A0092B-C50C-407E-A947-70E740481C1C}">
                <a14:useLocalDpi xmlns:a14="http://schemas.microsoft.com/office/drawing/2010/main" val="0"/>
              </a:ext>
            </a:extLst>
          </a:blip>
          <a:srcRect l="1932" r="6013"/>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6FB23E7A-AFA4-40EB-8480-8FBAC6D6128D}"/>
              </a:ext>
            </a:extLst>
          </p:cNvPr>
          <p:cNvSpPr>
            <a:spLocks noGrp="1"/>
          </p:cNvSpPr>
          <p:nvPr>
            <p:ph type="title"/>
          </p:nvPr>
        </p:nvSpPr>
        <p:spPr>
          <a:xfrm>
            <a:off x="655320" y="820738"/>
            <a:ext cx="5641266" cy="1313988"/>
          </a:xfrm>
        </p:spPr>
        <p:txBody>
          <a:bodyPr>
            <a:noAutofit/>
          </a:bodyPr>
          <a:lstStyle/>
          <a:p>
            <a:pPr algn="just"/>
            <a:r>
              <a:rPr lang="en-GB" sz="2600" dirty="0">
                <a:latin typeface="Arial Nova" panose="020B0504020202020204" pitchFamily="34" charset="0"/>
              </a:rPr>
              <a:t>Can people living in the same house be supported effectively by a number of different support providers?</a:t>
            </a:r>
          </a:p>
        </p:txBody>
      </p:sp>
      <p:sp>
        <p:nvSpPr>
          <p:cNvPr id="10" name="Content Placeholder 9"/>
          <p:cNvSpPr>
            <a:spLocks noGrp="1"/>
          </p:cNvSpPr>
          <p:nvPr>
            <p:ph idx="1"/>
          </p:nvPr>
        </p:nvSpPr>
        <p:spPr>
          <a:xfrm>
            <a:off x="655321" y="2575034"/>
            <a:ext cx="5641265" cy="2364713"/>
          </a:xfrm>
          <a:solidFill>
            <a:srgbClr val="CCECFF"/>
          </a:solidFill>
        </p:spPr>
        <p:txBody>
          <a:bodyPr>
            <a:normAutofit/>
          </a:bodyPr>
          <a:lstStyle/>
          <a:p>
            <a:pPr marL="0" indent="0" algn="just">
              <a:buNone/>
            </a:pPr>
            <a:r>
              <a:rPr lang="en-GB" sz="2600" i="1" dirty="0">
                <a:latin typeface="Arial Nova" panose="020B0504020202020204" pitchFamily="34" charset="0"/>
                <a:ea typeface="Calibri" panose="020F0502020204030204" pitchFamily="34" charset="0"/>
                <a:cs typeface="Arial" panose="020B0604020202020204" pitchFamily="34" charset="0"/>
              </a:rPr>
              <a:t>“Even if everyone had 1:1 support, having different providers operating different systems and with different lines of accountability working alongside each other is going to be far from straight forward”.  </a:t>
            </a:r>
            <a:endParaRPr lang="en-GB" sz="2600" dirty="0">
              <a:latin typeface="Arial Nova" panose="020B0504020202020204" pitchFamily="34" charset="0"/>
              <a:ea typeface="Calibri" panose="020F0502020204030204" pitchFamily="34" charset="0"/>
              <a:cs typeface="Times New Roman" panose="02020603050405020304" pitchFamily="18" charset="0"/>
            </a:endParaRPr>
          </a:p>
          <a:p>
            <a:pPr marL="0" indent="0" algn="just">
              <a:buNone/>
            </a:pPr>
            <a:endParaRPr lang="en-US" sz="2600" dirty="0">
              <a:latin typeface="Arial Nova" panose="020B0504020202020204" pitchFamily="34" charset="0"/>
            </a:endParaRPr>
          </a:p>
        </p:txBody>
      </p:sp>
    </p:spTree>
    <p:extLst>
      <p:ext uri="{BB962C8B-B14F-4D97-AF65-F5344CB8AC3E}">
        <p14:creationId xmlns:p14="http://schemas.microsoft.com/office/powerpoint/2010/main" val="2503780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in a green field&#10;&#10;Description generated with high confidence">
            <a:extLst>
              <a:ext uri="{FF2B5EF4-FFF2-40B4-BE49-F238E27FC236}">
                <a16:creationId xmlns:a16="http://schemas.microsoft.com/office/drawing/2014/main" id="{8B9072DC-A456-43C0-858B-ACF21A9E2D8F}"/>
              </a:ext>
            </a:extLst>
          </p:cNvPr>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D784F3-38FD-46C2-A975-2731C50B01AF}"/>
              </a:ext>
            </a:extLst>
          </p:cNvPr>
          <p:cNvSpPr>
            <a:spLocks noGrp="1"/>
          </p:cNvSpPr>
          <p:nvPr>
            <p:ph type="title"/>
          </p:nvPr>
        </p:nvSpPr>
        <p:spPr>
          <a:xfrm>
            <a:off x="7791927" y="3389587"/>
            <a:ext cx="4312227" cy="1579050"/>
          </a:xfrm>
        </p:spPr>
        <p:txBody>
          <a:bodyPr vert="horz" lIns="91440" tIns="45720" rIns="91440" bIns="45720" rtlCol="0" anchor="b">
            <a:noAutofit/>
          </a:bodyPr>
          <a:lstStyle/>
          <a:p>
            <a:pPr algn="ctr"/>
            <a:r>
              <a:rPr lang="en-US" sz="3200" dirty="0">
                <a:latin typeface="Arial Nova" panose="020B0504020202020204" pitchFamily="34" charset="0"/>
              </a:rPr>
              <a:t>Is this really a brand new dawn for care and support provision?</a:t>
            </a:r>
          </a:p>
        </p:txBody>
      </p:sp>
    </p:spTree>
    <p:extLst>
      <p:ext uri="{BB962C8B-B14F-4D97-AF65-F5344CB8AC3E}">
        <p14:creationId xmlns:p14="http://schemas.microsoft.com/office/powerpoint/2010/main" val="367524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Content Placeholder 4">
            <a:extLst>
              <a:ext uri="{FF2B5EF4-FFF2-40B4-BE49-F238E27FC236}">
                <a16:creationId xmlns:a16="http://schemas.microsoft.com/office/drawing/2014/main" id="{D1FB550A-380D-4046-BF5F-D4BD58E12021}"/>
              </a:ext>
            </a:extLst>
          </p:cNvPr>
          <p:cNvPicPr>
            <a:picLocks noChangeAspect="1"/>
          </p:cNvPicPr>
          <p:nvPr/>
        </p:nvPicPr>
        <p:blipFill rotWithShape="1">
          <a:blip r:embed="rId2">
            <a:extLst>
              <a:ext uri="{28A0092B-C50C-407E-A947-70E740481C1C}">
                <a14:useLocalDpi xmlns:a14="http://schemas.microsoft.com/office/drawing/2010/main" val="0"/>
              </a:ext>
            </a:extLst>
          </a:blip>
          <a:srcRect t="10306" b="14694"/>
          <a:stretch/>
        </p:blipFill>
        <p:spPr>
          <a:xfrm>
            <a:off x="-1" y="10"/>
            <a:ext cx="12192000" cy="6857990"/>
          </a:xfrm>
          <a:prstGeom prst="rect">
            <a:avLst/>
          </a:prstGeom>
        </p:spPr>
      </p:pic>
      <p:sp>
        <p:nvSpPr>
          <p:cNvPr id="27"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9" name="Straight Connector 28">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C4597D-BB4E-49CE-BDC3-D4D5687CE1D0}"/>
              </a:ext>
            </a:extLst>
          </p:cNvPr>
          <p:cNvSpPr>
            <a:spLocks noGrp="1"/>
          </p:cNvSpPr>
          <p:nvPr>
            <p:ph type="title"/>
          </p:nvPr>
        </p:nvSpPr>
        <p:spPr>
          <a:xfrm>
            <a:off x="384464" y="1913950"/>
            <a:ext cx="4918005" cy="1342754"/>
          </a:xfrm>
        </p:spPr>
        <p:txBody>
          <a:bodyPr>
            <a:normAutofit/>
          </a:bodyPr>
          <a:lstStyle/>
          <a:p>
            <a:pPr algn="ctr"/>
            <a:r>
              <a:rPr lang="en-GB" sz="3600" dirty="0">
                <a:latin typeface="Arial Nova" panose="020B0504020202020204" pitchFamily="34" charset="0"/>
              </a:rPr>
              <a:t>Who is going to invest in new infrastructure?</a:t>
            </a:r>
          </a:p>
        </p:txBody>
      </p:sp>
      <p:sp>
        <p:nvSpPr>
          <p:cNvPr id="22" name="Content Placeholder 9"/>
          <p:cNvSpPr>
            <a:spLocks noGrp="1"/>
          </p:cNvSpPr>
          <p:nvPr>
            <p:ph idx="1"/>
          </p:nvPr>
        </p:nvSpPr>
        <p:spPr>
          <a:xfrm>
            <a:off x="-2" y="3417574"/>
            <a:ext cx="6017174" cy="1342754"/>
          </a:xfrm>
        </p:spPr>
        <p:txBody>
          <a:bodyPr anchor="ctr">
            <a:normAutofit/>
          </a:bodyPr>
          <a:lstStyle/>
          <a:p>
            <a:pPr marL="0" indent="0" algn="just">
              <a:buNone/>
            </a:pPr>
            <a:r>
              <a:rPr lang="en-GB" sz="2600" dirty="0">
                <a:latin typeface="Arial Nova" panose="020B0504020202020204" pitchFamily="34" charset="0"/>
              </a:rPr>
              <a:t>Historically, providers have been the group of people who have invested in developing new services </a:t>
            </a:r>
            <a:endParaRPr lang="en-US" sz="2600" dirty="0">
              <a:latin typeface="Arial Nova" panose="020B0504020202020204" pitchFamily="34" charset="0"/>
            </a:endParaRPr>
          </a:p>
        </p:txBody>
      </p:sp>
      <p:sp>
        <p:nvSpPr>
          <p:cNvPr id="20" name="Content Placeholder 9">
            <a:extLst>
              <a:ext uri="{FF2B5EF4-FFF2-40B4-BE49-F238E27FC236}">
                <a16:creationId xmlns:a16="http://schemas.microsoft.com/office/drawing/2014/main" id="{839B1D71-391B-4692-8A49-5A31FAE79FFE}"/>
              </a:ext>
            </a:extLst>
          </p:cNvPr>
          <p:cNvSpPr txBox="1">
            <a:spLocks/>
          </p:cNvSpPr>
          <p:nvPr/>
        </p:nvSpPr>
        <p:spPr>
          <a:xfrm>
            <a:off x="-3" y="4760329"/>
            <a:ext cx="6017174" cy="127272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rPr>
              <a:t>Given the current climate it is difficult to see the required levels of investment coming from anywhere else</a:t>
            </a:r>
            <a:endParaRPr lang="en-US" sz="2600" dirty="0">
              <a:latin typeface="Arial Nova" panose="020B0504020202020204" pitchFamily="34" charset="0"/>
            </a:endParaRPr>
          </a:p>
        </p:txBody>
      </p:sp>
    </p:spTree>
    <p:extLst>
      <p:ext uri="{BB962C8B-B14F-4D97-AF65-F5344CB8AC3E}">
        <p14:creationId xmlns:p14="http://schemas.microsoft.com/office/powerpoint/2010/main" val="273614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strips(downRight)">
                                      <p:cBhvr>
                                        <p:cTn id="7" dur="1000"/>
                                        <p:tgtEl>
                                          <p:spTgt spid="22">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strips(downRight)">
                                      <p:cBhvr>
                                        <p:cTn id="1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picture containing indoor, table, wall&#10;&#10;Description generated with high confidence">
            <a:extLst>
              <a:ext uri="{FF2B5EF4-FFF2-40B4-BE49-F238E27FC236}">
                <a16:creationId xmlns:a16="http://schemas.microsoft.com/office/drawing/2014/main" id="{FB03953E-193F-47B9-82FF-7C231FA8E9DD}"/>
              </a:ext>
            </a:extLst>
          </p:cNvPr>
          <p:cNvPicPr>
            <a:picLocks noChangeAspect="1"/>
          </p:cNvPicPr>
          <p:nvPr/>
        </p:nvPicPr>
        <p:blipFill rotWithShape="1">
          <a:blip r:embed="rId2">
            <a:extLst>
              <a:ext uri="{28A0092B-C50C-407E-A947-70E740481C1C}">
                <a14:useLocalDpi xmlns:a14="http://schemas.microsoft.com/office/drawing/2010/main" val="0"/>
              </a:ext>
            </a:extLst>
          </a:blip>
          <a:srcRect t="10306" b="14694"/>
          <a:stretch/>
        </p:blipFill>
        <p:spPr>
          <a:xfrm>
            <a:off x="0" y="-11422"/>
            <a:ext cx="12192000" cy="6857990"/>
          </a:xfrm>
          <a:prstGeom prst="rect">
            <a:avLst/>
          </a:prstGeom>
        </p:spPr>
      </p:pic>
      <p:sp>
        <p:nvSpPr>
          <p:cNvPr id="18"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0" name="Straight Connector 19">
            <a:extLst>
              <a:ext uri="{FF2B5EF4-FFF2-40B4-BE49-F238E27FC236}">
                <a16:creationId xmlns:a16="http://schemas.microsoft.com/office/drawing/2014/main"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3E2E06-B52D-46E8-BFF3-D04820D75B8A}"/>
              </a:ext>
            </a:extLst>
          </p:cNvPr>
          <p:cNvSpPr>
            <a:spLocks noGrp="1"/>
          </p:cNvSpPr>
          <p:nvPr>
            <p:ph type="title"/>
          </p:nvPr>
        </p:nvSpPr>
        <p:spPr>
          <a:xfrm>
            <a:off x="-27625" y="3520861"/>
            <a:ext cx="6017172" cy="1598120"/>
          </a:xfrm>
        </p:spPr>
        <p:txBody>
          <a:bodyPr>
            <a:normAutofit fontScale="90000"/>
          </a:bodyPr>
          <a:lstStyle/>
          <a:p>
            <a:pPr algn="just"/>
            <a:r>
              <a:rPr lang="en-GB" sz="2900" dirty="0">
                <a:latin typeface="Arial Nova" panose="020B0504020202020204" pitchFamily="34" charset="0"/>
              </a:rPr>
              <a:t>People with learning disabilities and  mental health support needs could really benefit from a new generation of more individualised living space </a:t>
            </a:r>
            <a:br>
              <a:rPr lang="en-US" sz="3600" dirty="0">
                <a:latin typeface="Arial Nova" panose="020B0504020202020204" pitchFamily="34" charset="0"/>
              </a:rPr>
            </a:br>
            <a:endParaRPr lang="en-GB" sz="3600" dirty="0"/>
          </a:p>
        </p:txBody>
      </p:sp>
      <p:sp>
        <p:nvSpPr>
          <p:cNvPr id="10" name="Content Placeholder 9"/>
          <p:cNvSpPr>
            <a:spLocks noGrp="1"/>
          </p:cNvSpPr>
          <p:nvPr>
            <p:ph idx="1"/>
          </p:nvPr>
        </p:nvSpPr>
        <p:spPr>
          <a:xfrm>
            <a:off x="128431" y="5002711"/>
            <a:ext cx="5705060" cy="2039010"/>
          </a:xfrm>
        </p:spPr>
        <p:txBody>
          <a:bodyPr anchor="ctr">
            <a:normAutofit/>
          </a:bodyPr>
          <a:lstStyle/>
          <a:p>
            <a:pPr marL="0" indent="0" algn="just">
              <a:buNone/>
            </a:pPr>
            <a:r>
              <a:rPr lang="en-GB" sz="2600" dirty="0">
                <a:latin typeface="Arial Nova" panose="020B0504020202020204" pitchFamily="34" charset="0"/>
              </a:rPr>
              <a:t>Providers are going to need to earn from both the housing and the support component to make building any new project viable </a:t>
            </a:r>
            <a:endParaRPr lang="en-US" sz="2600" dirty="0">
              <a:latin typeface="Arial Nova" panose="020B0504020202020204" pitchFamily="34" charset="0"/>
            </a:endParaRPr>
          </a:p>
          <a:p>
            <a:pPr marL="0" indent="0">
              <a:buNone/>
            </a:pPr>
            <a:endParaRPr lang="en-US" sz="1800" dirty="0"/>
          </a:p>
        </p:txBody>
      </p:sp>
    </p:spTree>
    <p:extLst>
      <p:ext uri="{BB962C8B-B14F-4D97-AF65-F5344CB8AC3E}">
        <p14:creationId xmlns:p14="http://schemas.microsoft.com/office/powerpoint/2010/main" val="3904892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A1C7E2CE-89D9-4152-8F7D-10707D628311}"/>
              </a:ext>
            </a:extLst>
          </p:cNvPr>
          <p:cNvPicPr>
            <a:picLocks noChangeAspect="1"/>
          </p:cNvPicPr>
          <p:nvPr/>
        </p:nvPicPr>
        <p:blipFill rotWithShape="1">
          <a:blip r:embed="rId2">
            <a:extLst>
              <a:ext uri="{28A0092B-C50C-407E-A947-70E740481C1C}">
                <a14:useLocalDpi xmlns:a14="http://schemas.microsoft.com/office/drawing/2010/main" val="0"/>
              </a:ext>
            </a:extLst>
          </a:blip>
          <a:srcRect r="1334"/>
          <a:stretch/>
        </p:blipFill>
        <p:spPr>
          <a:xfrm>
            <a:off x="20" y="10"/>
            <a:ext cx="12191980" cy="6857990"/>
          </a:xfrm>
          <a:prstGeom prst="rect">
            <a:avLst/>
          </a:prstGeom>
        </p:spPr>
      </p:pic>
      <p:sp>
        <p:nvSpPr>
          <p:cNvPr id="21" name="Rectangle 12">
            <a:extLst>
              <a:ext uri="{FF2B5EF4-FFF2-40B4-BE49-F238E27FC236}">
                <a16:creationId xmlns:a16="http://schemas.microsoft.com/office/drawing/2014/main"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51E7D0-930A-4FC3-ABB1-6DC1AA613ADD}"/>
              </a:ext>
            </a:extLst>
          </p:cNvPr>
          <p:cNvSpPr>
            <a:spLocks noGrp="1"/>
          </p:cNvSpPr>
          <p:nvPr>
            <p:ph type="title"/>
          </p:nvPr>
        </p:nvSpPr>
        <p:spPr>
          <a:xfrm>
            <a:off x="511977" y="505183"/>
            <a:ext cx="5421231" cy="702280"/>
          </a:xfrm>
        </p:spPr>
        <p:txBody>
          <a:bodyPr>
            <a:normAutofit/>
          </a:bodyPr>
          <a:lstStyle/>
          <a:p>
            <a:r>
              <a:rPr lang="en-GB" sz="3200" dirty="0">
                <a:latin typeface="Arial Nova" panose="020B0504020202020204" pitchFamily="34" charset="0"/>
              </a:rPr>
              <a:t>It could be argued that …</a:t>
            </a:r>
          </a:p>
        </p:txBody>
      </p:sp>
      <p:sp>
        <p:nvSpPr>
          <p:cNvPr id="22" name="Content Placeholder 9"/>
          <p:cNvSpPr>
            <a:spLocks noGrp="1"/>
          </p:cNvSpPr>
          <p:nvPr>
            <p:ph idx="1"/>
          </p:nvPr>
        </p:nvSpPr>
        <p:spPr>
          <a:xfrm>
            <a:off x="511976" y="1391470"/>
            <a:ext cx="5421231" cy="2297073"/>
          </a:xfrm>
        </p:spPr>
        <p:txBody>
          <a:bodyPr>
            <a:normAutofit/>
          </a:bodyPr>
          <a:lstStyle/>
          <a:p>
            <a:pPr marL="0" indent="0" algn="just">
              <a:buNone/>
            </a:pPr>
            <a:r>
              <a:rPr lang="en-US" sz="2600" dirty="0">
                <a:latin typeface="Arial Nova" panose="020B0504020202020204" pitchFamily="34" charset="0"/>
              </a:rPr>
              <a:t>Central Government policy and its interpretation by local authorities is resulting in the people who could benefit most from a new generation of infrastructure being denied its development </a:t>
            </a:r>
          </a:p>
        </p:txBody>
      </p:sp>
    </p:spTree>
    <p:extLst>
      <p:ext uri="{BB962C8B-B14F-4D97-AF65-F5344CB8AC3E}">
        <p14:creationId xmlns:p14="http://schemas.microsoft.com/office/powerpoint/2010/main" val="50698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strips(downRight)">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n animal&#10;&#10;Description generated with very high confidence">
            <a:extLst>
              <a:ext uri="{FF2B5EF4-FFF2-40B4-BE49-F238E27FC236}">
                <a16:creationId xmlns:a16="http://schemas.microsoft.com/office/drawing/2014/main" id="{79FD2C7C-07AC-44EA-B13C-A308161931D6}"/>
              </a:ext>
            </a:extLst>
          </p:cNvPr>
          <p:cNvPicPr>
            <a:picLocks noChangeAspect="1"/>
          </p:cNvPicPr>
          <p:nvPr/>
        </p:nvPicPr>
        <p:blipFill rotWithShape="1">
          <a:blip r:embed="rId2">
            <a:extLst>
              <a:ext uri="{28A0092B-C50C-407E-A947-70E740481C1C}">
                <a14:useLocalDpi xmlns:a14="http://schemas.microsoft.com/office/drawing/2010/main" val="0"/>
              </a:ext>
            </a:extLst>
          </a:blip>
          <a:srcRect t="5858"/>
          <a:stretch/>
        </p:blipFill>
        <p:spPr>
          <a:xfrm>
            <a:off x="20" y="10"/>
            <a:ext cx="12191980" cy="6857990"/>
          </a:xfrm>
          <a:prstGeom prst="rect">
            <a:avLst/>
          </a:prstGeom>
        </p:spPr>
      </p:pic>
      <p:sp>
        <p:nvSpPr>
          <p:cNvPr id="15"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6" name="Straight Connector 10">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4B437C-65EC-455A-B497-7AE068A8454C}"/>
              </a:ext>
            </a:extLst>
          </p:cNvPr>
          <p:cNvSpPr>
            <a:spLocks noGrp="1"/>
          </p:cNvSpPr>
          <p:nvPr>
            <p:ph type="title"/>
          </p:nvPr>
        </p:nvSpPr>
        <p:spPr>
          <a:xfrm>
            <a:off x="8022020" y="3556493"/>
            <a:ext cx="3852041" cy="1234168"/>
          </a:xfrm>
        </p:spPr>
        <p:txBody>
          <a:bodyPr vert="horz" lIns="91440" tIns="45720" rIns="91440" bIns="45720" rtlCol="0" anchor="b">
            <a:normAutofit fontScale="90000"/>
          </a:bodyPr>
          <a:lstStyle/>
          <a:p>
            <a:pPr algn="ctr"/>
            <a:r>
              <a:rPr lang="en-US" sz="3600" dirty="0">
                <a:latin typeface="Arial Nova" panose="020B0504020202020204" pitchFamily="34" charset="0"/>
              </a:rPr>
              <a:t>This is specific to Registered Care and Supported Living</a:t>
            </a:r>
          </a:p>
        </p:txBody>
      </p:sp>
      <p:sp>
        <p:nvSpPr>
          <p:cNvPr id="6" name="Title 1">
            <a:extLst>
              <a:ext uri="{FF2B5EF4-FFF2-40B4-BE49-F238E27FC236}">
                <a16:creationId xmlns:a16="http://schemas.microsoft.com/office/drawing/2014/main" id="{FFE59713-A80A-48F4-9FCB-731D3C95818C}"/>
              </a:ext>
            </a:extLst>
          </p:cNvPr>
          <p:cNvSpPr txBox="1">
            <a:spLocks/>
          </p:cNvSpPr>
          <p:nvPr/>
        </p:nvSpPr>
        <p:spPr>
          <a:xfrm>
            <a:off x="8022020" y="5002923"/>
            <a:ext cx="3852041" cy="15469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latin typeface="Arial Nova" panose="020B0504020202020204" pitchFamily="34" charset="0"/>
              </a:rPr>
              <a:t>Any comments or wider thoughts re service models? </a:t>
            </a:r>
          </a:p>
        </p:txBody>
      </p:sp>
    </p:spTree>
    <p:extLst>
      <p:ext uri="{BB962C8B-B14F-4D97-AF65-F5344CB8AC3E}">
        <p14:creationId xmlns:p14="http://schemas.microsoft.com/office/powerpoint/2010/main" val="122480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itting at a table eating food&#10;&#10;Description generated with very high confidence">
            <a:extLst>
              <a:ext uri="{FF2B5EF4-FFF2-40B4-BE49-F238E27FC236}">
                <a16:creationId xmlns:a16="http://schemas.microsoft.com/office/drawing/2014/main" id="{20E51136-FAA7-47EA-83B4-68DC1C869F79}"/>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4CD0720-6D0A-48FA-81C0-4ADEE70DB8F9}"/>
              </a:ext>
            </a:extLst>
          </p:cNvPr>
          <p:cNvSpPr>
            <a:spLocks noGrp="1"/>
          </p:cNvSpPr>
          <p:nvPr>
            <p:ph type="title"/>
          </p:nvPr>
        </p:nvSpPr>
        <p:spPr>
          <a:xfrm>
            <a:off x="523875" y="5317240"/>
            <a:ext cx="11210925" cy="744836"/>
          </a:xfrm>
        </p:spPr>
        <p:txBody>
          <a:bodyPr>
            <a:normAutofit/>
          </a:bodyPr>
          <a:lstStyle/>
          <a:p>
            <a:pPr algn="ctr"/>
            <a:r>
              <a:rPr lang="en-GB" sz="3600" dirty="0">
                <a:solidFill>
                  <a:schemeClr val="bg1"/>
                </a:solidFill>
                <a:latin typeface="Arial Nova" panose="020B0504020202020204" pitchFamily="34" charset="0"/>
              </a:rPr>
              <a:t>Lets do lunch</a:t>
            </a:r>
          </a:p>
        </p:txBody>
      </p:sp>
    </p:spTree>
    <p:extLst>
      <p:ext uri="{BB962C8B-B14F-4D97-AF65-F5344CB8AC3E}">
        <p14:creationId xmlns:p14="http://schemas.microsoft.com/office/powerpoint/2010/main" val="3273859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person&#10;&#10;Description generated with high confidence">
            <a:extLst>
              <a:ext uri="{FF2B5EF4-FFF2-40B4-BE49-F238E27FC236}">
                <a16:creationId xmlns:a16="http://schemas.microsoft.com/office/drawing/2014/main" id="{B77BD428-B9AA-4C62-929B-E3CBF3BEC027}"/>
              </a:ext>
            </a:extLst>
          </p:cNvPr>
          <p:cNvPicPr>
            <a:picLocks noChangeAspect="1"/>
          </p:cNvPicPr>
          <p:nvPr/>
        </p:nvPicPr>
        <p:blipFill rotWithShape="1">
          <a:blip r:embed="rId3">
            <a:extLst>
              <a:ext uri="{28A0092B-C50C-407E-A947-70E740481C1C}">
                <a14:useLocalDpi xmlns:a14="http://schemas.microsoft.com/office/drawing/2010/main" val="0"/>
              </a:ext>
            </a:extLst>
          </a:blip>
          <a:srcRect r="4446" b="1"/>
          <a:stretch/>
        </p:blipFill>
        <p:spPr>
          <a:xfrm>
            <a:off x="20" y="10"/>
            <a:ext cx="12191980" cy="6857990"/>
          </a:xfrm>
          <a:prstGeom prst="rect">
            <a:avLst/>
          </a:prstGeom>
        </p:spPr>
      </p:pic>
      <p:sp>
        <p:nvSpPr>
          <p:cNvPr id="19" name="Rectangle 8">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0">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2">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867CD31-AEFA-4050-8446-4943C5EE28A2}"/>
              </a:ext>
            </a:extLst>
          </p:cNvPr>
          <p:cNvSpPr>
            <a:spLocks noGrp="1"/>
          </p:cNvSpPr>
          <p:nvPr>
            <p:ph type="title"/>
          </p:nvPr>
        </p:nvSpPr>
        <p:spPr>
          <a:xfrm>
            <a:off x="523875" y="5317240"/>
            <a:ext cx="11210925" cy="744836"/>
          </a:xfrm>
        </p:spPr>
        <p:txBody>
          <a:bodyPr>
            <a:normAutofit/>
          </a:bodyPr>
          <a:lstStyle/>
          <a:p>
            <a:pPr algn="ctr"/>
            <a:r>
              <a:rPr lang="en-GB" dirty="0">
                <a:solidFill>
                  <a:schemeClr val="bg1"/>
                </a:solidFill>
                <a:latin typeface="Arial Nova" panose="020B0504020202020204" pitchFamily="34" charset="0"/>
              </a:rPr>
              <a:t>Relationships with commissioners</a:t>
            </a:r>
          </a:p>
        </p:txBody>
      </p:sp>
    </p:spTree>
    <p:extLst>
      <p:ext uri="{BB962C8B-B14F-4D97-AF65-F5344CB8AC3E}">
        <p14:creationId xmlns:p14="http://schemas.microsoft.com/office/powerpoint/2010/main" val="810188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ounded Rectangle 5">
            <a:extLst>
              <a:ext uri="{FF2B5EF4-FFF2-40B4-BE49-F238E27FC236}">
                <a16:creationId xmlns:a16="http://schemas.microsoft.com/office/drawing/2014/main" id="{49237091-E62C-4878-AA4C-0B9995ADB28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chemeClr val="bg1"/>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animal&#10;&#10;Description generated with high confidence">
            <a:extLst>
              <a:ext uri="{FF2B5EF4-FFF2-40B4-BE49-F238E27FC236}">
                <a16:creationId xmlns:a16="http://schemas.microsoft.com/office/drawing/2014/main" id="{F6D9B262-182C-4E2B-ABB1-2513809EBA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40" y="2442287"/>
            <a:ext cx="9875520" cy="3135478"/>
          </a:xfrm>
          <a:prstGeom prst="rect">
            <a:avLst/>
          </a:prstGeom>
          <a:effectLst/>
        </p:spPr>
      </p:pic>
      <p:sp>
        <p:nvSpPr>
          <p:cNvPr id="2" name="Title 1">
            <a:extLst>
              <a:ext uri="{FF2B5EF4-FFF2-40B4-BE49-F238E27FC236}">
                <a16:creationId xmlns:a16="http://schemas.microsoft.com/office/drawing/2014/main" id="{5CDA8627-A627-4291-946D-DAAC925C3882}"/>
              </a:ext>
            </a:extLst>
          </p:cNvPr>
          <p:cNvSpPr>
            <a:spLocks noGrp="1"/>
          </p:cNvSpPr>
          <p:nvPr>
            <p:ph type="title"/>
          </p:nvPr>
        </p:nvSpPr>
        <p:spPr>
          <a:xfrm>
            <a:off x="838200" y="365125"/>
            <a:ext cx="10515600" cy="1325563"/>
          </a:xfrm>
        </p:spPr>
        <p:txBody>
          <a:bodyPr>
            <a:normAutofit fontScale="90000"/>
          </a:bodyPr>
          <a:lstStyle/>
          <a:p>
            <a:pPr algn="just"/>
            <a:r>
              <a:rPr lang="en-GB" sz="3600" dirty="0">
                <a:latin typeface="Arial Nova" panose="020B0504020202020204" pitchFamily="34" charset="0"/>
              </a:rPr>
              <a:t>Used the Care and Support Statutory Guidance – clearly outlines what local authorities should and should not be doing</a:t>
            </a:r>
          </a:p>
        </p:txBody>
      </p:sp>
    </p:spTree>
    <p:extLst>
      <p:ext uri="{BB962C8B-B14F-4D97-AF65-F5344CB8AC3E}">
        <p14:creationId xmlns:p14="http://schemas.microsoft.com/office/powerpoint/2010/main" val="152032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6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1CE17C-F96F-4667-B06D-106462AA9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448" y="643467"/>
            <a:ext cx="8473104" cy="5571066"/>
          </a:xfrm>
          <a:prstGeom prst="rect">
            <a:avLst/>
          </a:prstGeom>
        </p:spPr>
      </p:pic>
    </p:spTree>
    <p:extLst>
      <p:ext uri="{BB962C8B-B14F-4D97-AF65-F5344CB8AC3E}">
        <p14:creationId xmlns:p14="http://schemas.microsoft.com/office/powerpoint/2010/main" val="1585720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213629"/>
            <a:ext cx="6652718" cy="1313835"/>
          </a:xfrm>
        </p:spPr>
        <p:txBody>
          <a:bodyPr>
            <a:normAutofit/>
          </a:bodyPr>
          <a:lstStyle/>
          <a:p>
            <a:r>
              <a:rPr lang="en-GB" sz="4000" dirty="0">
                <a:latin typeface="Arial Nova" panose="020B0504020202020204" pitchFamily="34" charset="0"/>
              </a:rPr>
              <a:t>What the Care Act guidance actually says</a:t>
            </a:r>
          </a:p>
        </p:txBody>
      </p:sp>
      <p:sp>
        <p:nvSpPr>
          <p:cNvPr id="13" name="Content Placeholder 9"/>
          <p:cNvSpPr>
            <a:spLocks noGrp="1"/>
          </p:cNvSpPr>
          <p:nvPr>
            <p:ph idx="1"/>
          </p:nvPr>
        </p:nvSpPr>
        <p:spPr>
          <a:xfrm>
            <a:off x="274855" y="2466509"/>
            <a:ext cx="8385855" cy="1313835"/>
          </a:xfrm>
          <a:solidFill>
            <a:srgbClr val="FFFFB9"/>
          </a:solidFill>
        </p:spPr>
        <p:txBody>
          <a:bodyPr>
            <a:normAutofit/>
          </a:bodyPr>
          <a:lstStyle/>
          <a:p>
            <a:pPr marL="0" indent="0" algn="just">
              <a:buNone/>
            </a:pPr>
            <a:r>
              <a:rPr lang="en-GB" dirty="0">
                <a:latin typeface="Arial Nova" panose="020B0504020202020204" pitchFamily="34" charset="0"/>
                <a:ea typeface="Calibri" panose="020F0502020204030204" pitchFamily="34" charset="0"/>
                <a:cs typeface="Arial" panose="020B0604020202020204" pitchFamily="34" charset="0"/>
              </a:rPr>
              <a:t>“Local authorities </a:t>
            </a:r>
            <a:r>
              <a:rPr lang="en-GB" b="1" dirty="0">
                <a:latin typeface="Arial Nova" panose="020B0504020202020204" pitchFamily="34" charset="0"/>
                <a:ea typeface="Calibri" panose="020F0502020204030204" pitchFamily="34" charset="0"/>
                <a:cs typeface="Arial" panose="020B0604020202020204" pitchFamily="34" charset="0"/>
              </a:rPr>
              <a:t>must</a:t>
            </a:r>
            <a:r>
              <a:rPr lang="en-GB" dirty="0">
                <a:latin typeface="Arial Nova" panose="020B0504020202020204" pitchFamily="34" charset="0"/>
                <a:ea typeface="Calibri" panose="020F0502020204030204" pitchFamily="34" charset="0"/>
                <a:cs typeface="Arial" panose="020B0604020202020204" pitchFamily="34" charset="0"/>
              </a:rPr>
              <a:t> promote wellbeing when carrying out any of their care and support functions in respect of a person”. (1.2)</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74855" y="1669474"/>
            <a:ext cx="5815757"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wellbeing …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pic>
        <p:nvPicPr>
          <p:cNvPr id="4" name="Picture 3" descr="A person posing for the camera&#10;&#10;Description generated with very high confidence">
            <a:extLst>
              <a:ext uri="{FF2B5EF4-FFF2-40B4-BE49-F238E27FC236}">
                <a16:creationId xmlns:a16="http://schemas.microsoft.com/office/drawing/2014/main" id="{793BB4AC-0A9D-41D4-82E6-985291DF9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pic>
        <p:nvPicPr>
          <p:cNvPr id="6" name="Picture 5" descr="A black sign with white text&#10;&#10;Description generated with very high confidence">
            <a:extLst>
              <a:ext uri="{FF2B5EF4-FFF2-40B4-BE49-F238E27FC236}">
                <a16:creationId xmlns:a16="http://schemas.microsoft.com/office/drawing/2014/main" id="{39089E78-E8C1-4B43-A66E-191616B3EB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8262" y="3429000"/>
            <a:ext cx="3254343" cy="3254343"/>
          </a:xfrm>
          <a:prstGeom prst="rect">
            <a:avLst/>
          </a:prstGeom>
        </p:spPr>
      </p:pic>
    </p:spTree>
    <p:extLst>
      <p:ext uri="{BB962C8B-B14F-4D97-AF65-F5344CB8AC3E}">
        <p14:creationId xmlns:p14="http://schemas.microsoft.com/office/powerpoint/2010/main" val="1359980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191729" y="273405"/>
            <a:ext cx="5127031" cy="721552"/>
          </a:xfrm>
        </p:spPr>
        <p:txBody>
          <a:bodyPr>
            <a:normAutofit/>
          </a:bodyPr>
          <a:lstStyle/>
          <a:p>
            <a:r>
              <a:rPr lang="en-GB" sz="4000" dirty="0">
                <a:latin typeface="Arial Nova" panose="020B0504020202020204" pitchFamily="34" charset="0"/>
              </a:rPr>
              <a:t>What people told us</a:t>
            </a:r>
          </a:p>
        </p:txBody>
      </p:sp>
      <p:sp>
        <p:nvSpPr>
          <p:cNvPr id="16" name="Content Placeholder 9"/>
          <p:cNvSpPr>
            <a:spLocks noGrp="1"/>
          </p:cNvSpPr>
          <p:nvPr>
            <p:ph idx="1"/>
          </p:nvPr>
        </p:nvSpPr>
        <p:spPr>
          <a:xfrm>
            <a:off x="191729" y="994957"/>
            <a:ext cx="5461724" cy="1626159"/>
          </a:xfrm>
        </p:spPr>
        <p:txBody>
          <a:bodyPr>
            <a:normAutofit/>
          </a:bodyPr>
          <a:lstStyle/>
          <a:p>
            <a:pPr marL="0" indent="0" algn="just">
              <a:buNone/>
            </a:pPr>
            <a:r>
              <a:rPr lang="en-GB" sz="2600" dirty="0">
                <a:latin typeface="Arial Nova" panose="020B0504020202020204" pitchFamily="34" charset="0"/>
                <a:cs typeface="Times New Roman" panose="02020603050405020304" pitchFamily="18" charset="0"/>
              </a:rPr>
              <a:t>In  practice cost was the primary consideration to such an extent that it could compromise people’s wellbeing</a:t>
            </a:r>
            <a:endParaRPr lang="en-US" sz="2600" dirty="0"/>
          </a:p>
        </p:txBody>
      </p:sp>
      <p:sp>
        <p:nvSpPr>
          <p:cNvPr id="5" name="Content Placeholder 9">
            <a:extLst>
              <a:ext uri="{FF2B5EF4-FFF2-40B4-BE49-F238E27FC236}">
                <a16:creationId xmlns:a16="http://schemas.microsoft.com/office/drawing/2014/main" id="{2F403654-D622-4174-BA78-E17210E7AC35}"/>
              </a:ext>
            </a:extLst>
          </p:cNvPr>
          <p:cNvSpPr txBox="1">
            <a:spLocks/>
          </p:cNvSpPr>
          <p:nvPr/>
        </p:nvSpPr>
        <p:spPr>
          <a:xfrm>
            <a:off x="191729" y="2621116"/>
            <a:ext cx="5461724" cy="50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cs typeface="Times New Roman" panose="02020603050405020304" pitchFamily="18" charset="0"/>
              </a:rPr>
              <a:t>Examples given included:</a:t>
            </a:r>
            <a:endParaRPr lang="en-US" sz="2600" dirty="0"/>
          </a:p>
        </p:txBody>
      </p:sp>
      <p:sp>
        <p:nvSpPr>
          <p:cNvPr id="6" name="Rectangle 5">
            <a:extLst>
              <a:ext uri="{FF2B5EF4-FFF2-40B4-BE49-F238E27FC236}">
                <a16:creationId xmlns:a16="http://schemas.microsoft.com/office/drawing/2014/main" id="{030D0AD1-4D09-435A-BBA8-DFE715651C37}"/>
              </a:ext>
            </a:extLst>
          </p:cNvPr>
          <p:cNvSpPr/>
          <p:nvPr/>
        </p:nvSpPr>
        <p:spPr>
          <a:xfrm>
            <a:off x="191729" y="3129699"/>
            <a:ext cx="5728304" cy="492443"/>
          </a:xfrm>
          <a:prstGeom prst="rect">
            <a:avLst/>
          </a:prstGeom>
        </p:spPr>
        <p:txBody>
          <a:bodyPr wrap="square">
            <a:spAutoFit/>
          </a:bodyPr>
          <a:lstStyle/>
          <a:p>
            <a:pPr marL="457200" indent="-457200" algn="just">
              <a:spcAft>
                <a:spcPts val="0"/>
              </a:spcAf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Under assessing people’s needs</a:t>
            </a:r>
          </a:p>
        </p:txBody>
      </p:sp>
      <p:sp>
        <p:nvSpPr>
          <p:cNvPr id="7" name="Rectangle 6">
            <a:extLst>
              <a:ext uri="{FF2B5EF4-FFF2-40B4-BE49-F238E27FC236}">
                <a16:creationId xmlns:a16="http://schemas.microsoft.com/office/drawing/2014/main" id="{B06A47F2-CBA3-481F-8A6A-2269BC108DD7}"/>
              </a:ext>
            </a:extLst>
          </p:cNvPr>
          <p:cNvSpPr/>
          <p:nvPr/>
        </p:nvSpPr>
        <p:spPr>
          <a:xfrm>
            <a:off x="143729" y="3622142"/>
            <a:ext cx="5728304" cy="1292662"/>
          </a:xfrm>
          <a:prstGeom prst="rect">
            <a:avLst/>
          </a:prstGeom>
        </p:spPr>
        <p:txBody>
          <a:bodyPr wrap="square">
            <a:sp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leaving providers to have to provide more care or support than is being paid for</a:t>
            </a:r>
          </a:p>
        </p:txBody>
      </p:sp>
      <p:sp>
        <p:nvSpPr>
          <p:cNvPr id="8" name="Rectangle 7">
            <a:extLst>
              <a:ext uri="{FF2B5EF4-FFF2-40B4-BE49-F238E27FC236}">
                <a16:creationId xmlns:a16="http://schemas.microsoft.com/office/drawing/2014/main" id="{3F91665D-31DE-47F0-A4EC-08BC130D7028}"/>
              </a:ext>
            </a:extLst>
          </p:cNvPr>
          <p:cNvSpPr/>
          <p:nvPr/>
        </p:nvSpPr>
        <p:spPr>
          <a:xfrm>
            <a:off x="143729" y="5025333"/>
            <a:ext cx="5728304" cy="1292662"/>
          </a:xfrm>
          <a:prstGeom prst="rect">
            <a:avLst/>
          </a:prstGeom>
        </p:spPr>
        <p:txBody>
          <a:bodyPr wrap="square">
            <a:sp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This has implications for unsafe staffing levels , CQC ratings and the providers viability </a:t>
            </a:r>
          </a:p>
        </p:txBody>
      </p:sp>
      <p:pic>
        <p:nvPicPr>
          <p:cNvPr id="4" name="Picture 3" descr="A person posing for a picture&#10;&#10;Description generated with very high confidence">
            <a:extLst>
              <a:ext uri="{FF2B5EF4-FFF2-40B4-BE49-F238E27FC236}">
                <a16:creationId xmlns:a16="http://schemas.microsoft.com/office/drawing/2014/main" id="{5D2A75D7-F6E4-43CA-89C4-C881AC2122CC}"/>
              </a:ext>
            </a:extLst>
          </p:cNvPr>
          <p:cNvPicPr>
            <a:picLocks noChangeAspect="1"/>
          </p:cNvPicPr>
          <p:nvPr/>
        </p:nvPicPr>
        <p:blipFill rotWithShape="1">
          <a:blip r:embed="rId2">
            <a:extLst>
              <a:ext uri="{28A0092B-C50C-407E-A947-70E740481C1C}">
                <a14:useLocalDpi xmlns:a14="http://schemas.microsoft.com/office/drawing/2010/main" val="0"/>
              </a:ext>
            </a:extLst>
          </a:blip>
          <a:srcRect l="6231" r="10054"/>
          <a:stretch/>
        </p:blipFill>
        <p:spPr>
          <a:xfrm>
            <a:off x="6538549" y="1399495"/>
            <a:ext cx="5440901" cy="5339236"/>
          </a:xfrm>
          <a:prstGeom prst="rect">
            <a:avLst/>
          </a:prstGeom>
        </p:spPr>
      </p:pic>
      <p:sp>
        <p:nvSpPr>
          <p:cNvPr id="9" name="Content Placeholder 9">
            <a:extLst>
              <a:ext uri="{FF2B5EF4-FFF2-40B4-BE49-F238E27FC236}">
                <a16:creationId xmlns:a16="http://schemas.microsoft.com/office/drawing/2014/main" id="{9559B0DA-3959-46CC-9523-B4763E9AE210}"/>
              </a:ext>
            </a:extLst>
          </p:cNvPr>
          <p:cNvSpPr txBox="1">
            <a:spLocks/>
          </p:cNvSpPr>
          <p:nvPr/>
        </p:nvSpPr>
        <p:spPr>
          <a:xfrm>
            <a:off x="6538549" y="634181"/>
            <a:ext cx="3340947" cy="508583"/>
          </a:xfrm>
          <a:prstGeom prst="rect">
            <a:avLst/>
          </a:prstGeom>
          <a:solidFill>
            <a:srgbClr val="CCE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cs typeface="Times New Roman" panose="02020603050405020304" pitchFamily="18" charset="0"/>
              </a:rPr>
              <a:t>“It’s not happening”</a:t>
            </a:r>
            <a:endParaRPr lang="en-US" sz="2600" dirty="0"/>
          </a:p>
        </p:txBody>
      </p:sp>
    </p:spTree>
    <p:extLst>
      <p:ext uri="{BB962C8B-B14F-4D97-AF65-F5344CB8AC3E}">
        <p14:creationId xmlns:p14="http://schemas.microsoft.com/office/powerpoint/2010/main" val="113614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strips(downRight)">
                                      <p:cBhvr>
                                        <p:cTn id="12" dur="10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Right)">
                                      <p:cBhvr>
                                        <p:cTn id="17" dur="1000"/>
                                        <p:tgtEl>
                                          <p:spTgt spid="5"/>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trips(downRight)">
                                      <p:cBhvr>
                                        <p:cTn id="20" dur="1000"/>
                                        <p:tgtEl>
                                          <p:spTgt spid="6"/>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trips(downRight)">
                                      <p:cBhvr>
                                        <p:cTn id="23" dur="1000"/>
                                        <p:tgtEl>
                                          <p:spTgt spid="7"/>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5" grpId="0"/>
      <p:bldP spid="6" grpId="0"/>
      <p:bldP spid="7" grpId="0"/>
      <p:bldP spid="8"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191729" y="273405"/>
            <a:ext cx="5127031" cy="721552"/>
          </a:xfrm>
        </p:spPr>
        <p:txBody>
          <a:bodyPr>
            <a:normAutofit/>
          </a:bodyPr>
          <a:lstStyle/>
          <a:p>
            <a:r>
              <a:rPr lang="en-GB" sz="4000" dirty="0">
                <a:latin typeface="Arial Nova" panose="020B0504020202020204" pitchFamily="34" charset="0"/>
              </a:rPr>
              <a:t>What people said</a:t>
            </a:r>
          </a:p>
        </p:txBody>
      </p:sp>
      <p:sp>
        <p:nvSpPr>
          <p:cNvPr id="5" name="Content Placeholder 9">
            <a:extLst>
              <a:ext uri="{FF2B5EF4-FFF2-40B4-BE49-F238E27FC236}">
                <a16:creationId xmlns:a16="http://schemas.microsoft.com/office/drawing/2014/main" id="{2F403654-D622-4174-BA78-E17210E7AC35}"/>
              </a:ext>
            </a:extLst>
          </p:cNvPr>
          <p:cNvSpPr txBox="1">
            <a:spLocks/>
          </p:cNvSpPr>
          <p:nvPr/>
        </p:nvSpPr>
        <p:spPr>
          <a:xfrm>
            <a:off x="191729" y="995421"/>
            <a:ext cx="5461724" cy="50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cs typeface="Times New Roman" panose="02020603050405020304" pitchFamily="18" charset="0"/>
              </a:rPr>
              <a:t>Examples given included:</a:t>
            </a:r>
            <a:endParaRPr lang="en-US" sz="2600" dirty="0"/>
          </a:p>
        </p:txBody>
      </p:sp>
      <p:sp>
        <p:nvSpPr>
          <p:cNvPr id="6" name="Rectangle 5">
            <a:extLst>
              <a:ext uri="{FF2B5EF4-FFF2-40B4-BE49-F238E27FC236}">
                <a16:creationId xmlns:a16="http://schemas.microsoft.com/office/drawing/2014/main" id="{030D0AD1-4D09-435A-BBA8-DFE715651C37}"/>
              </a:ext>
            </a:extLst>
          </p:cNvPr>
          <p:cNvSpPr/>
          <p:nvPr/>
        </p:nvSpPr>
        <p:spPr>
          <a:xfrm>
            <a:off x="143729" y="1561582"/>
            <a:ext cx="5842292" cy="492443"/>
          </a:xfrm>
          <a:prstGeom prst="rect">
            <a:avLst/>
          </a:prstGeom>
        </p:spPr>
        <p:txBody>
          <a:bodyPr wrap="square">
            <a:spAutoFit/>
          </a:bodyPr>
          <a:lstStyle/>
          <a:p>
            <a:pPr marL="457200" indent="-457200">
              <a:spcAft>
                <a:spcPts val="0"/>
              </a:spcAf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Only purchasing the bare minimum</a:t>
            </a:r>
          </a:p>
        </p:txBody>
      </p:sp>
      <p:sp>
        <p:nvSpPr>
          <p:cNvPr id="7" name="Rectangle 6">
            <a:extLst>
              <a:ext uri="{FF2B5EF4-FFF2-40B4-BE49-F238E27FC236}">
                <a16:creationId xmlns:a16="http://schemas.microsoft.com/office/drawing/2014/main" id="{B06A47F2-CBA3-481F-8A6A-2269BC108DD7}"/>
              </a:ext>
            </a:extLst>
          </p:cNvPr>
          <p:cNvSpPr/>
          <p:nvPr/>
        </p:nvSpPr>
        <p:spPr>
          <a:xfrm>
            <a:off x="143729" y="2111603"/>
            <a:ext cx="5728304" cy="892552"/>
          </a:xfrm>
          <a:prstGeom prst="rect">
            <a:avLst/>
          </a:prstGeom>
        </p:spPr>
        <p:txBody>
          <a:bodyPr wrap="square">
            <a:sp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time for tasks but not for quality interaction and engagement</a:t>
            </a:r>
          </a:p>
        </p:txBody>
      </p:sp>
      <p:sp>
        <p:nvSpPr>
          <p:cNvPr id="11" name="Rectangle 10">
            <a:extLst>
              <a:ext uri="{FF2B5EF4-FFF2-40B4-BE49-F238E27FC236}">
                <a16:creationId xmlns:a16="http://schemas.microsoft.com/office/drawing/2014/main" id="{691F91BD-17AB-44C7-ADDF-B57B9BD1A153}"/>
              </a:ext>
            </a:extLst>
          </p:cNvPr>
          <p:cNvSpPr/>
          <p:nvPr/>
        </p:nvSpPr>
        <p:spPr>
          <a:xfrm>
            <a:off x="191729" y="3129699"/>
            <a:ext cx="5011867" cy="892552"/>
          </a:xfrm>
          <a:prstGeom prst="rect">
            <a:avLst/>
          </a:prstGeom>
        </p:spPr>
        <p:txBody>
          <a:bodyPr wrap="square">
            <a:spAutoFit/>
          </a:bodyPr>
          <a:lstStyle/>
          <a:p>
            <a:pPr marL="457200" indent="-457200" algn="just">
              <a:spcAft>
                <a:spcPts val="0"/>
              </a:spcAf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Requests for reviews being repeatedly ignored </a:t>
            </a:r>
          </a:p>
        </p:txBody>
      </p:sp>
      <p:pic>
        <p:nvPicPr>
          <p:cNvPr id="9" name="Picture 8" descr="A person posing for a picture&#10;&#10;Description generated with very high confidence">
            <a:extLst>
              <a:ext uri="{FF2B5EF4-FFF2-40B4-BE49-F238E27FC236}">
                <a16:creationId xmlns:a16="http://schemas.microsoft.com/office/drawing/2014/main" id="{E46F8AAC-2444-44BB-8C17-44BAE5241541}"/>
              </a:ext>
            </a:extLst>
          </p:cNvPr>
          <p:cNvPicPr>
            <a:picLocks noChangeAspect="1"/>
          </p:cNvPicPr>
          <p:nvPr/>
        </p:nvPicPr>
        <p:blipFill rotWithShape="1">
          <a:blip r:embed="rId2">
            <a:extLst>
              <a:ext uri="{28A0092B-C50C-407E-A947-70E740481C1C}">
                <a14:useLocalDpi xmlns:a14="http://schemas.microsoft.com/office/drawing/2010/main" val="0"/>
              </a:ext>
            </a:extLst>
          </a:blip>
          <a:srcRect l="6231" r="10054"/>
          <a:stretch/>
        </p:blipFill>
        <p:spPr>
          <a:xfrm>
            <a:off x="6538549" y="1399495"/>
            <a:ext cx="5440901" cy="5339236"/>
          </a:xfrm>
          <a:prstGeom prst="rect">
            <a:avLst/>
          </a:prstGeom>
        </p:spPr>
      </p:pic>
    </p:spTree>
    <p:extLst>
      <p:ext uri="{BB962C8B-B14F-4D97-AF65-F5344CB8AC3E}">
        <p14:creationId xmlns:p14="http://schemas.microsoft.com/office/powerpoint/2010/main" val="405700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213629"/>
            <a:ext cx="6692474" cy="1313835"/>
          </a:xfrm>
        </p:spPr>
        <p:txBody>
          <a:bodyPr>
            <a:normAutofit/>
          </a:bodyPr>
          <a:lstStyle/>
          <a:p>
            <a:r>
              <a:rPr lang="en-GB" sz="4000" dirty="0">
                <a:latin typeface="Arial Nova" panose="020B0504020202020204" pitchFamily="34" charset="0"/>
              </a:rPr>
              <a:t>What the Care Act guidance actually says</a:t>
            </a:r>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32592" y="2734094"/>
            <a:ext cx="5815757"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the provision of information …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A3F83E8B-3A56-47B4-A337-451D467762F2}"/>
              </a:ext>
            </a:extLst>
          </p:cNvPr>
          <p:cNvSpPr>
            <a:spLocks noGrp="1"/>
          </p:cNvSpPr>
          <p:nvPr>
            <p:ph idx="1"/>
          </p:nvPr>
        </p:nvSpPr>
        <p:spPr>
          <a:xfrm>
            <a:off x="232592" y="3559225"/>
            <a:ext cx="11716040" cy="2096139"/>
          </a:xfrm>
          <a:solidFill>
            <a:srgbClr val="FFFFB9"/>
          </a:solidFill>
        </p:spPr>
        <p:txBody>
          <a:bodyPr>
            <a:normAutofit/>
          </a:bodyPr>
          <a:lstStyle/>
          <a:p>
            <a:pPr marL="0" indent="0" algn="just">
              <a:buNone/>
            </a:pPr>
            <a:r>
              <a:rPr lang="en-GB" dirty="0">
                <a:latin typeface="Arial Nova" panose="020B0504020202020204" pitchFamily="34" charset="0"/>
                <a:ea typeface="Calibri" panose="020F0502020204030204" pitchFamily="34" charset="0"/>
                <a:cs typeface="Arial" panose="020B0604020202020204" pitchFamily="34" charset="0"/>
              </a:rPr>
              <a:t>“… Local authorities </a:t>
            </a:r>
            <a:r>
              <a:rPr lang="en-GB" b="1" dirty="0">
                <a:latin typeface="Arial Nova" panose="020B0504020202020204" pitchFamily="34" charset="0"/>
                <a:ea typeface="Calibri" panose="020F0502020204030204" pitchFamily="34" charset="0"/>
                <a:cs typeface="Arial" panose="020B0604020202020204" pitchFamily="34" charset="0"/>
              </a:rPr>
              <a:t>must</a:t>
            </a:r>
            <a:r>
              <a:rPr lang="en-GB" dirty="0">
                <a:latin typeface="Arial Nova" panose="020B0504020202020204" pitchFamily="34" charset="0"/>
                <a:ea typeface="Calibri" panose="020F0502020204030204" pitchFamily="34" charset="0"/>
                <a:cs typeface="Arial" panose="020B0604020202020204" pitchFamily="34" charset="0"/>
              </a:rPr>
              <a:t> seek to ensure that all relevant information is available to people for them to make the best informed decision in their particular circumstances …. </a:t>
            </a:r>
            <a:r>
              <a:rPr lang="en-GB" b="1" dirty="0">
                <a:latin typeface="Arial Nova" panose="020B0504020202020204" pitchFamily="34" charset="0"/>
                <a:ea typeface="Calibri" panose="020F0502020204030204" pitchFamily="34" charset="0"/>
                <a:cs typeface="Arial" panose="020B0604020202020204" pitchFamily="34" charset="0"/>
              </a:rPr>
              <a:t>omission or the withholding of information would be at odds with the duty as set out in the Act</a:t>
            </a:r>
            <a:r>
              <a:rPr lang="en-GB" dirty="0">
                <a:latin typeface="Arial Nova" panose="020B0504020202020204" pitchFamily="34" charset="0"/>
                <a:ea typeface="Calibri" panose="020F0502020204030204" pitchFamily="34" charset="0"/>
                <a:cs typeface="Arial" panose="020B0604020202020204" pitchFamily="34" charset="0"/>
              </a:rPr>
              <a:t>”. (3.21)</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descr="A person posing for the camera&#10;&#10;Description generated with very high confidence">
            <a:extLst>
              <a:ext uri="{FF2B5EF4-FFF2-40B4-BE49-F238E27FC236}">
                <a16:creationId xmlns:a16="http://schemas.microsoft.com/office/drawing/2014/main" id="{D5687279-BAEA-4FA1-877C-15E5A5EF8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spTree>
    <p:extLst>
      <p:ext uri="{BB962C8B-B14F-4D97-AF65-F5344CB8AC3E}">
        <p14:creationId xmlns:p14="http://schemas.microsoft.com/office/powerpoint/2010/main" val="165699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descr="A person smiling for the camera&#10;&#10;Description generated with very high confidence">
            <a:extLst>
              <a:ext uri="{FF2B5EF4-FFF2-40B4-BE49-F238E27FC236}">
                <a16:creationId xmlns:a16="http://schemas.microsoft.com/office/drawing/2014/main" id="{D945AADA-1069-47D2-B0C2-F1D97DF7012D}"/>
              </a:ext>
            </a:extLst>
          </p:cNvPr>
          <p:cNvPicPr>
            <a:picLocks noChangeAspect="1"/>
          </p:cNvPicPr>
          <p:nvPr/>
        </p:nvPicPr>
        <p:blipFill rotWithShape="1">
          <a:blip r:embed="rId2">
            <a:extLst>
              <a:ext uri="{28A0092B-C50C-407E-A947-70E740481C1C}">
                <a14:useLocalDpi xmlns:a14="http://schemas.microsoft.com/office/drawing/2010/main" val="0"/>
              </a:ext>
            </a:extLst>
          </a:blip>
          <a:srcRect t="3518" r="1" b="8034"/>
          <a:stretch/>
        </p:blipFill>
        <p:spPr>
          <a:xfrm>
            <a:off x="0" y="2231354"/>
            <a:ext cx="6749538" cy="4626646"/>
          </a:xfrm>
          <a:prstGeom prst="rect">
            <a:avLst/>
          </a:prstGeom>
        </p:spPr>
      </p:pic>
      <p:sp>
        <p:nvSpPr>
          <p:cNvPr id="2" name="Title 1">
            <a:extLst>
              <a:ext uri="{FF2B5EF4-FFF2-40B4-BE49-F238E27FC236}">
                <a16:creationId xmlns:a16="http://schemas.microsoft.com/office/drawing/2014/main" id="{C0BC222A-B434-46EC-91BA-7392D3C83157}"/>
              </a:ext>
            </a:extLst>
          </p:cNvPr>
          <p:cNvSpPr>
            <a:spLocks noGrp="1"/>
          </p:cNvSpPr>
          <p:nvPr>
            <p:ph type="title"/>
          </p:nvPr>
        </p:nvSpPr>
        <p:spPr>
          <a:xfrm>
            <a:off x="169718" y="321918"/>
            <a:ext cx="4807226" cy="718240"/>
          </a:xfrm>
        </p:spPr>
        <p:txBody>
          <a:bodyPr>
            <a:normAutofit/>
          </a:bodyPr>
          <a:lstStyle/>
          <a:p>
            <a:r>
              <a:rPr lang="en-GB" sz="4000" dirty="0">
                <a:latin typeface="Arial Nova" panose="020B0504020202020204" pitchFamily="34" charset="0"/>
              </a:rPr>
              <a:t>What people said</a:t>
            </a:r>
            <a:endParaRPr lang="en-GB" sz="4000" dirty="0"/>
          </a:p>
        </p:txBody>
      </p:sp>
      <p:sp>
        <p:nvSpPr>
          <p:cNvPr id="10" name="Content Placeholder 9"/>
          <p:cNvSpPr>
            <a:spLocks noGrp="1"/>
          </p:cNvSpPr>
          <p:nvPr>
            <p:ph idx="1"/>
          </p:nvPr>
        </p:nvSpPr>
        <p:spPr>
          <a:xfrm>
            <a:off x="6743369" y="578716"/>
            <a:ext cx="5278913" cy="2661441"/>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Times New Roman" panose="02020603050405020304" pitchFamily="18" charset="0"/>
              </a:rPr>
              <a:t>At times local authority personnel gave people the information they wanted them to know rather than the full and balanced picture to enable them to make a properly informed choice </a:t>
            </a:r>
            <a:endParaRPr lang="en-GB" sz="2600" dirty="0">
              <a:latin typeface="Arial Nova" panose="020B0504020202020204" pitchFamily="34" charset="0"/>
            </a:endParaRPr>
          </a:p>
          <a:p>
            <a:pPr marL="0" indent="0">
              <a:buNone/>
            </a:pPr>
            <a:endParaRPr lang="en-US" sz="2000" dirty="0"/>
          </a:p>
        </p:txBody>
      </p:sp>
      <p:sp>
        <p:nvSpPr>
          <p:cNvPr id="9" name="Content Placeholder 9">
            <a:extLst>
              <a:ext uri="{FF2B5EF4-FFF2-40B4-BE49-F238E27FC236}">
                <a16:creationId xmlns:a16="http://schemas.microsoft.com/office/drawing/2014/main" id="{CA2AA947-84BE-466F-A258-98BE5D17E6CB}"/>
              </a:ext>
            </a:extLst>
          </p:cNvPr>
          <p:cNvSpPr txBox="1">
            <a:spLocks/>
          </p:cNvSpPr>
          <p:nvPr/>
        </p:nvSpPr>
        <p:spPr>
          <a:xfrm>
            <a:off x="6743369" y="2920417"/>
            <a:ext cx="5897275" cy="50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cs typeface="Times New Roman" panose="02020603050405020304" pitchFamily="18" charset="0"/>
              </a:rPr>
              <a:t>Examples given included:</a:t>
            </a:r>
            <a:endParaRPr lang="en-US" sz="2600" dirty="0"/>
          </a:p>
        </p:txBody>
      </p:sp>
      <p:sp>
        <p:nvSpPr>
          <p:cNvPr id="11" name="Rectangle 10">
            <a:extLst>
              <a:ext uri="{FF2B5EF4-FFF2-40B4-BE49-F238E27FC236}">
                <a16:creationId xmlns:a16="http://schemas.microsoft.com/office/drawing/2014/main" id="{21E3FFB1-DE98-4C5E-B9E1-8181C456BA9F}"/>
              </a:ext>
            </a:extLst>
          </p:cNvPr>
          <p:cNvSpPr/>
          <p:nvPr/>
        </p:nvSpPr>
        <p:spPr>
          <a:xfrm>
            <a:off x="6743368" y="3429000"/>
            <a:ext cx="5278913" cy="892552"/>
          </a:xfrm>
          <a:prstGeom prst="rect">
            <a:avLst/>
          </a:prstGeom>
        </p:spPr>
        <p:txBody>
          <a:bodyPr wrap="square">
            <a:spAutoFit/>
          </a:bodyPr>
          <a:lstStyle/>
          <a:p>
            <a:pPr marL="457200" indent="-457200" algn="just">
              <a:spcAft>
                <a:spcPts val="0"/>
              </a:spcAf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Promoting Supported Living over Registered Care</a:t>
            </a:r>
          </a:p>
        </p:txBody>
      </p:sp>
      <p:sp>
        <p:nvSpPr>
          <p:cNvPr id="12" name="Rectangle 11">
            <a:extLst>
              <a:ext uri="{FF2B5EF4-FFF2-40B4-BE49-F238E27FC236}">
                <a16:creationId xmlns:a16="http://schemas.microsoft.com/office/drawing/2014/main" id="{9E1767F3-1769-44BE-9F8F-7C484F6C88F1}"/>
              </a:ext>
            </a:extLst>
          </p:cNvPr>
          <p:cNvSpPr/>
          <p:nvPr/>
        </p:nvSpPr>
        <p:spPr>
          <a:xfrm>
            <a:off x="6743368" y="4405449"/>
            <a:ext cx="5278913" cy="2492990"/>
          </a:xfrm>
          <a:prstGeom prst="rect">
            <a:avLst/>
          </a:prstGeom>
        </p:spPr>
        <p:txBody>
          <a:bodyPr wrap="square">
            <a:spAutoFit/>
          </a:body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Directing older people and their families towards the cheapest home and not informing them of their right to pay a     top-up to secure their preferred service</a:t>
            </a:r>
            <a:endParaRPr lang="en-GB" sz="2600" dirty="0"/>
          </a:p>
        </p:txBody>
      </p:sp>
    </p:spTree>
    <p:extLst>
      <p:ext uri="{BB962C8B-B14F-4D97-AF65-F5344CB8AC3E}">
        <p14:creationId xmlns:p14="http://schemas.microsoft.com/office/powerpoint/2010/main" val="142844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strips(downRight)">
                                      <p:cBhvr>
                                        <p:cTn id="7" dur="1000"/>
                                        <p:tgtEl>
                                          <p:spTgt spid="10">
                                            <p:txEl>
                                              <p:pRg st="0" end="0"/>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Right)">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p:bldP spid="11" grpId="0"/>
      <p:bldP spid="1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222A-B434-46EC-91BA-7392D3C83157}"/>
              </a:ext>
            </a:extLst>
          </p:cNvPr>
          <p:cNvSpPr>
            <a:spLocks noGrp="1"/>
          </p:cNvSpPr>
          <p:nvPr>
            <p:ph type="title"/>
          </p:nvPr>
        </p:nvSpPr>
        <p:spPr>
          <a:xfrm>
            <a:off x="169718" y="321918"/>
            <a:ext cx="4807226" cy="718240"/>
          </a:xfrm>
        </p:spPr>
        <p:txBody>
          <a:bodyPr>
            <a:normAutofit/>
          </a:bodyPr>
          <a:lstStyle/>
          <a:p>
            <a:r>
              <a:rPr lang="en-GB" sz="4000" dirty="0">
                <a:latin typeface="Arial Nova" panose="020B0504020202020204" pitchFamily="34" charset="0"/>
              </a:rPr>
              <a:t>What people said</a:t>
            </a:r>
            <a:endParaRPr lang="en-GB" sz="4000" dirty="0"/>
          </a:p>
        </p:txBody>
      </p:sp>
      <p:sp>
        <p:nvSpPr>
          <p:cNvPr id="10" name="Content Placeholder 9"/>
          <p:cNvSpPr>
            <a:spLocks noGrp="1"/>
          </p:cNvSpPr>
          <p:nvPr>
            <p:ph idx="1"/>
          </p:nvPr>
        </p:nvSpPr>
        <p:spPr>
          <a:xfrm>
            <a:off x="6743369" y="578717"/>
            <a:ext cx="5278913" cy="1886188"/>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Times New Roman" panose="02020603050405020304" pitchFamily="18" charset="0"/>
              </a:rPr>
              <a:t>Misrepresenting what can be delivered in nursing homes which was leading to unrealistic expectations on the part of families</a:t>
            </a:r>
            <a:endParaRPr lang="en-GB" sz="2600" dirty="0"/>
          </a:p>
          <a:p>
            <a:pPr marL="0" indent="0">
              <a:buNone/>
            </a:pPr>
            <a:endParaRPr lang="en-US" sz="2000" dirty="0"/>
          </a:p>
        </p:txBody>
      </p:sp>
      <p:sp>
        <p:nvSpPr>
          <p:cNvPr id="9" name="Content Placeholder 9">
            <a:extLst>
              <a:ext uri="{FF2B5EF4-FFF2-40B4-BE49-F238E27FC236}">
                <a16:creationId xmlns:a16="http://schemas.microsoft.com/office/drawing/2014/main" id="{CA2AA947-84BE-466F-A258-98BE5D17E6CB}"/>
              </a:ext>
            </a:extLst>
          </p:cNvPr>
          <p:cNvSpPr txBox="1">
            <a:spLocks/>
          </p:cNvSpPr>
          <p:nvPr/>
        </p:nvSpPr>
        <p:spPr>
          <a:xfrm>
            <a:off x="6743368" y="2624177"/>
            <a:ext cx="5278912" cy="50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cs typeface="Times New Roman" panose="02020603050405020304" pitchFamily="18" charset="0"/>
              </a:rPr>
              <a:t>Any others ….? </a:t>
            </a:r>
            <a:endParaRPr lang="en-US" sz="2600" dirty="0"/>
          </a:p>
        </p:txBody>
      </p:sp>
      <p:pic>
        <p:nvPicPr>
          <p:cNvPr id="14" name="Content Placeholder 4" descr="A person smiling for the camera&#10;&#10;Description generated with very high confidence">
            <a:extLst>
              <a:ext uri="{FF2B5EF4-FFF2-40B4-BE49-F238E27FC236}">
                <a16:creationId xmlns:a16="http://schemas.microsoft.com/office/drawing/2014/main" id="{34E6D526-0DC7-4E2C-942F-30FA7D3AC3E8}"/>
              </a:ext>
            </a:extLst>
          </p:cNvPr>
          <p:cNvPicPr>
            <a:picLocks noChangeAspect="1"/>
          </p:cNvPicPr>
          <p:nvPr/>
        </p:nvPicPr>
        <p:blipFill rotWithShape="1">
          <a:blip r:embed="rId2">
            <a:extLst>
              <a:ext uri="{28A0092B-C50C-407E-A947-70E740481C1C}">
                <a14:useLocalDpi xmlns:a14="http://schemas.microsoft.com/office/drawing/2010/main" val="0"/>
              </a:ext>
            </a:extLst>
          </a:blip>
          <a:srcRect t="3518" r="1" b="8034"/>
          <a:stretch/>
        </p:blipFill>
        <p:spPr>
          <a:xfrm>
            <a:off x="0" y="2231354"/>
            <a:ext cx="6749538" cy="4626646"/>
          </a:xfrm>
          <a:prstGeom prst="rect">
            <a:avLst/>
          </a:prstGeom>
        </p:spPr>
      </p:pic>
    </p:spTree>
    <p:extLst>
      <p:ext uri="{BB962C8B-B14F-4D97-AF65-F5344CB8AC3E}">
        <p14:creationId xmlns:p14="http://schemas.microsoft.com/office/powerpoint/2010/main" val="1767084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193751"/>
            <a:ext cx="6871379" cy="1313835"/>
          </a:xfrm>
        </p:spPr>
        <p:txBody>
          <a:bodyPr>
            <a:normAutofit/>
          </a:bodyPr>
          <a:lstStyle/>
          <a:p>
            <a:r>
              <a:rPr lang="en-GB" sz="4000" dirty="0">
                <a:latin typeface="Arial Nova" panose="020B0504020202020204" pitchFamily="34" charset="0"/>
              </a:rPr>
              <a:t>What the Care Act guidance actually says</a:t>
            </a:r>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32592" y="2734094"/>
            <a:ext cx="8428118"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market shaping and commissioning…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A3F83E8B-3A56-47B4-A337-451D467762F2}"/>
              </a:ext>
            </a:extLst>
          </p:cNvPr>
          <p:cNvSpPr>
            <a:spLocks noGrp="1"/>
          </p:cNvSpPr>
          <p:nvPr>
            <p:ph idx="1"/>
          </p:nvPr>
        </p:nvSpPr>
        <p:spPr>
          <a:xfrm>
            <a:off x="232592" y="3559226"/>
            <a:ext cx="11716040" cy="1759526"/>
          </a:xfrm>
          <a:solidFill>
            <a:srgbClr val="FFFFB9"/>
          </a:solidFill>
        </p:spPr>
        <p:txBody>
          <a:bodyPr/>
          <a:lstStyle/>
          <a:p>
            <a:pPr indent="0" algn="just">
              <a:buNone/>
            </a:pPr>
            <a:r>
              <a:rPr lang="en-GB" dirty="0">
                <a:latin typeface="Arial Nova" panose="020B0504020202020204" pitchFamily="34" charset="0"/>
              </a:rPr>
              <a:t>“Local authorities </a:t>
            </a:r>
            <a:r>
              <a:rPr lang="en-GB" b="1" dirty="0">
                <a:latin typeface="Arial Nova" panose="020B0504020202020204" pitchFamily="34" charset="0"/>
              </a:rPr>
              <a:t>must</a:t>
            </a:r>
            <a:r>
              <a:rPr lang="en-GB" dirty="0">
                <a:latin typeface="Arial Nova" panose="020B0504020202020204" pitchFamily="34" charset="0"/>
              </a:rPr>
              <a:t> facilitate markets that offer a diverse range of high-quality and appropriate services. In doing so, they </a:t>
            </a:r>
            <a:r>
              <a:rPr lang="en-GB" b="1" dirty="0">
                <a:latin typeface="Arial Nova" panose="020B0504020202020204" pitchFamily="34" charset="0"/>
              </a:rPr>
              <a:t>must</a:t>
            </a:r>
            <a:r>
              <a:rPr lang="en-GB" dirty="0">
                <a:latin typeface="Arial Nova" panose="020B0504020202020204" pitchFamily="34" charset="0"/>
              </a:rPr>
              <a:t> have regard to ensuring the continuous improvement of those services and encouraging a workforce which effectively underpins the market </a:t>
            </a:r>
            <a:r>
              <a:rPr lang="en-GB" dirty="0">
                <a:latin typeface="Arial Nova" panose="020B0504020202020204" pitchFamily="34" charset="0"/>
                <a:ea typeface="Calibri" panose="020F0502020204030204" pitchFamily="34" charset="0"/>
                <a:cs typeface="Arial" panose="020B0604020202020204" pitchFamily="34" charset="0"/>
              </a:rPr>
              <a:t>(4.21)</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6" name="Picture 5" descr="A person posing for the camera&#10;&#10;Description generated with very high confidence">
            <a:extLst>
              <a:ext uri="{FF2B5EF4-FFF2-40B4-BE49-F238E27FC236}">
                <a16:creationId xmlns:a16="http://schemas.microsoft.com/office/drawing/2014/main" id="{74B2CD95-5A8A-4BA1-8E4A-89B263157F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spTree>
    <p:extLst>
      <p:ext uri="{BB962C8B-B14F-4D97-AF65-F5344CB8AC3E}">
        <p14:creationId xmlns:p14="http://schemas.microsoft.com/office/powerpoint/2010/main" val="3035091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5093F719-301D-4780-BC14-6EB101279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60" y="1025449"/>
            <a:ext cx="4809744" cy="4809744"/>
          </a:xfrm>
          <a:prstGeom prst="rect">
            <a:avLst/>
          </a:prstGeom>
        </p:spPr>
      </p:pic>
      <p:sp>
        <p:nvSpPr>
          <p:cNvPr id="2" name="Title 1">
            <a:extLst>
              <a:ext uri="{FF2B5EF4-FFF2-40B4-BE49-F238E27FC236}">
                <a16:creationId xmlns:a16="http://schemas.microsoft.com/office/drawing/2014/main" id="{A24BEDFC-AC75-4DB8-847E-CC1D4397B51F}"/>
              </a:ext>
            </a:extLst>
          </p:cNvPr>
          <p:cNvSpPr>
            <a:spLocks noGrp="1"/>
          </p:cNvSpPr>
          <p:nvPr>
            <p:ph type="title"/>
          </p:nvPr>
        </p:nvSpPr>
        <p:spPr>
          <a:xfrm>
            <a:off x="6417392" y="740056"/>
            <a:ext cx="5614614" cy="2887727"/>
          </a:xfrm>
          <a:solidFill>
            <a:srgbClr val="FFFFB9"/>
          </a:solidFill>
        </p:spPr>
        <p:txBody>
          <a:bodyPr>
            <a:normAutofit/>
          </a:bodyPr>
          <a:lstStyle/>
          <a:p>
            <a:pPr algn="just"/>
            <a:r>
              <a:rPr lang="en-GB" sz="2900" dirty="0">
                <a:latin typeface="Arial Nova" panose="020B0504020202020204" pitchFamily="34" charset="0"/>
                <a:ea typeface="Calibri" panose="020F0502020204030204" pitchFamily="34" charset="0"/>
                <a:cs typeface="Times New Roman" panose="02020603050405020304" pitchFamily="18" charset="0"/>
              </a:rPr>
              <a:t>“Local authorities </a:t>
            </a:r>
            <a:r>
              <a:rPr lang="en-GB" sz="2900" b="1" dirty="0">
                <a:latin typeface="Arial Nova" panose="020B0504020202020204" pitchFamily="34" charset="0"/>
                <a:ea typeface="Calibri" panose="020F0502020204030204" pitchFamily="34" charset="0"/>
                <a:cs typeface="Times New Roman" panose="02020603050405020304" pitchFamily="18" charset="0"/>
              </a:rPr>
              <a:t>must not undertake </a:t>
            </a:r>
            <a:r>
              <a:rPr lang="en-GB" sz="2900" dirty="0">
                <a:latin typeface="Arial Nova" panose="020B0504020202020204" pitchFamily="34" charset="0"/>
                <a:ea typeface="Calibri" panose="020F0502020204030204" pitchFamily="34" charset="0"/>
                <a:cs typeface="Times New Roman" panose="02020603050405020304" pitchFamily="18" charset="0"/>
              </a:rPr>
              <a:t>any actions which may threaten the sustainability of the market as a whole, that is, the pool of providers able to deliver services of an appropriate quality …</a:t>
            </a:r>
            <a:endParaRPr lang="en-GB" sz="2900" dirty="0"/>
          </a:p>
        </p:txBody>
      </p:sp>
      <p:sp>
        <p:nvSpPr>
          <p:cNvPr id="5" name="Title 1">
            <a:extLst>
              <a:ext uri="{FF2B5EF4-FFF2-40B4-BE49-F238E27FC236}">
                <a16:creationId xmlns:a16="http://schemas.microsoft.com/office/drawing/2014/main" id="{509BE34F-319D-41F2-B7D1-FEB2B22AEBB0}"/>
              </a:ext>
            </a:extLst>
          </p:cNvPr>
          <p:cNvSpPr txBox="1">
            <a:spLocks/>
          </p:cNvSpPr>
          <p:nvPr/>
        </p:nvSpPr>
        <p:spPr>
          <a:xfrm>
            <a:off x="6417391" y="3764864"/>
            <a:ext cx="5614614" cy="1820927"/>
          </a:xfrm>
          <a:prstGeom prst="rect">
            <a:avLst/>
          </a:prstGeom>
          <a:solidFill>
            <a:srgbClr val="FFFFB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900" dirty="0">
                <a:latin typeface="Arial Nova" panose="020B0504020202020204" pitchFamily="34" charset="0"/>
                <a:ea typeface="Calibri" panose="020F0502020204030204" pitchFamily="34" charset="0"/>
                <a:cs typeface="Times New Roman" panose="02020603050405020304" pitchFamily="18" charset="0"/>
              </a:rPr>
              <a:t>for example, by setting fee levels below an amount which is not sustainable for providers in the long-term”. (4.35)</a:t>
            </a:r>
            <a:endParaRPr lang="en-GB" sz="2900" dirty="0"/>
          </a:p>
        </p:txBody>
      </p:sp>
    </p:spTree>
    <p:extLst>
      <p:ext uri="{BB962C8B-B14F-4D97-AF65-F5344CB8AC3E}">
        <p14:creationId xmlns:p14="http://schemas.microsoft.com/office/powerpoint/2010/main" val="1841351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270746D5-A366-433A-8439-F93F31ACA8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60" y="1025449"/>
            <a:ext cx="4809744" cy="4809744"/>
          </a:xfrm>
          <a:prstGeom prst="rect">
            <a:avLst/>
          </a:prstGeom>
        </p:spPr>
      </p:pic>
      <p:sp>
        <p:nvSpPr>
          <p:cNvPr id="2" name="Title 1">
            <a:extLst>
              <a:ext uri="{FF2B5EF4-FFF2-40B4-BE49-F238E27FC236}">
                <a16:creationId xmlns:a16="http://schemas.microsoft.com/office/drawing/2014/main" id="{29E62AC4-5E34-46D5-A064-E27EAAB7D378}"/>
              </a:ext>
            </a:extLst>
          </p:cNvPr>
          <p:cNvSpPr>
            <a:spLocks noGrp="1"/>
          </p:cNvSpPr>
          <p:nvPr>
            <p:ph type="title"/>
          </p:nvPr>
        </p:nvSpPr>
        <p:spPr>
          <a:xfrm>
            <a:off x="6417392" y="740057"/>
            <a:ext cx="5614614" cy="3006995"/>
          </a:xfrm>
          <a:solidFill>
            <a:srgbClr val="FFFFB9"/>
          </a:solidFill>
        </p:spPr>
        <p:txBody>
          <a:bodyPr>
            <a:normAutofit/>
          </a:bodyPr>
          <a:lstStyle/>
          <a:p>
            <a:pPr algn="just"/>
            <a:r>
              <a:rPr lang="en-GB" sz="2900" dirty="0">
                <a:latin typeface="Arial Nova" panose="020B0504020202020204" pitchFamily="34" charset="0"/>
                <a:ea typeface="Calibri" panose="020F0502020204030204" pitchFamily="34" charset="0"/>
                <a:cs typeface="Times New Roman" panose="02020603050405020304" pitchFamily="18" charset="0"/>
              </a:rPr>
              <a:t>“… reasonable fee levels allow for a </a:t>
            </a:r>
            <a:r>
              <a:rPr lang="en-GB" sz="2900" b="1" dirty="0">
                <a:latin typeface="Arial Nova" panose="020B0504020202020204" pitchFamily="34" charset="0"/>
                <a:ea typeface="Calibri" panose="020F0502020204030204" pitchFamily="34" charset="0"/>
                <a:cs typeface="Times New Roman" panose="02020603050405020304" pitchFamily="18" charset="0"/>
              </a:rPr>
              <a:t>reasonable rate of return</a:t>
            </a:r>
            <a:r>
              <a:rPr lang="en-GB" sz="2900" dirty="0">
                <a:latin typeface="Arial Nova" panose="020B0504020202020204" pitchFamily="34" charset="0"/>
                <a:ea typeface="Calibri" panose="020F0502020204030204" pitchFamily="34" charset="0"/>
                <a:cs typeface="Times New Roman" panose="02020603050405020304" pitchFamily="18" charset="0"/>
              </a:rPr>
              <a:t> by independent providers that is sufficient to allow the overall pool of efficient providers to remain sustainable in the long term”. (4.31)</a:t>
            </a:r>
            <a:endParaRPr lang="en-GB" sz="2900" dirty="0"/>
          </a:p>
        </p:txBody>
      </p:sp>
    </p:spTree>
    <p:extLst>
      <p:ext uri="{BB962C8B-B14F-4D97-AF65-F5344CB8AC3E}">
        <p14:creationId xmlns:p14="http://schemas.microsoft.com/office/powerpoint/2010/main" val="3891093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02518CAD-BC47-4B39-BD91-3E7DDB1DF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60" y="1025449"/>
            <a:ext cx="4809744" cy="4809744"/>
          </a:xfrm>
          <a:prstGeom prst="rect">
            <a:avLst/>
          </a:prstGeom>
        </p:spPr>
      </p:pic>
      <p:sp>
        <p:nvSpPr>
          <p:cNvPr id="2" name="Title 1">
            <a:extLst>
              <a:ext uri="{FF2B5EF4-FFF2-40B4-BE49-F238E27FC236}">
                <a16:creationId xmlns:a16="http://schemas.microsoft.com/office/drawing/2014/main" id="{E2F681BE-B9BA-4CD2-A830-F4102AA46114}"/>
              </a:ext>
            </a:extLst>
          </p:cNvPr>
          <p:cNvSpPr>
            <a:spLocks noGrp="1"/>
          </p:cNvSpPr>
          <p:nvPr>
            <p:ph type="title"/>
          </p:nvPr>
        </p:nvSpPr>
        <p:spPr>
          <a:xfrm>
            <a:off x="6417391" y="740057"/>
            <a:ext cx="5539383" cy="2957300"/>
          </a:xfrm>
          <a:solidFill>
            <a:srgbClr val="FFFFB9"/>
          </a:solidFill>
        </p:spPr>
        <p:txBody>
          <a:bodyPr>
            <a:normAutofit/>
          </a:bodyPr>
          <a:lstStyle/>
          <a:p>
            <a:pPr algn="just"/>
            <a:r>
              <a:rPr lang="en-GB" sz="2600" dirty="0">
                <a:latin typeface="Arial Nova" panose="020B0504020202020204" pitchFamily="34" charset="0"/>
              </a:rPr>
              <a:t>Where a local authority develops approved lists and frameworks that are used to limit the number of providers they work with, e.g. within a specific geographical area or for a particular service type to achieve strategic partnerships and value for money …</a:t>
            </a:r>
            <a:endParaRPr lang="en-GB" sz="2400" dirty="0"/>
          </a:p>
        </p:txBody>
      </p:sp>
      <p:sp>
        <p:nvSpPr>
          <p:cNvPr id="5" name="Title 1">
            <a:extLst>
              <a:ext uri="{FF2B5EF4-FFF2-40B4-BE49-F238E27FC236}">
                <a16:creationId xmlns:a16="http://schemas.microsoft.com/office/drawing/2014/main" id="{A77DAAD2-56AD-49A5-B3E3-6083303C4D8A}"/>
              </a:ext>
            </a:extLst>
          </p:cNvPr>
          <p:cNvSpPr txBox="1">
            <a:spLocks/>
          </p:cNvSpPr>
          <p:nvPr/>
        </p:nvSpPr>
        <p:spPr>
          <a:xfrm>
            <a:off x="6417391" y="3854101"/>
            <a:ext cx="5539383" cy="1572664"/>
          </a:xfrm>
          <a:prstGeom prst="rect">
            <a:avLst/>
          </a:prstGeom>
          <a:solidFill>
            <a:srgbClr val="FFFFB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rPr>
              <a:t>the local authority </a:t>
            </a:r>
            <a:r>
              <a:rPr lang="en-GB" sz="2600" b="1" dirty="0">
                <a:latin typeface="Arial Nova" panose="020B0504020202020204" pitchFamily="34" charset="0"/>
              </a:rPr>
              <a:t>must</a:t>
            </a:r>
            <a:r>
              <a:rPr lang="en-GB" sz="2600" dirty="0">
                <a:latin typeface="Arial Nova" panose="020B0504020202020204" pitchFamily="34" charset="0"/>
              </a:rPr>
              <a:t> consider how to ensure that there is still a reasonable choice for people who need care and support”. (4.39)</a:t>
            </a:r>
            <a:endParaRPr lang="en-GB" sz="2400" dirty="0"/>
          </a:p>
        </p:txBody>
      </p:sp>
    </p:spTree>
    <p:extLst>
      <p:ext uri="{BB962C8B-B14F-4D97-AF65-F5344CB8AC3E}">
        <p14:creationId xmlns:p14="http://schemas.microsoft.com/office/powerpoint/2010/main" val="389078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E6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9">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05AAD54-F50B-4D9B-8041-BDAD8843938A}"/>
              </a:ext>
            </a:extLst>
          </p:cNvPr>
          <p:cNvPicPr>
            <a:picLocks noChangeAspect="1"/>
          </p:cNvPicPr>
          <p:nvPr/>
        </p:nvPicPr>
        <p:blipFill rotWithShape="1">
          <a:blip r:embed="rId3">
            <a:extLst>
              <a:ext uri="{28A0092B-C50C-407E-A947-70E740481C1C}">
                <a14:useLocalDpi xmlns:a14="http://schemas.microsoft.com/office/drawing/2010/main" val="0"/>
              </a:ext>
            </a:extLst>
          </a:blip>
          <a:srcRect l="27575" r="-1" b="-1"/>
          <a:stretch/>
        </p:blipFill>
        <p:spPr>
          <a:xfrm>
            <a:off x="643467" y="643467"/>
            <a:ext cx="10905066" cy="5571066"/>
          </a:xfrm>
          <a:prstGeom prst="rect">
            <a:avLst/>
          </a:prstGeom>
        </p:spPr>
      </p:pic>
    </p:spTree>
    <p:extLst>
      <p:ext uri="{BB962C8B-B14F-4D97-AF65-F5344CB8AC3E}">
        <p14:creationId xmlns:p14="http://schemas.microsoft.com/office/powerpoint/2010/main" val="318210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191729" y="273405"/>
            <a:ext cx="5668744" cy="721552"/>
          </a:xfrm>
        </p:spPr>
        <p:txBody>
          <a:bodyPr>
            <a:normAutofit/>
          </a:bodyPr>
          <a:lstStyle/>
          <a:p>
            <a:r>
              <a:rPr lang="en-GB" sz="4000" dirty="0">
                <a:latin typeface="Arial Nova" panose="020B0504020202020204" pitchFamily="34" charset="0"/>
              </a:rPr>
              <a:t>What people told us</a:t>
            </a:r>
          </a:p>
        </p:txBody>
      </p:sp>
      <p:sp>
        <p:nvSpPr>
          <p:cNvPr id="16" name="Content Placeholder 9"/>
          <p:cNvSpPr>
            <a:spLocks noGrp="1"/>
          </p:cNvSpPr>
          <p:nvPr>
            <p:ph idx="1"/>
          </p:nvPr>
        </p:nvSpPr>
        <p:spPr>
          <a:xfrm>
            <a:off x="191729" y="994957"/>
            <a:ext cx="5461724" cy="1579278"/>
          </a:xfrm>
        </p:spPr>
        <p:txBody>
          <a:bodyPr>
            <a:normAutofit/>
          </a:bodyPr>
          <a:lstStyle/>
          <a:p>
            <a:pPr marL="0" indent="0" algn="just">
              <a:buNone/>
            </a:pPr>
            <a:r>
              <a:rPr lang="en-GB" sz="2600" dirty="0">
                <a:latin typeface="Arial Nova" panose="020B0504020202020204" pitchFamily="34" charset="0"/>
                <a:cs typeface="Times New Roman" panose="02020603050405020304" pitchFamily="18" charset="0"/>
              </a:rPr>
              <a:t>In terms of encouraging a workforce that effectively underpins the market, the figures speak for themselves</a:t>
            </a:r>
            <a:endParaRPr lang="en-US" sz="2600" dirty="0"/>
          </a:p>
        </p:txBody>
      </p:sp>
      <p:sp>
        <p:nvSpPr>
          <p:cNvPr id="5" name="Content Placeholder 9">
            <a:extLst>
              <a:ext uri="{FF2B5EF4-FFF2-40B4-BE49-F238E27FC236}">
                <a16:creationId xmlns:a16="http://schemas.microsoft.com/office/drawing/2014/main" id="{2F403654-D622-4174-BA78-E17210E7AC35}"/>
              </a:ext>
            </a:extLst>
          </p:cNvPr>
          <p:cNvSpPr txBox="1">
            <a:spLocks/>
          </p:cNvSpPr>
          <p:nvPr/>
        </p:nvSpPr>
        <p:spPr>
          <a:xfrm>
            <a:off x="163448" y="2683104"/>
            <a:ext cx="5461724" cy="18904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cs typeface="Times New Roman" panose="02020603050405020304" pitchFamily="18" charset="0"/>
              </a:rPr>
              <a:t>They are not currently paying rates that enable the effective recruitment and retention of staff never mind the development of a high quality committed workforce</a:t>
            </a:r>
            <a:endParaRPr lang="en-US" sz="2600" dirty="0"/>
          </a:p>
        </p:txBody>
      </p:sp>
      <p:sp>
        <p:nvSpPr>
          <p:cNvPr id="8" name="Content Placeholder 9">
            <a:extLst>
              <a:ext uri="{FF2B5EF4-FFF2-40B4-BE49-F238E27FC236}">
                <a16:creationId xmlns:a16="http://schemas.microsoft.com/office/drawing/2014/main" id="{AB67FE52-260B-4CE3-B02D-FF0848A21A9B}"/>
              </a:ext>
            </a:extLst>
          </p:cNvPr>
          <p:cNvSpPr txBox="1">
            <a:spLocks/>
          </p:cNvSpPr>
          <p:nvPr/>
        </p:nvSpPr>
        <p:spPr>
          <a:xfrm>
            <a:off x="191729" y="4682440"/>
            <a:ext cx="5433443" cy="1636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cs typeface="Times New Roman" panose="02020603050405020304" pitchFamily="18" charset="0"/>
              </a:rPr>
              <a:t>In relation to sleep ins, Local Authorities are often still not paying rates that enable providers to meet NMW requirements  </a:t>
            </a:r>
            <a:endParaRPr lang="en-US" sz="2600" dirty="0"/>
          </a:p>
        </p:txBody>
      </p:sp>
      <p:sp>
        <p:nvSpPr>
          <p:cNvPr id="10" name="Content Placeholder 9">
            <a:extLst>
              <a:ext uri="{FF2B5EF4-FFF2-40B4-BE49-F238E27FC236}">
                <a16:creationId xmlns:a16="http://schemas.microsoft.com/office/drawing/2014/main" id="{3DFB3358-DD49-4653-9C08-AEA6F38CB5E2}"/>
              </a:ext>
            </a:extLst>
          </p:cNvPr>
          <p:cNvSpPr txBox="1">
            <a:spLocks/>
          </p:cNvSpPr>
          <p:nvPr/>
        </p:nvSpPr>
        <p:spPr>
          <a:xfrm>
            <a:off x="163448" y="6115737"/>
            <a:ext cx="11931141"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p>
        </p:txBody>
      </p:sp>
      <p:pic>
        <p:nvPicPr>
          <p:cNvPr id="4" name="Picture 3" descr="A person standing in front of a mirror posing for the camera&#10;&#10;Description generated with high confidence">
            <a:extLst>
              <a:ext uri="{FF2B5EF4-FFF2-40B4-BE49-F238E27FC236}">
                <a16:creationId xmlns:a16="http://schemas.microsoft.com/office/drawing/2014/main" id="{4BEA2626-15AD-4660-A652-FE128DA39047}"/>
              </a:ext>
            </a:extLst>
          </p:cNvPr>
          <p:cNvPicPr>
            <a:picLocks noChangeAspect="1"/>
          </p:cNvPicPr>
          <p:nvPr/>
        </p:nvPicPr>
        <p:blipFill rotWithShape="1">
          <a:blip r:embed="rId2">
            <a:extLst>
              <a:ext uri="{28A0092B-C50C-407E-A947-70E740481C1C}">
                <a14:useLocalDpi xmlns:a14="http://schemas.microsoft.com/office/drawing/2010/main" val="0"/>
              </a:ext>
            </a:extLst>
          </a:blip>
          <a:srcRect l="16882" r="13267"/>
          <a:stretch/>
        </p:blipFill>
        <p:spPr>
          <a:xfrm>
            <a:off x="6096000" y="358476"/>
            <a:ext cx="5719438" cy="6141047"/>
          </a:xfrm>
          <a:prstGeom prst="rect">
            <a:avLst/>
          </a:prstGeom>
        </p:spPr>
      </p:pic>
      <p:sp>
        <p:nvSpPr>
          <p:cNvPr id="3" name="Speech Bubble: Rectangle with Corners Rounded 2">
            <a:extLst>
              <a:ext uri="{FF2B5EF4-FFF2-40B4-BE49-F238E27FC236}">
                <a16:creationId xmlns:a16="http://schemas.microsoft.com/office/drawing/2014/main" id="{726F08AF-1A18-483B-8001-92E424AF686F}"/>
              </a:ext>
            </a:extLst>
          </p:cNvPr>
          <p:cNvSpPr/>
          <p:nvPr/>
        </p:nvSpPr>
        <p:spPr>
          <a:xfrm flipH="1">
            <a:off x="9372601" y="634181"/>
            <a:ext cx="2325756" cy="966019"/>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Arial Nova" panose="020B0504020202020204" pitchFamily="34" charset="0"/>
              </a:rPr>
              <a:t>Again not happening </a:t>
            </a:r>
          </a:p>
        </p:txBody>
      </p:sp>
    </p:spTree>
    <p:extLst>
      <p:ext uri="{BB962C8B-B14F-4D97-AF65-F5344CB8AC3E}">
        <p14:creationId xmlns:p14="http://schemas.microsoft.com/office/powerpoint/2010/main" val="470298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5"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191729" y="273405"/>
            <a:ext cx="5127031" cy="721552"/>
          </a:xfrm>
        </p:spPr>
        <p:txBody>
          <a:bodyPr>
            <a:normAutofit/>
          </a:bodyPr>
          <a:lstStyle/>
          <a:p>
            <a:r>
              <a:rPr lang="en-GB" sz="4000" dirty="0">
                <a:latin typeface="Arial Nova" panose="020B0504020202020204" pitchFamily="34" charset="0"/>
              </a:rPr>
              <a:t>What people told us</a:t>
            </a:r>
          </a:p>
        </p:txBody>
      </p:sp>
      <p:sp>
        <p:nvSpPr>
          <p:cNvPr id="16" name="Content Placeholder 9"/>
          <p:cNvSpPr>
            <a:spLocks noGrp="1"/>
          </p:cNvSpPr>
          <p:nvPr>
            <p:ph idx="1"/>
          </p:nvPr>
        </p:nvSpPr>
        <p:spPr>
          <a:xfrm>
            <a:off x="191729" y="994957"/>
            <a:ext cx="5461724" cy="1579278"/>
          </a:xfrm>
        </p:spPr>
        <p:txBody>
          <a:bodyPr>
            <a:normAutofit/>
          </a:bodyPr>
          <a:lstStyle/>
          <a:p>
            <a:pPr marL="0" indent="0" algn="just">
              <a:buNone/>
            </a:pPr>
            <a:r>
              <a:rPr lang="en-GB" sz="2600" dirty="0">
                <a:latin typeface="Arial Nova" panose="020B0504020202020204" pitchFamily="34" charset="0"/>
                <a:cs typeface="Times New Roman" panose="02020603050405020304" pitchFamily="18" charset="0"/>
              </a:rPr>
              <a:t>In terms of fee levels, local authorities are not paying fee levels that promote the long term viability of the market place  </a:t>
            </a:r>
            <a:endParaRPr lang="en-US" sz="2600" dirty="0"/>
          </a:p>
        </p:txBody>
      </p:sp>
      <p:sp>
        <p:nvSpPr>
          <p:cNvPr id="5" name="Content Placeholder 9">
            <a:extLst>
              <a:ext uri="{FF2B5EF4-FFF2-40B4-BE49-F238E27FC236}">
                <a16:creationId xmlns:a16="http://schemas.microsoft.com/office/drawing/2014/main" id="{2F403654-D622-4174-BA78-E17210E7AC35}"/>
              </a:ext>
            </a:extLst>
          </p:cNvPr>
          <p:cNvSpPr txBox="1">
            <a:spLocks/>
          </p:cNvSpPr>
          <p:nvPr/>
        </p:nvSpPr>
        <p:spPr>
          <a:xfrm>
            <a:off x="163448" y="2667408"/>
            <a:ext cx="5461724"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cs typeface="Times New Roman" panose="02020603050405020304" pitchFamily="18" charset="0"/>
              </a:rPr>
              <a:t>In terms of base rates they are paying as little as they can get away with </a:t>
            </a:r>
            <a:endParaRPr lang="en-US" sz="2600" dirty="0"/>
          </a:p>
        </p:txBody>
      </p:sp>
      <p:sp>
        <p:nvSpPr>
          <p:cNvPr id="10" name="Content Placeholder 9">
            <a:extLst>
              <a:ext uri="{FF2B5EF4-FFF2-40B4-BE49-F238E27FC236}">
                <a16:creationId xmlns:a16="http://schemas.microsoft.com/office/drawing/2014/main" id="{3DFB3358-DD49-4653-9C08-AEA6F38CB5E2}"/>
              </a:ext>
            </a:extLst>
          </p:cNvPr>
          <p:cNvSpPr txBox="1">
            <a:spLocks/>
          </p:cNvSpPr>
          <p:nvPr/>
        </p:nvSpPr>
        <p:spPr>
          <a:xfrm>
            <a:off x="163448" y="6115737"/>
            <a:ext cx="11931141"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p>
        </p:txBody>
      </p:sp>
      <p:sp>
        <p:nvSpPr>
          <p:cNvPr id="9" name="Content Placeholder 9">
            <a:extLst>
              <a:ext uri="{FF2B5EF4-FFF2-40B4-BE49-F238E27FC236}">
                <a16:creationId xmlns:a16="http://schemas.microsoft.com/office/drawing/2014/main" id="{6BDD8475-725A-43B5-BE6B-33D4A1CA8137}"/>
              </a:ext>
            </a:extLst>
          </p:cNvPr>
          <p:cNvSpPr txBox="1">
            <a:spLocks/>
          </p:cNvSpPr>
          <p:nvPr/>
        </p:nvSpPr>
        <p:spPr>
          <a:xfrm>
            <a:off x="163448" y="3963593"/>
            <a:ext cx="5461724"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cs typeface="Times New Roman" panose="02020603050405020304" pitchFamily="18" charset="0"/>
              </a:rPr>
              <a:t>In terms of annual uplifts, these never meet the additional costs providers are expected to bear</a:t>
            </a:r>
            <a:endParaRPr lang="en-US" sz="2600" dirty="0"/>
          </a:p>
        </p:txBody>
      </p:sp>
      <p:sp>
        <p:nvSpPr>
          <p:cNvPr id="11" name="Content Placeholder 9">
            <a:extLst>
              <a:ext uri="{FF2B5EF4-FFF2-40B4-BE49-F238E27FC236}">
                <a16:creationId xmlns:a16="http://schemas.microsoft.com/office/drawing/2014/main" id="{60B8CEEE-A3C0-464F-A79B-22A38B564DE5}"/>
              </a:ext>
            </a:extLst>
          </p:cNvPr>
          <p:cNvSpPr txBox="1">
            <a:spLocks/>
          </p:cNvSpPr>
          <p:nvPr/>
        </p:nvSpPr>
        <p:spPr>
          <a:xfrm>
            <a:off x="163448" y="5259778"/>
            <a:ext cx="5461724" cy="1598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cs typeface="Times New Roman" panose="02020603050405020304" pitchFamily="18" charset="0"/>
              </a:rPr>
              <a:t>Rather than promoting market viability the actions of local authorities are actually serving to undermine it</a:t>
            </a:r>
            <a:endParaRPr lang="en-US" sz="2600" dirty="0"/>
          </a:p>
        </p:txBody>
      </p:sp>
      <p:pic>
        <p:nvPicPr>
          <p:cNvPr id="12" name="Picture 11" descr="A person standing in front of a mirror posing for the camera&#10;&#10;Description generated with high confidence">
            <a:extLst>
              <a:ext uri="{FF2B5EF4-FFF2-40B4-BE49-F238E27FC236}">
                <a16:creationId xmlns:a16="http://schemas.microsoft.com/office/drawing/2014/main" id="{D6C30CEA-36DE-47B4-A292-4FF2D1970867}"/>
              </a:ext>
            </a:extLst>
          </p:cNvPr>
          <p:cNvPicPr>
            <a:picLocks noChangeAspect="1"/>
          </p:cNvPicPr>
          <p:nvPr/>
        </p:nvPicPr>
        <p:blipFill rotWithShape="1">
          <a:blip r:embed="rId2">
            <a:extLst>
              <a:ext uri="{28A0092B-C50C-407E-A947-70E740481C1C}">
                <a14:useLocalDpi xmlns:a14="http://schemas.microsoft.com/office/drawing/2010/main" val="0"/>
              </a:ext>
            </a:extLst>
          </a:blip>
          <a:srcRect l="16882" r="13267"/>
          <a:stretch/>
        </p:blipFill>
        <p:spPr>
          <a:xfrm>
            <a:off x="6096000" y="358476"/>
            <a:ext cx="5719438" cy="6141047"/>
          </a:xfrm>
          <a:prstGeom prst="rect">
            <a:avLst/>
          </a:prstGeom>
        </p:spPr>
      </p:pic>
    </p:spTree>
    <p:extLst>
      <p:ext uri="{BB962C8B-B14F-4D97-AF65-F5344CB8AC3E}">
        <p14:creationId xmlns:p14="http://schemas.microsoft.com/office/powerpoint/2010/main" val="145043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Righ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191729" y="273405"/>
            <a:ext cx="5127031" cy="721552"/>
          </a:xfrm>
        </p:spPr>
        <p:txBody>
          <a:bodyPr>
            <a:normAutofit/>
          </a:bodyPr>
          <a:lstStyle/>
          <a:p>
            <a:r>
              <a:rPr lang="en-GB" sz="4000" dirty="0">
                <a:latin typeface="Arial Nova" panose="020B0504020202020204" pitchFamily="34" charset="0"/>
              </a:rPr>
              <a:t>What people told us</a:t>
            </a:r>
          </a:p>
        </p:txBody>
      </p:sp>
      <p:sp>
        <p:nvSpPr>
          <p:cNvPr id="16" name="Content Placeholder 9"/>
          <p:cNvSpPr>
            <a:spLocks noGrp="1"/>
          </p:cNvSpPr>
          <p:nvPr>
            <p:ph idx="1"/>
          </p:nvPr>
        </p:nvSpPr>
        <p:spPr>
          <a:xfrm>
            <a:off x="191729" y="994957"/>
            <a:ext cx="5461724" cy="1966904"/>
          </a:xfrm>
        </p:spPr>
        <p:txBody>
          <a:bodyPr>
            <a:normAutofit/>
          </a:bodyPr>
          <a:lstStyle/>
          <a:p>
            <a:pPr marL="0" indent="0" algn="just">
              <a:buNone/>
            </a:pPr>
            <a:r>
              <a:rPr lang="en-GB" sz="2600" dirty="0">
                <a:latin typeface="Arial Nova" panose="020B0504020202020204" pitchFamily="34" charset="0"/>
                <a:ea typeface="Calibri" panose="020F0502020204030204" pitchFamily="34" charset="0"/>
                <a:cs typeface="Times New Roman" panose="02020603050405020304" pitchFamily="18" charset="0"/>
              </a:rPr>
              <a:t>Tendering and dynamic purchasing systems are being used to commission services without proper reference to what they cost to provide </a:t>
            </a:r>
            <a:endParaRPr lang="en-GB" sz="2600" dirty="0"/>
          </a:p>
        </p:txBody>
      </p:sp>
      <p:sp>
        <p:nvSpPr>
          <p:cNvPr id="5" name="Content Placeholder 9">
            <a:extLst>
              <a:ext uri="{FF2B5EF4-FFF2-40B4-BE49-F238E27FC236}">
                <a16:creationId xmlns:a16="http://schemas.microsoft.com/office/drawing/2014/main" id="{2F403654-D622-4174-BA78-E17210E7AC35}"/>
              </a:ext>
            </a:extLst>
          </p:cNvPr>
          <p:cNvSpPr txBox="1">
            <a:spLocks/>
          </p:cNvSpPr>
          <p:nvPr/>
        </p:nvSpPr>
        <p:spPr>
          <a:xfrm>
            <a:off x="191729" y="3061319"/>
            <a:ext cx="5461724" cy="2206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cs typeface="Times New Roman" panose="02020603050405020304" pitchFamily="18" charset="0"/>
              </a:rPr>
              <a:t>Sometimes these processes are used to actively reduce the number of providers in an area – particularly an issue for Dom Care</a:t>
            </a:r>
            <a:endParaRPr lang="en-US" sz="2600" dirty="0"/>
          </a:p>
        </p:txBody>
      </p:sp>
      <p:pic>
        <p:nvPicPr>
          <p:cNvPr id="6" name="Picture 5" descr="A person standing in front of a mirror posing for the camera&#10;&#10;Description generated with high confidence">
            <a:extLst>
              <a:ext uri="{FF2B5EF4-FFF2-40B4-BE49-F238E27FC236}">
                <a16:creationId xmlns:a16="http://schemas.microsoft.com/office/drawing/2014/main" id="{85A29692-0A97-4F69-8CF4-31ED842110B2}"/>
              </a:ext>
            </a:extLst>
          </p:cNvPr>
          <p:cNvPicPr>
            <a:picLocks noChangeAspect="1"/>
          </p:cNvPicPr>
          <p:nvPr/>
        </p:nvPicPr>
        <p:blipFill rotWithShape="1">
          <a:blip r:embed="rId2">
            <a:extLst>
              <a:ext uri="{28A0092B-C50C-407E-A947-70E740481C1C}">
                <a14:useLocalDpi xmlns:a14="http://schemas.microsoft.com/office/drawing/2010/main" val="0"/>
              </a:ext>
            </a:extLst>
          </a:blip>
          <a:srcRect l="16882" r="13267"/>
          <a:stretch/>
        </p:blipFill>
        <p:spPr>
          <a:xfrm>
            <a:off x="6096000" y="358476"/>
            <a:ext cx="5719438" cy="6141047"/>
          </a:xfrm>
          <a:prstGeom prst="rect">
            <a:avLst/>
          </a:prstGeom>
        </p:spPr>
      </p:pic>
    </p:spTree>
    <p:extLst>
      <p:ext uri="{BB962C8B-B14F-4D97-AF65-F5344CB8AC3E}">
        <p14:creationId xmlns:p14="http://schemas.microsoft.com/office/powerpoint/2010/main" val="405034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213629"/>
            <a:ext cx="6712353" cy="1313835"/>
          </a:xfrm>
        </p:spPr>
        <p:txBody>
          <a:bodyPr>
            <a:normAutofit/>
          </a:bodyPr>
          <a:lstStyle/>
          <a:p>
            <a:r>
              <a:rPr lang="en-GB" sz="4000" dirty="0">
                <a:latin typeface="Arial Nova" panose="020B0504020202020204" pitchFamily="34" charset="0"/>
              </a:rPr>
              <a:t>What the Care Act guidance actually says</a:t>
            </a:r>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32592" y="2734094"/>
            <a:ext cx="5815757"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choice of accommodation…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A3F83E8B-3A56-47B4-A337-451D467762F2}"/>
              </a:ext>
            </a:extLst>
          </p:cNvPr>
          <p:cNvSpPr>
            <a:spLocks noGrp="1"/>
          </p:cNvSpPr>
          <p:nvPr>
            <p:ph idx="1"/>
          </p:nvPr>
        </p:nvSpPr>
        <p:spPr>
          <a:xfrm>
            <a:off x="232592" y="3559226"/>
            <a:ext cx="11716040" cy="1589244"/>
          </a:xfrm>
          <a:solidFill>
            <a:srgbClr val="FFFFB9"/>
          </a:solidFill>
        </p:spPr>
        <p:txBody>
          <a:bodyPr/>
          <a:lstStyle/>
          <a:p>
            <a:pPr marL="0" indent="0" algn="just">
              <a:buNone/>
            </a:pPr>
            <a:r>
              <a:rPr lang="en-GB" sz="2600" dirty="0">
                <a:latin typeface="Arial Nova" panose="020B0504020202020204" pitchFamily="34" charset="0"/>
              </a:rPr>
              <a:t>“The local authority </a:t>
            </a:r>
            <a:r>
              <a:rPr lang="en-GB" sz="2600" b="1" dirty="0">
                <a:latin typeface="Arial Nova" panose="020B0504020202020204" pitchFamily="34" charset="0"/>
              </a:rPr>
              <a:t>must</a:t>
            </a:r>
            <a:r>
              <a:rPr lang="en-GB" sz="2600" dirty="0">
                <a:latin typeface="Arial Nova" panose="020B0504020202020204" pitchFamily="34" charset="0"/>
              </a:rPr>
              <a:t> </a:t>
            </a:r>
            <a:r>
              <a:rPr lang="en-GB" sz="2600" b="1" dirty="0">
                <a:latin typeface="Arial Nova" panose="020B0504020202020204" pitchFamily="34" charset="0"/>
              </a:rPr>
              <a:t>ensure</a:t>
            </a:r>
            <a:r>
              <a:rPr lang="en-GB" sz="2600" dirty="0">
                <a:latin typeface="Arial Nova" panose="020B0504020202020204" pitchFamily="34" charset="0"/>
              </a:rPr>
              <a:t> that the person has a genuine choice of accommodation. It </a:t>
            </a:r>
            <a:r>
              <a:rPr lang="en-GB" sz="2600" b="1" dirty="0">
                <a:latin typeface="Arial Nova" panose="020B0504020202020204" pitchFamily="34" charset="0"/>
              </a:rPr>
              <a:t>must</a:t>
            </a:r>
            <a:r>
              <a:rPr lang="en-GB" sz="2600" dirty="0">
                <a:latin typeface="Arial Nova" panose="020B0504020202020204" pitchFamily="34" charset="0"/>
              </a:rPr>
              <a:t> </a:t>
            </a:r>
            <a:r>
              <a:rPr lang="en-GB" sz="2600" b="1" dirty="0">
                <a:latin typeface="Arial Nova" panose="020B0504020202020204" pitchFamily="34" charset="0"/>
              </a:rPr>
              <a:t>ensure</a:t>
            </a:r>
            <a:r>
              <a:rPr lang="en-GB" sz="2600" dirty="0">
                <a:latin typeface="Arial Nova" panose="020B0504020202020204" pitchFamily="34" charset="0"/>
              </a:rPr>
              <a:t> that at least one accommodation option is available and affordable within the person’s personal budget and it </a:t>
            </a:r>
            <a:r>
              <a:rPr lang="en-GB" sz="2600" b="1" dirty="0">
                <a:latin typeface="Arial Nova" panose="020B0504020202020204" pitchFamily="34" charset="0"/>
              </a:rPr>
              <a:t>should ensure </a:t>
            </a:r>
            <a:r>
              <a:rPr lang="en-GB" sz="2600" dirty="0">
                <a:latin typeface="Arial Nova" panose="020B0504020202020204" pitchFamily="34" charset="0"/>
              </a:rPr>
              <a:t>that there is more than one of those options”. (8.37) </a:t>
            </a:r>
          </a:p>
          <a:p>
            <a:endParaRPr lang="en-GB" dirty="0"/>
          </a:p>
        </p:txBody>
      </p:sp>
      <p:pic>
        <p:nvPicPr>
          <p:cNvPr id="6" name="Picture 5" descr="A person posing for the camera&#10;&#10;Description generated with very high confidence">
            <a:extLst>
              <a:ext uri="{FF2B5EF4-FFF2-40B4-BE49-F238E27FC236}">
                <a16:creationId xmlns:a16="http://schemas.microsoft.com/office/drawing/2014/main" id="{E98B0C98-BA71-4EF8-B1E3-846DA2299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spTree>
    <p:extLst>
      <p:ext uri="{BB962C8B-B14F-4D97-AF65-F5344CB8AC3E}">
        <p14:creationId xmlns:p14="http://schemas.microsoft.com/office/powerpoint/2010/main" val="769060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CE6831D0-01C9-4527-9284-FE7E0FC379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60" y="1025449"/>
            <a:ext cx="4809744" cy="4809744"/>
          </a:xfrm>
          <a:prstGeom prst="rect">
            <a:avLst/>
          </a:prstGeom>
        </p:spPr>
      </p:pic>
      <p:sp>
        <p:nvSpPr>
          <p:cNvPr id="2" name="Title 1">
            <a:extLst>
              <a:ext uri="{FF2B5EF4-FFF2-40B4-BE49-F238E27FC236}">
                <a16:creationId xmlns:a16="http://schemas.microsoft.com/office/drawing/2014/main" id="{5CA1DA14-4B6D-44A3-9AB6-0B368B7586CF}"/>
              </a:ext>
            </a:extLst>
          </p:cNvPr>
          <p:cNvSpPr>
            <a:spLocks noGrp="1"/>
          </p:cNvSpPr>
          <p:nvPr>
            <p:ph type="title"/>
          </p:nvPr>
        </p:nvSpPr>
        <p:spPr>
          <a:xfrm>
            <a:off x="6579474" y="740057"/>
            <a:ext cx="5452531" cy="2688944"/>
          </a:xfrm>
          <a:solidFill>
            <a:srgbClr val="FFFFB9"/>
          </a:solidFill>
        </p:spPr>
        <p:txBody>
          <a:bodyPr>
            <a:normAutofit/>
          </a:bodyPr>
          <a:lstStyle/>
          <a:p>
            <a:pPr algn="just"/>
            <a:r>
              <a:rPr lang="en-GB" sz="2600" dirty="0">
                <a:latin typeface="Arial Nova" panose="020B0504020202020204" pitchFamily="34" charset="0"/>
              </a:rPr>
              <a:t>“… a person </a:t>
            </a:r>
            <a:r>
              <a:rPr lang="en-GB" sz="2600" b="1" dirty="0">
                <a:latin typeface="Arial Nova" panose="020B0504020202020204" pitchFamily="34" charset="0"/>
              </a:rPr>
              <a:t>must</a:t>
            </a:r>
            <a:r>
              <a:rPr lang="en-GB" sz="2600" dirty="0">
                <a:latin typeface="Arial Nova" panose="020B0504020202020204" pitchFamily="34" charset="0"/>
              </a:rPr>
              <a:t> also be able to choose alternative options, including a more expensive setting, where a third party or in certain circumstances the resident is willing and able to pay the additional cost (‘top up’). (8.37) </a:t>
            </a:r>
            <a:endParaRPr lang="en-GB" sz="2600" dirty="0"/>
          </a:p>
        </p:txBody>
      </p:sp>
      <p:sp>
        <p:nvSpPr>
          <p:cNvPr id="5" name="Rectangle 4">
            <a:extLst>
              <a:ext uri="{FF2B5EF4-FFF2-40B4-BE49-F238E27FC236}">
                <a16:creationId xmlns:a16="http://schemas.microsoft.com/office/drawing/2014/main" id="{6F0DF075-A7AB-467D-B336-CEB772022841}"/>
              </a:ext>
            </a:extLst>
          </p:cNvPr>
          <p:cNvSpPr/>
          <p:nvPr/>
        </p:nvSpPr>
        <p:spPr>
          <a:xfrm>
            <a:off x="6579474" y="3589470"/>
            <a:ext cx="5452531" cy="1692771"/>
          </a:xfrm>
          <a:prstGeom prst="rect">
            <a:avLst/>
          </a:prstGeom>
          <a:solidFill>
            <a:srgbClr val="FFFFB9"/>
          </a:solidFill>
        </p:spPr>
        <p:txBody>
          <a:bodyPr wrap="square">
            <a:spAutoFit/>
          </a:bodyPr>
          <a:lstStyle/>
          <a:p>
            <a:pPr algn="just"/>
            <a:r>
              <a:rPr lang="en-GB" sz="2600" dirty="0">
                <a:latin typeface="Arial Nova" panose="020B0504020202020204" pitchFamily="34" charset="0"/>
              </a:rPr>
              <a:t>“… an additional payment must always be optional and never as a result of commissioning failures leading to a lack of choice”. (8.37)</a:t>
            </a:r>
          </a:p>
        </p:txBody>
      </p:sp>
    </p:spTree>
    <p:extLst>
      <p:ext uri="{BB962C8B-B14F-4D97-AF65-F5344CB8AC3E}">
        <p14:creationId xmlns:p14="http://schemas.microsoft.com/office/powerpoint/2010/main" val="2157220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191729" y="273405"/>
            <a:ext cx="5127031" cy="721552"/>
          </a:xfrm>
        </p:spPr>
        <p:txBody>
          <a:bodyPr>
            <a:normAutofit/>
          </a:bodyPr>
          <a:lstStyle/>
          <a:p>
            <a:r>
              <a:rPr lang="en-GB" sz="4000" dirty="0">
                <a:latin typeface="Arial Nova" panose="020B0504020202020204" pitchFamily="34" charset="0"/>
              </a:rPr>
              <a:t>What people told us</a:t>
            </a:r>
          </a:p>
        </p:txBody>
      </p:sp>
      <p:sp>
        <p:nvSpPr>
          <p:cNvPr id="16" name="Content Placeholder 9"/>
          <p:cNvSpPr>
            <a:spLocks noGrp="1"/>
          </p:cNvSpPr>
          <p:nvPr>
            <p:ph idx="1"/>
          </p:nvPr>
        </p:nvSpPr>
        <p:spPr>
          <a:xfrm>
            <a:off x="191729" y="994957"/>
            <a:ext cx="5461724" cy="1579278"/>
          </a:xfrm>
        </p:spPr>
        <p:txBody>
          <a:bodyPr>
            <a:normAutofit/>
          </a:bodyPr>
          <a:lstStyle/>
          <a:p>
            <a:pPr marL="0" indent="0" algn="just">
              <a:buNone/>
            </a:pPr>
            <a:r>
              <a:rPr lang="en-GB" sz="2600" dirty="0">
                <a:latin typeface="Arial Nova" panose="020B0504020202020204" pitchFamily="34" charset="0"/>
                <a:cs typeface="Times New Roman" panose="02020603050405020304" pitchFamily="18" charset="0"/>
              </a:rPr>
              <a:t>Local Authorities are still failing to recognise that third party top ups are an essential part of the fee for many providers</a:t>
            </a:r>
            <a:endParaRPr lang="en-US" sz="2600" dirty="0"/>
          </a:p>
        </p:txBody>
      </p:sp>
      <p:sp>
        <p:nvSpPr>
          <p:cNvPr id="5" name="Content Placeholder 9">
            <a:extLst>
              <a:ext uri="{FF2B5EF4-FFF2-40B4-BE49-F238E27FC236}">
                <a16:creationId xmlns:a16="http://schemas.microsoft.com/office/drawing/2014/main" id="{2F403654-D622-4174-BA78-E17210E7AC35}"/>
              </a:ext>
            </a:extLst>
          </p:cNvPr>
          <p:cNvSpPr txBox="1">
            <a:spLocks/>
          </p:cNvSpPr>
          <p:nvPr/>
        </p:nvSpPr>
        <p:spPr>
          <a:xfrm>
            <a:off x="163448" y="2683104"/>
            <a:ext cx="5461724" cy="16969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2600" dirty="0">
                <a:latin typeface="Arial Nova" panose="020B0504020202020204" pitchFamily="34" charset="0"/>
                <a:cs typeface="Times New Roman" panose="02020603050405020304" pitchFamily="18" charset="0"/>
              </a:rPr>
              <a:t>Without private clients paying higher rates there would be no beds available to the local authority at their standard rates</a:t>
            </a:r>
            <a:endParaRPr lang="en-US" sz="2600" dirty="0"/>
          </a:p>
        </p:txBody>
      </p:sp>
      <p:sp>
        <p:nvSpPr>
          <p:cNvPr id="10" name="Content Placeholder 9">
            <a:extLst>
              <a:ext uri="{FF2B5EF4-FFF2-40B4-BE49-F238E27FC236}">
                <a16:creationId xmlns:a16="http://schemas.microsoft.com/office/drawing/2014/main" id="{3DFB3358-DD49-4653-9C08-AEA6F38CB5E2}"/>
              </a:ext>
            </a:extLst>
          </p:cNvPr>
          <p:cNvSpPr txBox="1">
            <a:spLocks/>
          </p:cNvSpPr>
          <p:nvPr/>
        </p:nvSpPr>
        <p:spPr>
          <a:xfrm>
            <a:off x="163448" y="6115737"/>
            <a:ext cx="11931141"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p>
        </p:txBody>
      </p:sp>
      <p:pic>
        <p:nvPicPr>
          <p:cNvPr id="4" name="Picture 3" descr="A person posing for the camera&#10;&#10;Description generated with very high confidence">
            <a:extLst>
              <a:ext uri="{FF2B5EF4-FFF2-40B4-BE49-F238E27FC236}">
                <a16:creationId xmlns:a16="http://schemas.microsoft.com/office/drawing/2014/main" id="{A0024AB9-CC50-4717-B99B-C233FDD41052}"/>
              </a:ext>
            </a:extLst>
          </p:cNvPr>
          <p:cNvPicPr>
            <a:picLocks noChangeAspect="1"/>
          </p:cNvPicPr>
          <p:nvPr/>
        </p:nvPicPr>
        <p:blipFill rotWithShape="1">
          <a:blip r:embed="rId2">
            <a:extLst>
              <a:ext uri="{28A0092B-C50C-407E-A947-70E740481C1C}">
                <a14:useLocalDpi xmlns:a14="http://schemas.microsoft.com/office/drawing/2010/main" val="0"/>
              </a:ext>
            </a:extLst>
          </a:blip>
          <a:srcRect l="8819" r="10018"/>
          <a:stretch/>
        </p:blipFill>
        <p:spPr>
          <a:xfrm>
            <a:off x="5814337" y="1314449"/>
            <a:ext cx="6185934" cy="5075959"/>
          </a:xfrm>
          <a:prstGeom prst="rect">
            <a:avLst/>
          </a:prstGeom>
        </p:spPr>
      </p:pic>
    </p:spTree>
    <p:extLst>
      <p:ext uri="{BB962C8B-B14F-4D97-AF65-F5344CB8AC3E}">
        <p14:creationId xmlns:p14="http://schemas.microsoft.com/office/powerpoint/2010/main" val="82129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213629"/>
            <a:ext cx="6732231" cy="1313835"/>
          </a:xfrm>
        </p:spPr>
        <p:txBody>
          <a:bodyPr>
            <a:normAutofit/>
          </a:bodyPr>
          <a:lstStyle/>
          <a:p>
            <a:r>
              <a:rPr lang="en-GB" sz="4000" dirty="0">
                <a:latin typeface="Arial Nova" panose="020B0504020202020204" pitchFamily="34" charset="0"/>
              </a:rPr>
              <a:t>What the Care Act guidance actually says</a:t>
            </a:r>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32592" y="2734094"/>
            <a:ext cx="5815757"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Personal Budgets…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A3F83E8B-3A56-47B4-A337-451D467762F2}"/>
              </a:ext>
            </a:extLst>
          </p:cNvPr>
          <p:cNvSpPr>
            <a:spLocks noGrp="1"/>
          </p:cNvSpPr>
          <p:nvPr>
            <p:ph idx="1"/>
          </p:nvPr>
        </p:nvSpPr>
        <p:spPr>
          <a:xfrm>
            <a:off x="232592" y="3559226"/>
            <a:ext cx="11716040" cy="1589244"/>
          </a:xfrm>
          <a:solidFill>
            <a:srgbClr val="FFFFB9"/>
          </a:solidFill>
        </p:spPr>
        <p:txBody>
          <a:bodyPr>
            <a:normAutofit/>
          </a:bodyPr>
          <a:lstStyle/>
          <a:p>
            <a:pPr marL="0" indent="0" algn="just">
              <a:buNone/>
            </a:pPr>
            <a:r>
              <a:rPr lang="en-GB" sz="2600" dirty="0">
                <a:latin typeface="Arial Nova" panose="020B0504020202020204" pitchFamily="34" charset="0"/>
              </a:rPr>
              <a:t>“The personal budget </a:t>
            </a:r>
            <a:r>
              <a:rPr lang="en-GB" sz="2600" b="1" dirty="0">
                <a:latin typeface="Arial Nova" panose="020B0504020202020204" pitchFamily="34" charset="0"/>
              </a:rPr>
              <a:t>must always be an amount sufficient to meet the person’s care and support needs</a:t>
            </a:r>
            <a:r>
              <a:rPr lang="en-GB" sz="2600" dirty="0">
                <a:latin typeface="Arial Nova" panose="020B0504020202020204" pitchFamily="34" charset="0"/>
              </a:rPr>
              <a:t>, and </a:t>
            </a:r>
            <a:r>
              <a:rPr lang="en-GB" sz="2600" b="1" dirty="0">
                <a:latin typeface="Arial Nova" panose="020B0504020202020204" pitchFamily="34" charset="0"/>
              </a:rPr>
              <a:t>must</a:t>
            </a:r>
            <a:r>
              <a:rPr lang="en-GB" sz="2600" dirty="0">
                <a:latin typeface="Arial Nova" panose="020B0504020202020204" pitchFamily="34" charset="0"/>
              </a:rPr>
              <a:t> include the cost to the local authority of meeting the person’s needs which the local authority is under a duty to meet …” (11.10)</a:t>
            </a:r>
          </a:p>
          <a:p>
            <a:endParaRPr lang="en-GB" dirty="0"/>
          </a:p>
        </p:txBody>
      </p:sp>
      <p:pic>
        <p:nvPicPr>
          <p:cNvPr id="6" name="Picture 5" descr="A person posing for the camera&#10;&#10;Description generated with very high confidence">
            <a:extLst>
              <a:ext uri="{FF2B5EF4-FFF2-40B4-BE49-F238E27FC236}">
                <a16:creationId xmlns:a16="http://schemas.microsoft.com/office/drawing/2014/main" id="{9C6DD97A-9F82-4959-98A6-E44DDBBC0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spTree>
    <p:extLst>
      <p:ext uri="{BB962C8B-B14F-4D97-AF65-F5344CB8AC3E}">
        <p14:creationId xmlns:p14="http://schemas.microsoft.com/office/powerpoint/2010/main" val="2730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sign&#10;&#10;Description generated with high confidence">
            <a:extLst>
              <a:ext uri="{FF2B5EF4-FFF2-40B4-BE49-F238E27FC236}">
                <a16:creationId xmlns:a16="http://schemas.microsoft.com/office/drawing/2014/main" id="{69C8A1B0-A303-4D74-B9D9-842AB339BDC6}"/>
              </a:ext>
            </a:extLst>
          </p:cNvPr>
          <p:cNvPicPr>
            <a:picLocks noChangeAspect="1"/>
          </p:cNvPicPr>
          <p:nvPr/>
        </p:nvPicPr>
        <p:blipFill rotWithShape="1">
          <a:blip r:embed="rId2">
            <a:extLst>
              <a:ext uri="{28A0092B-C50C-407E-A947-70E740481C1C}">
                <a14:useLocalDpi xmlns:a14="http://schemas.microsoft.com/office/drawing/2010/main" val="0"/>
              </a:ext>
            </a:extLst>
          </a:blip>
          <a:srcRect t="6639"/>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0" name="Straight Connector 9">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F77340F-1A11-4AE9-82D8-6D76CE3A840C}"/>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dirty="0">
                <a:latin typeface="Arial Nova" panose="020B0504020202020204" pitchFamily="34" charset="0"/>
              </a:rPr>
              <a:t>What people said</a:t>
            </a:r>
          </a:p>
        </p:txBody>
      </p:sp>
    </p:spTree>
    <p:extLst>
      <p:ext uri="{BB962C8B-B14F-4D97-AF65-F5344CB8AC3E}">
        <p14:creationId xmlns:p14="http://schemas.microsoft.com/office/powerpoint/2010/main" val="3282475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213629"/>
            <a:ext cx="6652718" cy="1313835"/>
          </a:xfrm>
        </p:spPr>
        <p:txBody>
          <a:bodyPr>
            <a:normAutofit/>
          </a:bodyPr>
          <a:lstStyle/>
          <a:p>
            <a:r>
              <a:rPr lang="en-GB" sz="4000" dirty="0">
                <a:latin typeface="Arial Nova" panose="020B0504020202020204" pitchFamily="34" charset="0"/>
              </a:rPr>
              <a:t>What the Care Act guidance actually says</a:t>
            </a:r>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32592" y="2734094"/>
            <a:ext cx="7609382"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Review of Care and Support Plans…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A3F83E8B-3A56-47B4-A337-451D467762F2}"/>
              </a:ext>
            </a:extLst>
          </p:cNvPr>
          <p:cNvSpPr>
            <a:spLocks noGrp="1"/>
          </p:cNvSpPr>
          <p:nvPr>
            <p:ph idx="1"/>
          </p:nvPr>
        </p:nvSpPr>
        <p:spPr>
          <a:xfrm>
            <a:off x="232592" y="3559226"/>
            <a:ext cx="11716040" cy="1579304"/>
          </a:xfrm>
          <a:solidFill>
            <a:srgbClr val="FFFFB9"/>
          </a:solidFill>
        </p:spPr>
        <p:txBody>
          <a:bodyPr>
            <a:normAutofit fontScale="92500"/>
          </a:bodyPr>
          <a:lstStyle/>
          <a:p>
            <a:pPr marL="0" indent="0" algn="just">
              <a:buNone/>
            </a:pPr>
            <a:r>
              <a:rPr lang="en-GB" dirty="0">
                <a:latin typeface="Arial Nova" panose="020B0504020202020204" pitchFamily="34" charset="0"/>
              </a:rPr>
              <a:t>“If there is any information or evidence that suggests that circumstances have changed in a way that may affect the efficacy, appropriateness or content of the plan, then the local authority </a:t>
            </a:r>
            <a:r>
              <a:rPr lang="en-GB" b="1" dirty="0">
                <a:latin typeface="Arial Nova" panose="020B0504020202020204" pitchFamily="34" charset="0"/>
              </a:rPr>
              <a:t>should immediately conduct a review </a:t>
            </a:r>
            <a:r>
              <a:rPr lang="en-GB" dirty="0">
                <a:latin typeface="Arial Nova" panose="020B0504020202020204" pitchFamily="34" charset="0"/>
              </a:rPr>
              <a:t>to ascertain whether the plan requires revision”. (13.19)</a:t>
            </a:r>
          </a:p>
          <a:p>
            <a:endParaRPr lang="en-GB" dirty="0"/>
          </a:p>
        </p:txBody>
      </p:sp>
      <p:pic>
        <p:nvPicPr>
          <p:cNvPr id="6" name="Picture 5" descr="A person posing for the camera&#10;&#10;Description generated with very high confidence">
            <a:extLst>
              <a:ext uri="{FF2B5EF4-FFF2-40B4-BE49-F238E27FC236}">
                <a16:creationId xmlns:a16="http://schemas.microsoft.com/office/drawing/2014/main" id="{18CB7FF0-014F-4229-B26B-7DAF41A5F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sp>
        <p:nvSpPr>
          <p:cNvPr id="3" name="Rectangle 2">
            <a:extLst>
              <a:ext uri="{FF2B5EF4-FFF2-40B4-BE49-F238E27FC236}">
                <a16:creationId xmlns:a16="http://schemas.microsoft.com/office/drawing/2014/main" id="{2D4AE880-4C15-4A1D-BC53-A5EC114F1D25}"/>
              </a:ext>
            </a:extLst>
          </p:cNvPr>
          <p:cNvSpPr/>
          <p:nvPr/>
        </p:nvSpPr>
        <p:spPr>
          <a:xfrm>
            <a:off x="232592" y="5481935"/>
            <a:ext cx="11716040" cy="892552"/>
          </a:xfrm>
          <a:prstGeom prst="rect">
            <a:avLst/>
          </a:prstGeom>
          <a:solidFill>
            <a:srgbClr val="FFFFB9"/>
          </a:solidFill>
        </p:spPr>
        <p:txBody>
          <a:bodyPr wrap="square">
            <a:spAutoFit/>
          </a:bodyPr>
          <a:lstStyle/>
          <a:p>
            <a:pPr algn="just"/>
            <a:r>
              <a:rPr lang="en-GB" sz="2600" dirty="0">
                <a:latin typeface="Arial Nova" panose="020B0504020202020204" pitchFamily="34" charset="0"/>
              </a:rPr>
              <a:t>“The request process should be</a:t>
            </a:r>
            <a:r>
              <a:rPr lang="en-GB" sz="2600" b="1" dirty="0">
                <a:latin typeface="Arial Nova" panose="020B0504020202020204" pitchFamily="34" charset="0"/>
              </a:rPr>
              <a:t> </a:t>
            </a:r>
            <a:r>
              <a:rPr lang="en-GB" sz="2600" dirty="0">
                <a:latin typeface="Arial Nova" panose="020B0504020202020204" pitchFamily="34" charset="0"/>
              </a:rPr>
              <a:t>accessible and streamlined, with local authorities </a:t>
            </a:r>
            <a:r>
              <a:rPr lang="en-GB" sz="2600" b="1" dirty="0">
                <a:latin typeface="Arial Nova" panose="020B0504020202020204" pitchFamily="34" charset="0"/>
              </a:rPr>
              <a:t>acting promptly </a:t>
            </a:r>
            <a:r>
              <a:rPr lang="en-GB" sz="2600" dirty="0">
                <a:latin typeface="Arial Nova" panose="020B0504020202020204" pitchFamily="34" charset="0"/>
              </a:rPr>
              <a:t>after a request has been received”. (13.21)</a:t>
            </a:r>
            <a:endParaRPr lang="en-GB" sz="2600" dirty="0"/>
          </a:p>
        </p:txBody>
      </p:sp>
    </p:spTree>
    <p:extLst>
      <p:ext uri="{BB962C8B-B14F-4D97-AF65-F5344CB8AC3E}">
        <p14:creationId xmlns:p14="http://schemas.microsoft.com/office/powerpoint/2010/main" val="125140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1486D09A-F462-4677-AD50-4EDDB4AA80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60" y="1025449"/>
            <a:ext cx="4809744" cy="4809744"/>
          </a:xfrm>
          <a:prstGeom prst="rect">
            <a:avLst/>
          </a:prstGeom>
        </p:spPr>
      </p:pic>
      <p:sp>
        <p:nvSpPr>
          <p:cNvPr id="2" name="Title 1">
            <a:extLst>
              <a:ext uri="{FF2B5EF4-FFF2-40B4-BE49-F238E27FC236}">
                <a16:creationId xmlns:a16="http://schemas.microsoft.com/office/drawing/2014/main" id="{C5497D4A-16CE-42E6-A0E9-473DD87CCDA6}"/>
              </a:ext>
            </a:extLst>
          </p:cNvPr>
          <p:cNvSpPr>
            <a:spLocks noGrp="1"/>
          </p:cNvSpPr>
          <p:nvPr>
            <p:ph type="title"/>
          </p:nvPr>
        </p:nvSpPr>
        <p:spPr>
          <a:xfrm>
            <a:off x="6417391" y="643467"/>
            <a:ext cx="5452531" cy="1274785"/>
          </a:xfrm>
          <a:solidFill>
            <a:srgbClr val="FFFFB9"/>
          </a:solidFill>
        </p:spPr>
        <p:txBody>
          <a:bodyPr>
            <a:noAutofit/>
          </a:bodyPr>
          <a:lstStyle/>
          <a:p>
            <a:pPr algn="just"/>
            <a:r>
              <a:rPr lang="en-GB" sz="2600" dirty="0">
                <a:latin typeface="Arial Nova" panose="020B0504020202020204" pitchFamily="34" charset="0"/>
              </a:rPr>
              <a:t>“…The local authority </a:t>
            </a:r>
            <a:r>
              <a:rPr lang="en-GB" sz="2600" b="1" dirty="0">
                <a:latin typeface="Arial Nova" panose="020B0504020202020204" pitchFamily="34" charset="0"/>
              </a:rPr>
              <a:t>must take all reasonable steps </a:t>
            </a:r>
            <a:r>
              <a:rPr lang="en-GB" sz="2600" dirty="0">
                <a:latin typeface="Arial Nova" panose="020B0504020202020204" pitchFamily="34" charset="0"/>
              </a:rPr>
              <a:t>to agree the revision” …</a:t>
            </a:r>
            <a:endParaRPr lang="en-GB" sz="2600" dirty="0"/>
          </a:p>
        </p:txBody>
      </p:sp>
      <p:sp>
        <p:nvSpPr>
          <p:cNvPr id="5" name="Title 1">
            <a:extLst>
              <a:ext uri="{FF2B5EF4-FFF2-40B4-BE49-F238E27FC236}">
                <a16:creationId xmlns:a16="http://schemas.microsoft.com/office/drawing/2014/main" id="{2B695A52-9FEE-4ED5-BFC4-1858BDFD2811}"/>
              </a:ext>
            </a:extLst>
          </p:cNvPr>
          <p:cNvSpPr txBox="1">
            <a:spLocks/>
          </p:cNvSpPr>
          <p:nvPr/>
        </p:nvSpPr>
        <p:spPr>
          <a:xfrm>
            <a:off x="6417391" y="2107096"/>
            <a:ext cx="5452531" cy="3438939"/>
          </a:xfrm>
          <a:prstGeom prst="rect">
            <a:avLst/>
          </a:prstGeom>
          <a:solidFill>
            <a:srgbClr val="FFFFB9"/>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rPr>
              <a:t>Indeed, the local authority </a:t>
            </a:r>
            <a:r>
              <a:rPr lang="en-GB" sz="2600" b="1" dirty="0">
                <a:latin typeface="Arial Nova" panose="020B0504020202020204" pitchFamily="34" charset="0"/>
              </a:rPr>
              <a:t>must if satisfied that the circumstances have changed in a way that affects a care and support or support plan</a:t>
            </a:r>
            <a:r>
              <a:rPr lang="en-GB" sz="2600" dirty="0">
                <a:latin typeface="Arial Nova" panose="020B0504020202020204" pitchFamily="34" charset="0"/>
              </a:rPr>
              <a:t>, carry out a needs (or carer’s) assessment and financial assessment, and then revise the plan and personal budget accordingly”. (13.27) </a:t>
            </a:r>
            <a:endParaRPr lang="en-GB" sz="2600" dirty="0"/>
          </a:p>
        </p:txBody>
      </p:sp>
    </p:spTree>
    <p:extLst>
      <p:ext uri="{BB962C8B-B14F-4D97-AF65-F5344CB8AC3E}">
        <p14:creationId xmlns:p14="http://schemas.microsoft.com/office/powerpoint/2010/main" val="33665078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Content Placeholder 4">
            <a:extLst>
              <a:ext uri="{FF2B5EF4-FFF2-40B4-BE49-F238E27FC236}">
                <a16:creationId xmlns:a16="http://schemas.microsoft.com/office/drawing/2014/main" id="{28B00BD9-574B-4096-AA57-5A28063A292B}"/>
              </a:ext>
            </a:extLst>
          </p:cNvPr>
          <p:cNvPicPr>
            <a:picLocks noChangeAspect="1"/>
          </p:cNvPicPr>
          <p:nvPr/>
        </p:nvPicPr>
        <p:blipFill rotWithShape="1">
          <a:blip r:embed="rId3">
            <a:extLst>
              <a:ext uri="{28A0092B-C50C-407E-A947-70E740481C1C}">
                <a14:useLocalDpi xmlns:a14="http://schemas.microsoft.com/office/drawing/2010/main" val="0"/>
              </a:ext>
            </a:extLst>
          </a:blip>
          <a:srcRect l="28525" r="26525"/>
          <a:stretch/>
        </p:blipFill>
        <p:spPr>
          <a:xfrm>
            <a:off x="20" y="10"/>
            <a:ext cx="4635571" cy="6857990"/>
          </a:xfrm>
          <a:prstGeom prst="rect">
            <a:avLst/>
          </a:prstGeom>
          <a:effectLst/>
        </p:spPr>
      </p:pic>
      <p:sp>
        <p:nvSpPr>
          <p:cNvPr id="2" name="Title 1">
            <a:extLst>
              <a:ext uri="{FF2B5EF4-FFF2-40B4-BE49-F238E27FC236}">
                <a16:creationId xmlns:a16="http://schemas.microsoft.com/office/drawing/2014/main" id="{DCCB82BC-8608-4036-B0D4-3BBD92E7ACFD}"/>
              </a:ext>
            </a:extLst>
          </p:cNvPr>
          <p:cNvSpPr>
            <a:spLocks noGrp="1"/>
          </p:cNvSpPr>
          <p:nvPr>
            <p:ph type="title"/>
          </p:nvPr>
        </p:nvSpPr>
        <p:spPr>
          <a:xfrm>
            <a:off x="4965430" y="199775"/>
            <a:ext cx="6586491" cy="752723"/>
          </a:xfrm>
        </p:spPr>
        <p:txBody>
          <a:bodyPr anchor="b">
            <a:normAutofit/>
          </a:bodyPr>
          <a:lstStyle/>
          <a:p>
            <a:r>
              <a:rPr lang="en-GB" dirty="0">
                <a:latin typeface="Arial Nova" panose="020B0504020202020204" pitchFamily="34" charset="0"/>
              </a:rPr>
              <a:t>So who are we telling? </a:t>
            </a:r>
          </a:p>
        </p:txBody>
      </p:sp>
      <p:sp>
        <p:nvSpPr>
          <p:cNvPr id="24" name="Content Placeholder 9"/>
          <p:cNvSpPr>
            <a:spLocks noGrp="1"/>
          </p:cNvSpPr>
          <p:nvPr>
            <p:ph idx="1"/>
          </p:nvPr>
        </p:nvSpPr>
        <p:spPr>
          <a:xfrm>
            <a:off x="4965431" y="1160319"/>
            <a:ext cx="7045594" cy="485774"/>
          </a:xfrm>
        </p:spPr>
        <p:txBody>
          <a:bodyPr>
            <a:normAutofit/>
          </a:bodyPr>
          <a:lstStyle/>
          <a:p>
            <a:pPr>
              <a:buFont typeface="Wingdings" panose="05000000000000000000" pitchFamily="2" charset="2"/>
              <a:buChar char="v"/>
            </a:pPr>
            <a:r>
              <a:rPr lang="en-US" sz="2600" dirty="0">
                <a:latin typeface="Arial Nova" panose="020B0504020202020204" pitchFamily="34" charset="0"/>
              </a:rPr>
              <a:t>Providers</a:t>
            </a:r>
          </a:p>
        </p:txBody>
      </p:sp>
      <p:sp>
        <p:nvSpPr>
          <p:cNvPr id="17" name="Content Placeholder 9">
            <a:extLst>
              <a:ext uri="{FF2B5EF4-FFF2-40B4-BE49-F238E27FC236}">
                <a16:creationId xmlns:a16="http://schemas.microsoft.com/office/drawing/2014/main" id="{80AADE97-521C-4D5F-8520-FB21C3873F39}"/>
              </a:ext>
            </a:extLst>
          </p:cNvPr>
          <p:cNvSpPr txBox="1">
            <a:spLocks/>
          </p:cNvSpPr>
          <p:nvPr/>
        </p:nvSpPr>
        <p:spPr>
          <a:xfrm>
            <a:off x="4965431" y="1779444"/>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Local Authority and CCG commissioners</a:t>
            </a:r>
          </a:p>
        </p:txBody>
      </p:sp>
      <p:sp>
        <p:nvSpPr>
          <p:cNvPr id="21" name="Content Placeholder 9">
            <a:extLst>
              <a:ext uri="{FF2B5EF4-FFF2-40B4-BE49-F238E27FC236}">
                <a16:creationId xmlns:a16="http://schemas.microsoft.com/office/drawing/2014/main" id="{2CEEDEC4-82FC-4787-B39C-11CB066B7D18}"/>
              </a:ext>
            </a:extLst>
          </p:cNvPr>
          <p:cNvSpPr txBox="1">
            <a:spLocks/>
          </p:cNvSpPr>
          <p:nvPr/>
        </p:nvSpPr>
        <p:spPr>
          <a:xfrm>
            <a:off x="4965431" y="2935285"/>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Relevant elected members</a:t>
            </a:r>
          </a:p>
        </p:txBody>
      </p:sp>
      <p:sp>
        <p:nvSpPr>
          <p:cNvPr id="26" name="Content Placeholder 9">
            <a:extLst>
              <a:ext uri="{FF2B5EF4-FFF2-40B4-BE49-F238E27FC236}">
                <a16:creationId xmlns:a16="http://schemas.microsoft.com/office/drawing/2014/main" id="{CE3B143A-F277-45FC-8D47-B46ACEFA5688}"/>
              </a:ext>
            </a:extLst>
          </p:cNvPr>
          <p:cNvSpPr txBox="1">
            <a:spLocks/>
          </p:cNvSpPr>
          <p:nvPr/>
        </p:nvSpPr>
        <p:spPr>
          <a:xfrm>
            <a:off x="4965430" y="4173536"/>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Chair of the Health Select Committee</a:t>
            </a:r>
          </a:p>
        </p:txBody>
      </p:sp>
      <p:sp>
        <p:nvSpPr>
          <p:cNvPr id="27" name="Content Placeholder 9">
            <a:extLst>
              <a:ext uri="{FF2B5EF4-FFF2-40B4-BE49-F238E27FC236}">
                <a16:creationId xmlns:a16="http://schemas.microsoft.com/office/drawing/2014/main" id="{343AE574-4BEF-493C-801F-50D5008823E1}"/>
              </a:ext>
            </a:extLst>
          </p:cNvPr>
          <p:cNvSpPr txBox="1">
            <a:spLocks/>
          </p:cNvSpPr>
          <p:nvPr/>
        </p:nvSpPr>
        <p:spPr>
          <a:xfrm>
            <a:off x="4965430" y="3554411"/>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Local MPs</a:t>
            </a:r>
          </a:p>
        </p:txBody>
      </p:sp>
      <p:sp>
        <p:nvSpPr>
          <p:cNvPr id="28" name="Content Placeholder 9">
            <a:extLst>
              <a:ext uri="{FF2B5EF4-FFF2-40B4-BE49-F238E27FC236}">
                <a16:creationId xmlns:a16="http://schemas.microsoft.com/office/drawing/2014/main" id="{A390A10B-46CE-40C9-A0EA-D9D1FE610D77}"/>
              </a:ext>
            </a:extLst>
          </p:cNvPr>
          <p:cNvSpPr txBox="1">
            <a:spLocks/>
          </p:cNvSpPr>
          <p:nvPr/>
        </p:nvSpPr>
        <p:spPr>
          <a:xfrm>
            <a:off x="4965430" y="4792661"/>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Other Care Associations </a:t>
            </a:r>
          </a:p>
        </p:txBody>
      </p:sp>
      <p:sp>
        <p:nvSpPr>
          <p:cNvPr id="29" name="Content Placeholder 9">
            <a:extLst>
              <a:ext uri="{FF2B5EF4-FFF2-40B4-BE49-F238E27FC236}">
                <a16:creationId xmlns:a16="http://schemas.microsoft.com/office/drawing/2014/main" id="{42E3E42E-9F6A-485F-80B5-C25C87E87B52}"/>
              </a:ext>
            </a:extLst>
          </p:cNvPr>
          <p:cNvSpPr txBox="1">
            <a:spLocks/>
          </p:cNvSpPr>
          <p:nvPr/>
        </p:nvSpPr>
        <p:spPr>
          <a:xfrm>
            <a:off x="4965430" y="5411786"/>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Jeremy Hunt? </a:t>
            </a:r>
          </a:p>
        </p:txBody>
      </p:sp>
      <p:sp>
        <p:nvSpPr>
          <p:cNvPr id="11" name="Content Placeholder 9">
            <a:extLst>
              <a:ext uri="{FF2B5EF4-FFF2-40B4-BE49-F238E27FC236}">
                <a16:creationId xmlns:a16="http://schemas.microsoft.com/office/drawing/2014/main" id="{94F596DE-9B4B-4C5A-AEE1-15B52504D3EC}"/>
              </a:ext>
            </a:extLst>
          </p:cNvPr>
          <p:cNvSpPr txBox="1">
            <a:spLocks/>
          </p:cNvSpPr>
          <p:nvPr/>
        </p:nvSpPr>
        <p:spPr>
          <a:xfrm>
            <a:off x="4965430" y="2406365"/>
            <a:ext cx="7045594" cy="4857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v"/>
            </a:pPr>
            <a:r>
              <a:rPr lang="en-US" sz="2600" dirty="0">
                <a:latin typeface="Arial Nova" panose="020B0504020202020204" pitchFamily="34" charset="0"/>
              </a:rPr>
              <a:t> CQC</a:t>
            </a:r>
          </a:p>
        </p:txBody>
      </p:sp>
    </p:spTree>
    <p:extLst>
      <p:ext uri="{BB962C8B-B14F-4D97-AF65-F5344CB8AC3E}">
        <p14:creationId xmlns:p14="http://schemas.microsoft.com/office/powerpoint/2010/main" val="3903898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strips(downRight)">
                                      <p:cBhvr>
                                        <p:cTn id="7" dur="1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1000"/>
                                        <p:tgtEl>
                                          <p:spTgt spid="17"/>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trips(downRight)">
                                      <p:cBhvr>
                                        <p:cTn id="20" dur="1000"/>
                                        <p:tgtEl>
                                          <p:spTgt spid="21"/>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strips(downRight)">
                                      <p:cBhvr>
                                        <p:cTn id="23" dur="1000"/>
                                        <p:tgtEl>
                                          <p:spTgt spid="26"/>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strips(downRight)">
                                      <p:cBhvr>
                                        <p:cTn id="26" dur="1000"/>
                                        <p:tgtEl>
                                          <p:spTgt spid="27"/>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trips(downRight)">
                                      <p:cBhvr>
                                        <p:cTn id="29" dur="1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strips(downRight)">
                                      <p:cBhvr>
                                        <p:cTn id="3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17" grpId="0"/>
      <p:bldP spid="21" grpId="0"/>
      <p:bldP spid="26" grpId="0"/>
      <p:bldP spid="27" grpId="0"/>
      <p:bldP spid="28" grpId="0"/>
      <p:bldP spid="29" grpId="0"/>
      <p:bldP spid="1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36F23235-74BE-454B-B968-AD585B4E11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60" y="1025449"/>
            <a:ext cx="4809744" cy="4809744"/>
          </a:xfrm>
          <a:prstGeom prst="rect">
            <a:avLst/>
          </a:prstGeom>
        </p:spPr>
      </p:pic>
      <p:sp>
        <p:nvSpPr>
          <p:cNvPr id="2" name="Title 1">
            <a:extLst>
              <a:ext uri="{FF2B5EF4-FFF2-40B4-BE49-F238E27FC236}">
                <a16:creationId xmlns:a16="http://schemas.microsoft.com/office/drawing/2014/main" id="{9AD4E7D2-3ABB-4499-904C-B8D3C0511048}"/>
              </a:ext>
            </a:extLst>
          </p:cNvPr>
          <p:cNvSpPr>
            <a:spLocks noGrp="1"/>
          </p:cNvSpPr>
          <p:nvPr>
            <p:ph type="title"/>
          </p:nvPr>
        </p:nvSpPr>
        <p:spPr>
          <a:xfrm>
            <a:off x="6417391" y="643466"/>
            <a:ext cx="5614614" cy="1649853"/>
          </a:xfrm>
          <a:solidFill>
            <a:srgbClr val="FFFFB9"/>
          </a:solidFill>
        </p:spPr>
        <p:txBody>
          <a:bodyPr>
            <a:normAutofit/>
          </a:bodyPr>
          <a:lstStyle/>
          <a:p>
            <a:pPr algn="just"/>
            <a:r>
              <a:rPr lang="en-GB" sz="2600" dirty="0">
                <a:latin typeface="Arial Nova" panose="020B0504020202020204" pitchFamily="34" charset="0"/>
              </a:rPr>
              <a:t>“…The review </a:t>
            </a:r>
            <a:r>
              <a:rPr lang="en-GB" sz="2600" b="1" dirty="0">
                <a:latin typeface="Arial Nova" panose="020B0504020202020204" pitchFamily="34" charset="0"/>
              </a:rPr>
              <a:t>must not be used</a:t>
            </a:r>
            <a:r>
              <a:rPr lang="en-GB" sz="2600" dirty="0">
                <a:latin typeface="Arial Nova" panose="020B0504020202020204" pitchFamily="34" charset="0"/>
              </a:rPr>
              <a:t> as a mechanism to arbitrarily reduce the level of a person’s personal budget”. (13.4)</a:t>
            </a:r>
            <a:endParaRPr lang="en-GB" sz="2600" dirty="0"/>
          </a:p>
        </p:txBody>
      </p:sp>
    </p:spTree>
    <p:extLst>
      <p:ext uri="{BB962C8B-B14F-4D97-AF65-F5344CB8AC3E}">
        <p14:creationId xmlns:p14="http://schemas.microsoft.com/office/powerpoint/2010/main" val="2608857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57B999-089B-4C85-81AC-431415A202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5452531" cy="5573711"/>
          </a:xfrm>
          <a:prstGeom prst="rect">
            <a:avLst/>
          </a:prstGeom>
          <a:noFill/>
          <a:ln w="6350" cap="sq" cmpd="sng" algn="ctr">
            <a:solidFill>
              <a:schemeClr val="tx1">
                <a:lumMod val="75000"/>
                <a:lumOff val="25000"/>
              </a:schemeClr>
            </a:solidFill>
            <a:prstDash val="solid"/>
            <a:miter lim="800000"/>
          </a:ln>
          <a:effectLst/>
        </p:spPr>
      </p:sp>
      <p:pic>
        <p:nvPicPr>
          <p:cNvPr id="3" name="Picture 2" descr="A black sign with white text&#10;&#10;Description generated with very high confidence">
            <a:extLst>
              <a:ext uri="{FF2B5EF4-FFF2-40B4-BE49-F238E27FC236}">
                <a16:creationId xmlns:a16="http://schemas.microsoft.com/office/drawing/2014/main" id="{AA177A3D-B660-45C8-849E-1AC1D2ED92F2}"/>
              </a:ext>
            </a:extLst>
          </p:cNvPr>
          <p:cNvPicPr>
            <a:picLocks noChangeAspect="1"/>
          </p:cNvPicPr>
          <p:nvPr/>
        </p:nvPicPr>
        <p:blipFill rotWithShape="1">
          <a:blip r:embed="rId2">
            <a:extLst>
              <a:ext uri="{28A0092B-C50C-407E-A947-70E740481C1C}">
                <a14:useLocalDpi xmlns:a14="http://schemas.microsoft.com/office/drawing/2010/main" val="0"/>
              </a:ext>
            </a:extLst>
          </a:blip>
          <a:srcRect l="16" r="2069" b="3"/>
          <a:stretch/>
        </p:blipFill>
        <p:spPr>
          <a:xfrm>
            <a:off x="964860" y="974313"/>
            <a:ext cx="4809744" cy="4912016"/>
          </a:xfrm>
          <a:prstGeom prst="rect">
            <a:avLst/>
          </a:prstGeom>
        </p:spPr>
      </p:pic>
      <p:sp>
        <p:nvSpPr>
          <p:cNvPr id="2" name="Title 1">
            <a:extLst>
              <a:ext uri="{FF2B5EF4-FFF2-40B4-BE49-F238E27FC236}">
                <a16:creationId xmlns:a16="http://schemas.microsoft.com/office/drawing/2014/main" id="{A9C7E4E3-1276-4326-9C3A-98D371366E08}"/>
              </a:ext>
            </a:extLst>
          </p:cNvPr>
          <p:cNvSpPr>
            <a:spLocks noGrp="1"/>
          </p:cNvSpPr>
          <p:nvPr>
            <p:ph type="title"/>
          </p:nvPr>
        </p:nvSpPr>
        <p:spPr>
          <a:xfrm>
            <a:off x="6337878" y="643466"/>
            <a:ext cx="5549322" cy="1391200"/>
          </a:xfrm>
          <a:solidFill>
            <a:srgbClr val="FFFFB9"/>
          </a:solidFill>
        </p:spPr>
        <p:txBody>
          <a:bodyPr>
            <a:normAutofit/>
          </a:bodyPr>
          <a:lstStyle/>
          <a:p>
            <a:pPr algn="just"/>
            <a:r>
              <a:rPr lang="en-GB" sz="2600" dirty="0">
                <a:latin typeface="Arial Nova" panose="020B0504020202020204" pitchFamily="34" charset="0"/>
              </a:rPr>
              <a:t>“It is the expectation that authorities should conduct a review of the plan no later than every 12 months”</a:t>
            </a:r>
            <a:endParaRPr lang="en-GB" sz="4200" dirty="0"/>
          </a:p>
        </p:txBody>
      </p:sp>
      <p:sp>
        <p:nvSpPr>
          <p:cNvPr id="5" name="Content Placeholder 3">
            <a:extLst>
              <a:ext uri="{FF2B5EF4-FFF2-40B4-BE49-F238E27FC236}">
                <a16:creationId xmlns:a16="http://schemas.microsoft.com/office/drawing/2014/main" id="{2129F557-6081-4136-BD23-0CCBB854D350}"/>
              </a:ext>
            </a:extLst>
          </p:cNvPr>
          <p:cNvSpPr txBox="1">
            <a:spLocks/>
          </p:cNvSpPr>
          <p:nvPr/>
        </p:nvSpPr>
        <p:spPr>
          <a:xfrm>
            <a:off x="6337878" y="2200193"/>
            <a:ext cx="5549322" cy="2623142"/>
          </a:xfrm>
          <a:prstGeom prst="rect">
            <a:avLst/>
          </a:prstGeom>
          <a:solidFill>
            <a:srgbClr val="FFFFB9"/>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dirty="0">
                <a:latin typeface="Arial Nova" panose="020B0504020202020204" pitchFamily="34" charset="0"/>
              </a:rPr>
              <a:t>“a light-touch review should be considered 6-8 weeks after agreement and sign-off of the plan and personal budget to ensure that the arrangements are accurate and there are no initial issues to be aware of”. (13.22)</a:t>
            </a:r>
          </a:p>
        </p:txBody>
      </p:sp>
    </p:spTree>
    <p:extLst>
      <p:ext uri="{BB962C8B-B14F-4D97-AF65-F5344CB8AC3E}">
        <p14:creationId xmlns:p14="http://schemas.microsoft.com/office/powerpoint/2010/main" val="2660058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irl posing for a picture&#10;&#10;Description generated with very high confidence">
            <a:extLst>
              <a:ext uri="{FF2B5EF4-FFF2-40B4-BE49-F238E27FC236}">
                <a16:creationId xmlns:a16="http://schemas.microsoft.com/office/drawing/2014/main" id="{E7876A0C-EEDA-49B0-BF8F-7A5807FB462A}"/>
              </a:ext>
            </a:extLst>
          </p:cNvPr>
          <p:cNvPicPr>
            <a:picLocks noChangeAspect="1"/>
          </p:cNvPicPr>
          <p:nvPr/>
        </p:nvPicPr>
        <p:blipFill rotWithShape="1">
          <a:blip r:embed="rId2">
            <a:extLst>
              <a:ext uri="{28A0092B-C50C-407E-A947-70E740481C1C}">
                <a14:useLocalDpi xmlns:a14="http://schemas.microsoft.com/office/drawing/2010/main" val="0"/>
              </a:ext>
            </a:extLst>
          </a:blip>
          <a:srcRect l="3693" r="35192" b="-1"/>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23" name="Straight Arrow Connector 22">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3DFB3358-DD49-4653-9C08-AEA6F38CB5E2}"/>
              </a:ext>
            </a:extLst>
          </p:cNvPr>
          <p:cNvSpPr txBox="1">
            <a:spLocks/>
          </p:cNvSpPr>
          <p:nvPr/>
        </p:nvSpPr>
        <p:spPr>
          <a:xfrm>
            <a:off x="163448" y="6115737"/>
            <a:ext cx="11931141"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p>
        </p:txBody>
      </p:sp>
      <p:sp>
        <p:nvSpPr>
          <p:cNvPr id="2" name="Title 1">
            <a:extLst>
              <a:ext uri="{FF2B5EF4-FFF2-40B4-BE49-F238E27FC236}">
                <a16:creationId xmlns:a16="http://schemas.microsoft.com/office/drawing/2014/main" id="{238B0E0C-C4E4-447D-AF7F-4367EE5CF850}"/>
              </a:ext>
            </a:extLst>
          </p:cNvPr>
          <p:cNvSpPr>
            <a:spLocks noGrp="1"/>
          </p:cNvSpPr>
          <p:nvPr>
            <p:ph type="title"/>
          </p:nvPr>
        </p:nvSpPr>
        <p:spPr>
          <a:xfrm>
            <a:off x="495298" y="1350047"/>
            <a:ext cx="5257803" cy="797872"/>
          </a:xfrm>
        </p:spPr>
        <p:txBody>
          <a:bodyPr vert="horz" lIns="91440" tIns="45720" rIns="91440" bIns="45720" rtlCol="0" anchor="t">
            <a:normAutofit/>
          </a:bodyPr>
          <a:lstStyle/>
          <a:p>
            <a:r>
              <a:rPr lang="en-US">
                <a:latin typeface="Arial Nova" panose="020B0504020202020204" pitchFamily="34" charset="0"/>
              </a:rPr>
              <a:t>What people told us</a:t>
            </a:r>
            <a:endParaRPr lang="en-US" dirty="0">
              <a:latin typeface="Arial Nova" panose="020B0504020202020204" pitchFamily="34" charset="0"/>
            </a:endParaRPr>
          </a:p>
        </p:txBody>
      </p:sp>
      <p:sp>
        <p:nvSpPr>
          <p:cNvPr id="16" name="Content Placeholder 9"/>
          <p:cNvSpPr>
            <a:spLocks noGrp="1"/>
          </p:cNvSpPr>
          <p:nvPr>
            <p:ph idx="1"/>
          </p:nvPr>
        </p:nvSpPr>
        <p:spPr>
          <a:xfrm>
            <a:off x="495298" y="2557372"/>
            <a:ext cx="5257803" cy="1069153"/>
          </a:xfrm>
        </p:spPr>
        <p:txBody>
          <a:bodyPr vert="horz" lIns="91440" tIns="45720" rIns="91440" bIns="45720" rtlCol="0" anchor="b">
            <a:normAutofit lnSpcReduction="10000"/>
          </a:bodyPr>
          <a:lstStyle/>
          <a:p>
            <a:pPr marL="0" indent="0" algn="just">
              <a:buNone/>
            </a:pPr>
            <a:r>
              <a:rPr lang="en-US" sz="2600" dirty="0">
                <a:latin typeface="Arial Nova" panose="020B0504020202020204" pitchFamily="34" charset="0"/>
              </a:rPr>
              <a:t>They can’t get a review for love nor money even after putting in repeated requests </a:t>
            </a:r>
          </a:p>
        </p:txBody>
      </p:sp>
      <p:sp>
        <p:nvSpPr>
          <p:cNvPr id="11" name="Content Placeholder 9">
            <a:extLst>
              <a:ext uri="{FF2B5EF4-FFF2-40B4-BE49-F238E27FC236}">
                <a16:creationId xmlns:a16="http://schemas.microsoft.com/office/drawing/2014/main" id="{2879D27F-1D2A-4928-AB99-D80F1F489A0D}"/>
              </a:ext>
            </a:extLst>
          </p:cNvPr>
          <p:cNvSpPr txBox="1">
            <a:spLocks/>
          </p:cNvSpPr>
          <p:nvPr/>
        </p:nvSpPr>
        <p:spPr>
          <a:xfrm>
            <a:off x="495298" y="3867416"/>
            <a:ext cx="5843157" cy="1640537"/>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Even if people do eventually get a review, Social Workers and funding panels systematically protract the process wherever they possibly can </a:t>
            </a:r>
          </a:p>
        </p:txBody>
      </p:sp>
    </p:spTree>
    <p:extLst>
      <p:ext uri="{BB962C8B-B14F-4D97-AF65-F5344CB8AC3E}">
        <p14:creationId xmlns:p14="http://schemas.microsoft.com/office/powerpoint/2010/main" val="1145382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strips(downRight)">
                                      <p:cBhvr>
                                        <p:cTn id="7" dur="10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4" descr="A person posing for a picture&#10;&#10;Description generated with very high confidence">
            <a:extLst>
              <a:ext uri="{FF2B5EF4-FFF2-40B4-BE49-F238E27FC236}">
                <a16:creationId xmlns:a16="http://schemas.microsoft.com/office/drawing/2014/main" id="{23836658-1F1E-4CAB-A810-E806D5113248}"/>
              </a:ext>
            </a:extLst>
          </p:cNvPr>
          <p:cNvPicPr>
            <a:picLocks noChangeAspect="1"/>
          </p:cNvPicPr>
          <p:nvPr/>
        </p:nvPicPr>
        <p:blipFill rotWithShape="1">
          <a:blip r:embed="rId2">
            <a:extLst>
              <a:ext uri="{28A0092B-C50C-407E-A947-70E740481C1C}">
                <a14:useLocalDpi xmlns:a14="http://schemas.microsoft.com/office/drawing/2010/main" val="0"/>
              </a:ext>
            </a:extLst>
          </a:blip>
          <a:srcRect r="1" b="114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1" name="Content Placeholder 9">
            <a:extLst>
              <a:ext uri="{FF2B5EF4-FFF2-40B4-BE49-F238E27FC236}">
                <a16:creationId xmlns:a16="http://schemas.microsoft.com/office/drawing/2014/main" id="{5E801748-D474-4E4E-A5BB-0627D69859A1}"/>
              </a:ext>
            </a:extLst>
          </p:cNvPr>
          <p:cNvSpPr txBox="1">
            <a:spLocks/>
          </p:cNvSpPr>
          <p:nvPr/>
        </p:nvSpPr>
        <p:spPr>
          <a:xfrm>
            <a:off x="495298" y="4825834"/>
            <a:ext cx="5119687" cy="1197279"/>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Often by the very same local authority whose inaction had led to the situation in the first place  </a:t>
            </a:r>
          </a:p>
        </p:txBody>
      </p:sp>
      <p:sp>
        <p:nvSpPr>
          <p:cNvPr id="12" name="Content Placeholder 9">
            <a:extLst>
              <a:ext uri="{FF2B5EF4-FFF2-40B4-BE49-F238E27FC236}">
                <a16:creationId xmlns:a16="http://schemas.microsoft.com/office/drawing/2014/main" id="{1286B06D-A3B4-4807-AF3B-68A3F097F83E}"/>
              </a:ext>
            </a:extLst>
          </p:cNvPr>
          <p:cNvSpPr txBox="1">
            <a:spLocks/>
          </p:cNvSpPr>
          <p:nvPr/>
        </p:nvSpPr>
        <p:spPr>
          <a:xfrm>
            <a:off x="495298" y="2557372"/>
            <a:ext cx="5119687" cy="2027571"/>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a:latin typeface="Arial Nova" panose="020B0504020202020204" pitchFamily="34" charset="0"/>
              </a:rPr>
              <a:t>Providers are often left having to pick up the extra costs themselves or else be at risk of people becoming unsafe and them being subject to a Safeguarding ... </a:t>
            </a:r>
            <a:endParaRPr lang="en-US" sz="2600" dirty="0">
              <a:latin typeface="Arial Nova" panose="020B0504020202020204" pitchFamily="34" charset="0"/>
            </a:endParaRPr>
          </a:p>
        </p:txBody>
      </p:sp>
    </p:spTree>
    <p:extLst>
      <p:ext uri="{BB962C8B-B14F-4D97-AF65-F5344CB8AC3E}">
        <p14:creationId xmlns:p14="http://schemas.microsoft.com/office/powerpoint/2010/main" val="2700967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irl posing for a picture&#10;&#10;Description generated with very high confidence">
            <a:extLst>
              <a:ext uri="{FF2B5EF4-FFF2-40B4-BE49-F238E27FC236}">
                <a16:creationId xmlns:a16="http://schemas.microsoft.com/office/drawing/2014/main" id="{E7876A0C-EEDA-49B0-BF8F-7A5807FB462A}"/>
              </a:ext>
            </a:extLst>
          </p:cNvPr>
          <p:cNvPicPr>
            <a:picLocks noChangeAspect="1"/>
          </p:cNvPicPr>
          <p:nvPr/>
        </p:nvPicPr>
        <p:blipFill rotWithShape="1">
          <a:blip r:embed="rId2">
            <a:extLst>
              <a:ext uri="{28A0092B-C50C-407E-A947-70E740481C1C}">
                <a14:useLocalDpi xmlns:a14="http://schemas.microsoft.com/office/drawing/2010/main" val="0"/>
              </a:ext>
            </a:extLst>
          </a:blip>
          <a:srcRect l="3693" r="35192" b="-1"/>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0" name="Content Placeholder 9">
            <a:extLst>
              <a:ext uri="{FF2B5EF4-FFF2-40B4-BE49-F238E27FC236}">
                <a16:creationId xmlns:a16="http://schemas.microsoft.com/office/drawing/2014/main" id="{3DFB3358-DD49-4653-9C08-AEA6F38CB5E2}"/>
              </a:ext>
            </a:extLst>
          </p:cNvPr>
          <p:cNvSpPr txBox="1">
            <a:spLocks/>
          </p:cNvSpPr>
          <p:nvPr/>
        </p:nvSpPr>
        <p:spPr>
          <a:xfrm>
            <a:off x="163448" y="6115737"/>
            <a:ext cx="11931141" cy="12030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600" dirty="0"/>
          </a:p>
        </p:txBody>
      </p:sp>
      <p:sp>
        <p:nvSpPr>
          <p:cNvPr id="16" name="Content Placeholder 9"/>
          <p:cNvSpPr>
            <a:spLocks noGrp="1"/>
          </p:cNvSpPr>
          <p:nvPr>
            <p:ph idx="1"/>
          </p:nvPr>
        </p:nvSpPr>
        <p:spPr>
          <a:xfrm>
            <a:off x="495297" y="344715"/>
            <a:ext cx="5257803" cy="1966853"/>
          </a:xfrm>
        </p:spPr>
        <p:txBody>
          <a:bodyPr vert="horz" lIns="91440" tIns="45720" rIns="91440" bIns="45720" rtlCol="0" anchor="b">
            <a:normAutofit/>
          </a:bodyPr>
          <a:lstStyle/>
          <a:p>
            <a:pPr marL="0" indent="0" algn="just">
              <a:buNone/>
            </a:pPr>
            <a:r>
              <a:rPr lang="en-US" sz="2600" dirty="0">
                <a:latin typeface="Arial Nova" panose="020B0504020202020204" pitchFamily="34" charset="0"/>
              </a:rPr>
              <a:t>Generally the only time local authorities will countenance additional payments is if they felt significant risk and liability rested with them</a:t>
            </a:r>
          </a:p>
        </p:txBody>
      </p:sp>
      <p:sp>
        <p:nvSpPr>
          <p:cNvPr id="8" name="Content Placeholder 9">
            <a:extLst>
              <a:ext uri="{FF2B5EF4-FFF2-40B4-BE49-F238E27FC236}">
                <a16:creationId xmlns:a16="http://schemas.microsoft.com/office/drawing/2014/main" id="{C357A567-7E56-4863-9FEB-AEE80520C079}"/>
              </a:ext>
            </a:extLst>
          </p:cNvPr>
          <p:cNvSpPr txBox="1">
            <a:spLocks/>
          </p:cNvSpPr>
          <p:nvPr/>
        </p:nvSpPr>
        <p:spPr>
          <a:xfrm>
            <a:off x="495297" y="2476968"/>
            <a:ext cx="5600703" cy="1580322"/>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Local authorities are not meeting their targets in relation to annual reviews and often initial reviews are also not happening </a:t>
            </a:r>
          </a:p>
        </p:txBody>
      </p:sp>
      <p:sp>
        <p:nvSpPr>
          <p:cNvPr id="11" name="Content Placeholder 9">
            <a:extLst>
              <a:ext uri="{FF2B5EF4-FFF2-40B4-BE49-F238E27FC236}">
                <a16:creationId xmlns:a16="http://schemas.microsoft.com/office/drawing/2014/main" id="{40EA22F1-7D22-466E-853D-860AFEF30B11}"/>
              </a:ext>
            </a:extLst>
          </p:cNvPr>
          <p:cNvSpPr txBox="1">
            <a:spLocks/>
          </p:cNvSpPr>
          <p:nvPr/>
        </p:nvSpPr>
        <p:spPr>
          <a:xfrm>
            <a:off x="495297" y="4222690"/>
            <a:ext cx="5600703" cy="874643"/>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600" dirty="0">
                <a:latin typeface="Arial Nova" panose="020B0504020202020204" pitchFamily="34" charset="0"/>
              </a:rPr>
              <a:t>If they do, they seldom result in additional funding</a:t>
            </a:r>
          </a:p>
        </p:txBody>
      </p:sp>
    </p:spTree>
    <p:extLst>
      <p:ext uri="{BB962C8B-B14F-4D97-AF65-F5344CB8AC3E}">
        <p14:creationId xmlns:p14="http://schemas.microsoft.com/office/powerpoint/2010/main" val="2322703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Righ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9AEF9CCC-C911-407C-9262-E4A17A599BE4}"/>
              </a:ext>
            </a:extLst>
          </p:cNvPr>
          <p:cNvPicPr>
            <a:picLocks noChangeAspect="1"/>
          </p:cNvPicPr>
          <p:nvPr/>
        </p:nvPicPr>
        <p:blipFill rotWithShape="1">
          <a:blip r:embed="rId2">
            <a:extLst>
              <a:ext uri="{28A0092B-C50C-407E-A947-70E740481C1C}">
                <a14:useLocalDpi xmlns:a14="http://schemas.microsoft.com/office/drawing/2010/main" val="0"/>
              </a:ext>
            </a:extLst>
          </a:blip>
          <a:srcRect l="474" r="1322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id="{86F7B904-AC72-4C25-91B3-B4021F4ACB3C}"/>
              </a:ext>
            </a:extLst>
          </p:cNvPr>
          <p:cNvSpPr>
            <a:spLocks noGrp="1"/>
          </p:cNvSpPr>
          <p:nvPr>
            <p:ph type="title"/>
          </p:nvPr>
        </p:nvSpPr>
        <p:spPr>
          <a:xfrm>
            <a:off x="655320" y="365125"/>
            <a:ext cx="5120114" cy="1692794"/>
          </a:xfrm>
        </p:spPr>
        <p:txBody>
          <a:bodyPr>
            <a:normAutofit/>
          </a:bodyPr>
          <a:lstStyle/>
          <a:p>
            <a:r>
              <a:rPr lang="en-GB" dirty="0">
                <a:latin typeface="Arial Nova" panose="020B0504020202020204" pitchFamily="34" charset="0"/>
              </a:rPr>
              <a:t>Safeguarding what people said</a:t>
            </a:r>
          </a:p>
        </p:txBody>
      </p:sp>
      <p:sp>
        <p:nvSpPr>
          <p:cNvPr id="10" name="Content Placeholder 9"/>
          <p:cNvSpPr>
            <a:spLocks noGrp="1"/>
          </p:cNvSpPr>
          <p:nvPr>
            <p:ph idx="1"/>
          </p:nvPr>
        </p:nvSpPr>
        <p:spPr>
          <a:xfrm>
            <a:off x="228600" y="2575034"/>
            <a:ext cx="5735781" cy="2732462"/>
          </a:xfrm>
          <a:solidFill>
            <a:srgbClr val="CCECFF"/>
          </a:solidFill>
        </p:spPr>
        <p:txBody>
          <a:bodyPr>
            <a:noAutofit/>
          </a:bodyPr>
          <a:lstStyle/>
          <a:p>
            <a:pPr marL="0" indent="0" algn="just">
              <a:buNone/>
            </a:pPr>
            <a:r>
              <a:rPr lang="en-GB" sz="2600" i="1" dirty="0">
                <a:latin typeface="Arial Nova" panose="020B0504020202020204" pitchFamily="34" charset="0"/>
              </a:rPr>
              <a:t>‘Generally we find safeguarding to be fine … the [safeguarding] team is approachable … it is useful to be able to ring them up and talk things through …we find that their responses these days are much more reasonable and proportionate </a:t>
            </a:r>
            <a:endParaRPr lang="en-US" sz="2600" dirty="0">
              <a:latin typeface="Arial Nova" panose="020B0504020202020204" pitchFamily="34" charset="0"/>
            </a:endParaRPr>
          </a:p>
        </p:txBody>
      </p:sp>
    </p:spTree>
    <p:extLst>
      <p:ext uri="{BB962C8B-B14F-4D97-AF65-F5344CB8AC3E}">
        <p14:creationId xmlns:p14="http://schemas.microsoft.com/office/powerpoint/2010/main" val="284237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strips(downRight)">
                                      <p:cBhvr>
                                        <p:cTn id="7" dur="10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strips(downRight)">
                                      <p:cBhvr>
                                        <p:cTn id="12"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erson smiling with his hand on his face&#10;&#10;Description generated with high confidence">
            <a:extLst>
              <a:ext uri="{FF2B5EF4-FFF2-40B4-BE49-F238E27FC236}">
                <a16:creationId xmlns:a16="http://schemas.microsoft.com/office/drawing/2014/main" id="{77576E64-3FFE-462A-A6B9-8A5B9F36E17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 b="2915"/>
          <a:stretch/>
        </p:blipFill>
        <p:spPr>
          <a:xfrm>
            <a:off x="20" y="10"/>
            <a:ext cx="7534636" cy="6857990"/>
          </a:xfrm>
          <a:prstGeom prst="rect">
            <a:avLst/>
          </a:prstGeom>
        </p:spPr>
      </p:pic>
      <p:sp>
        <p:nvSpPr>
          <p:cNvPr id="2" name="Title 1">
            <a:extLst>
              <a:ext uri="{FF2B5EF4-FFF2-40B4-BE49-F238E27FC236}">
                <a16:creationId xmlns:a16="http://schemas.microsoft.com/office/drawing/2014/main" id="{D4CD9BF1-F0CF-4B54-BC2D-F7866D4141B8}"/>
              </a:ext>
            </a:extLst>
          </p:cNvPr>
          <p:cNvSpPr>
            <a:spLocks noGrp="1"/>
          </p:cNvSpPr>
          <p:nvPr>
            <p:ph type="title"/>
          </p:nvPr>
        </p:nvSpPr>
        <p:spPr>
          <a:xfrm>
            <a:off x="5436705" y="238993"/>
            <a:ext cx="6585578" cy="1609686"/>
          </a:xfrm>
          <a:solidFill>
            <a:srgbClr val="CCECFF"/>
          </a:solidFill>
        </p:spPr>
        <p:txBody>
          <a:bodyPr vert="horz" lIns="91440" tIns="45720" rIns="91440" bIns="45720" rtlCol="0" anchor="b">
            <a:noAutofit/>
          </a:bodyPr>
          <a:lstStyle/>
          <a:p>
            <a:pPr algn="just"/>
            <a:r>
              <a:rPr lang="en-GB" sz="2600" i="1" dirty="0">
                <a:latin typeface="Arial Nova" panose="020B0504020202020204" pitchFamily="34" charset="0"/>
              </a:rPr>
              <a:t>… although safeguarding has the potential to be quite contentious, generally it is dealt with well, … it’s good if we can all feel that we are on the same side …</a:t>
            </a:r>
            <a:endParaRPr lang="en-US" sz="2600" dirty="0"/>
          </a:p>
        </p:txBody>
      </p:sp>
      <p:sp>
        <p:nvSpPr>
          <p:cNvPr id="6" name="Title 1">
            <a:extLst>
              <a:ext uri="{FF2B5EF4-FFF2-40B4-BE49-F238E27FC236}">
                <a16:creationId xmlns:a16="http://schemas.microsoft.com/office/drawing/2014/main" id="{BC5A0F1B-BDEA-4A5F-B507-AF72F71F98D2}"/>
              </a:ext>
            </a:extLst>
          </p:cNvPr>
          <p:cNvSpPr txBox="1">
            <a:spLocks/>
          </p:cNvSpPr>
          <p:nvPr/>
        </p:nvSpPr>
        <p:spPr>
          <a:xfrm>
            <a:off x="5436705" y="2087662"/>
            <a:ext cx="6585578" cy="1510305"/>
          </a:xfrm>
          <a:prstGeom prst="rect">
            <a:avLst/>
          </a:prstGeom>
          <a:solidFill>
            <a:srgbClr val="CCECFF"/>
          </a:solid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i="1" dirty="0">
                <a:latin typeface="Arial Nova" panose="020B0504020202020204" pitchFamily="34" charset="0"/>
              </a:rPr>
              <a:t>I think the reason that we feel that we work more in partnership with the local authority around safeguarding than other areas is that it doesn’t come down to money’. </a:t>
            </a:r>
            <a:endParaRPr lang="en-US" sz="2600" dirty="0"/>
          </a:p>
        </p:txBody>
      </p:sp>
    </p:spTree>
    <p:extLst>
      <p:ext uri="{BB962C8B-B14F-4D97-AF65-F5344CB8AC3E}">
        <p14:creationId xmlns:p14="http://schemas.microsoft.com/office/powerpoint/2010/main" val="1532454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Content Placeholder 14">
            <a:extLst>
              <a:ext uri="{FF2B5EF4-FFF2-40B4-BE49-F238E27FC236}">
                <a16:creationId xmlns:a16="http://schemas.microsoft.com/office/drawing/2014/main" id="{9B758EE2-74DB-4B14-A055-B4C045A2DCCE}"/>
              </a:ext>
            </a:extLst>
          </p:cNvPr>
          <p:cNvPicPr>
            <a:picLocks noChangeAspect="1"/>
          </p:cNvPicPr>
          <p:nvPr/>
        </p:nvPicPr>
        <p:blipFill rotWithShape="1">
          <a:blip r:embed="rId2">
            <a:extLst>
              <a:ext uri="{28A0092B-C50C-407E-A947-70E740481C1C}">
                <a14:useLocalDpi xmlns:a14="http://schemas.microsoft.com/office/drawing/2010/main" val="0"/>
              </a:ext>
            </a:extLst>
          </a:blip>
          <a:srcRect l="7426" r="12175" b="-1"/>
          <a:stretch/>
        </p:blipFill>
        <p:spPr>
          <a:xfrm>
            <a:off x="4639056" y="10"/>
            <a:ext cx="7552944" cy="6857990"/>
          </a:xfrm>
          <a:prstGeom prst="rect">
            <a:avLst/>
          </a:prstGeom>
          <a:effectLst/>
        </p:spPr>
      </p:pic>
      <p:sp>
        <p:nvSpPr>
          <p:cNvPr id="36" name="Content Placeholder 19"/>
          <p:cNvSpPr>
            <a:spLocks noGrp="1"/>
          </p:cNvSpPr>
          <p:nvPr>
            <p:ph idx="1"/>
          </p:nvPr>
        </p:nvSpPr>
        <p:spPr>
          <a:xfrm>
            <a:off x="222451" y="1562855"/>
            <a:ext cx="4214014" cy="3009145"/>
          </a:xfrm>
          <a:solidFill>
            <a:srgbClr val="CCECFF"/>
          </a:solidFill>
        </p:spPr>
        <p:txBody>
          <a:bodyPr>
            <a:normAutofit/>
          </a:bodyPr>
          <a:lstStyle/>
          <a:p>
            <a:pPr marL="0" indent="0" algn="just">
              <a:buNone/>
            </a:pPr>
            <a:r>
              <a:rPr lang="en-GB" sz="2600" i="1" dirty="0">
                <a:latin typeface="Arial Nova" panose="020B0504020202020204" pitchFamily="34" charset="0"/>
              </a:rPr>
              <a:t>‘Our major frustration in relation to safeguarding these days is that they often don’t provide you with any formal notification that they have concluded their investigation ... this could be improved’.  </a:t>
            </a:r>
            <a:endParaRPr lang="en-GB" sz="2600" dirty="0">
              <a:latin typeface="Arial Nova" panose="020B0504020202020204" pitchFamily="34" charset="0"/>
            </a:endParaRPr>
          </a:p>
          <a:p>
            <a:pPr marL="0" indent="0" algn="just">
              <a:buNone/>
            </a:pPr>
            <a:endParaRPr lang="en-US" sz="1800" dirty="0"/>
          </a:p>
        </p:txBody>
      </p:sp>
      <p:sp>
        <p:nvSpPr>
          <p:cNvPr id="34" name="Title 1">
            <a:extLst>
              <a:ext uri="{FF2B5EF4-FFF2-40B4-BE49-F238E27FC236}">
                <a16:creationId xmlns:a16="http://schemas.microsoft.com/office/drawing/2014/main" id="{48131443-0442-4DB2-8FE1-B5EF0C9245EE}"/>
              </a:ext>
            </a:extLst>
          </p:cNvPr>
          <p:cNvSpPr>
            <a:spLocks noGrp="1"/>
          </p:cNvSpPr>
          <p:nvPr>
            <p:ph type="title"/>
          </p:nvPr>
        </p:nvSpPr>
        <p:spPr>
          <a:xfrm>
            <a:off x="222451" y="136525"/>
            <a:ext cx="4309791" cy="1254953"/>
          </a:xfrm>
        </p:spPr>
        <p:txBody>
          <a:bodyPr>
            <a:normAutofit/>
          </a:bodyPr>
          <a:lstStyle/>
          <a:p>
            <a:r>
              <a:rPr lang="en-GB" sz="2600" b="1" dirty="0">
                <a:latin typeface="Arial Nova" panose="020B0504020202020204" pitchFamily="34" charset="0"/>
              </a:rPr>
              <a:t>And just when you thought things couldn’t be more perfect ….</a:t>
            </a:r>
          </a:p>
        </p:txBody>
      </p:sp>
      <p:sp>
        <p:nvSpPr>
          <p:cNvPr id="5" name="Content Placeholder 19">
            <a:extLst>
              <a:ext uri="{FF2B5EF4-FFF2-40B4-BE49-F238E27FC236}">
                <a16:creationId xmlns:a16="http://schemas.microsoft.com/office/drawing/2014/main" id="{DBA1E724-29E4-490A-B50E-79E9C13819FD}"/>
              </a:ext>
            </a:extLst>
          </p:cNvPr>
          <p:cNvSpPr txBox="1">
            <a:spLocks/>
          </p:cNvSpPr>
          <p:nvPr/>
        </p:nvSpPr>
        <p:spPr>
          <a:xfrm>
            <a:off x="222451" y="4743378"/>
            <a:ext cx="4214014" cy="1978098"/>
          </a:xfrm>
          <a:prstGeom prst="rect">
            <a:avLst/>
          </a:prstGeom>
          <a:solidFill>
            <a:srgbClr val="CCECFF"/>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2600" i="1" dirty="0">
                <a:latin typeface="Arial Nova" panose="020B0504020202020204" pitchFamily="34" charset="0"/>
              </a:rPr>
              <a:t>Also are people consistently hearing back from the Safeguarding Team when they make an alert? </a:t>
            </a:r>
            <a:endParaRPr lang="en-GB" sz="2600" dirty="0">
              <a:latin typeface="Arial Nova" panose="020B0504020202020204" pitchFamily="34" charset="0"/>
            </a:endParaRPr>
          </a:p>
          <a:p>
            <a:pPr marL="0" indent="0" algn="just">
              <a:buFont typeface="Arial" panose="020B0604020202020204" pitchFamily="34" charset="0"/>
              <a:buNone/>
            </a:pPr>
            <a:endParaRPr lang="en-US" sz="1800" dirty="0"/>
          </a:p>
        </p:txBody>
      </p:sp>
    </p:spTree>
    <p:extLst>
      <p:ext uri="{BB962C8B-B14F-4D97-AF65-F5344CB8AC3E}">
        <p14:creationId xmlns:p14="http://schemas.microsoft.com/office/powerpoint/2010/main" val="2503842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6">
                                            <p:bg/>
                                          </p:spTgt>
                                        </p:tgtEl>
                                        <p:attrNameLst>
                                          <p:attrName>style.visibility</p:attrName>
                                        </p:attrNameLst>
                                      </p:cBhvr>
                                      <p:to>
                                        <p:strVal val="visible"/>
                                      </p:to>
                                    </p:set>
                                    <p:animEffect transition="in" filter="strips(downRight)">
                                      <p:cBhvr>
                                        <p:cTn id="7" dur="1000"/>
                                        <p:tgtEl>
                                          <p:spTgt spid="36">
                                            <p:bg/>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Effect transition="in" filter="strips(downRight)">
                                      <p:cBhvr>
                                        <p:cTn id="12" dur="1000"/>
                                        <p:tgtEl>
                                          <p:spTgt spid="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strips(downRight)">
                                      <p:cBhvr>
                                        <p:cTn id="17" dur="10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trips(downRight)">
                                      <p:cBhvr>
                                        <p:cTn id="22"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animBg="1"/>
      <p:bldP spid="5" grpId="0"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9D986-5CA8-4CBA-BC0F-1974A637B01E}"/>
              </a:ext>
            </a:extLst>
          </p:cNvPr>
          <p:cNvSpPr>
            <a:spLocks noGrp="1"/>
          </p:cNvSpPr>
          <p:nvPr>
            <p:ph type="title"/>
          </p:nvPr>
        </p:nvSpPr>
        <p:spPr>
          <a:xfrm>
            <a:off x="274856" y="213629"/>
            <a:ext cx="6652718" cy="1313835"/>
          </a:xfrm>
        </p:spPr>
        <p:txBody>
          <a:bodyPr>
            <a:normAutofit/>
          </a:bodyPr>
          <a:lstStyle/>
          <a:p>
            <a:r>
              <a:rPr lang="en-GB" sz="4000" dirty="0">
                <a:latin typeface="Arial Nova" panose="020B0504020202020204" pitchFamily="34" charset="0"/>
              </a:rPr>
              <a:t>What the Care Act guidance actually says</a:t>
            </a:r>
          </a:p>
        </p:txBody>
      </p:sp>
      <p:sp>
        <p:nvSpPr>
          <p:cNvPr id="11" name="Content Placeholder 9">
            <a:extLst>
              <a:ext uri="{FF2B5EF4-FFF2-40B4-BE49-F238E27FC236}">
                <a16:creationId xmlns:a16="http://schemas.microsoft.com/office/drawing/2014/main" id="{031FC6A7-75AA-4CBD-94EE-A4AB561BE93E}"/>
              </a:ext>
            </a:extLst>
          </p:cNvPr>
          <p:cNvSpPr txBox="1">
            <a:spLocks/>
          </p:cNvSpPr>
          <p:nvPr/>
        </p:nvSpPr>
        <p:spPr>
          <a:xfrm>
            <a:off x="232592" y="2734094"/>
            <a:ext cx="8066582" cy="564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dirty="0">
                <a:latin typeface="Arial Nova" panose="020B0504020202020204" pitchFamily="34" charset="0"/>
                <a:ea typeface="Calibri" panose="020F0502020204030204" pitchFamily="34" charset="0"/>
                <a:cs typeface="Arial" panose="020B0604020202020204" pitchFamily="34" charset="0"/>
              </a:rPr>
              <a:t>Re: Integration, cooperation and partnerships…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gn="just">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A3F83E8B-3A56-47B4-A337-451D467762F2}"/>
              </a:ext>
            </a:extLst>
          </p:cNvPr>
          <p:cNvSpPr>
            <a:spLocks noGrp="1"/>
          </p:cNvSpPr>
          <p:nvPr>
            <p:ph idx="1"/>
          </p:nvPr>
        </p:nvSpPr>
        <p:spPr>
          <a:xfrm>
            <a:off x="232592" y="3572143"/>
            <a:ext cx="11716040" cy="1987826"/>
          </a:xfrm>
          <a:solidFill>
            <a:srgbClr val="FFFFB9"/>
          </a:solidFill>
        </p:spPr>
        <p:txBody>
          <a:bodyPr>
            <a:normAutofit/>
          </a:bodyPr>
          <a:lstStyle/>
          <a:p>
            <a:pPr marL="0" indent="0" algn="just">
              <a:buNone/>
            </a:pPr>
            <a:r>
              <a:rPr lang="en-GB" sz="2600" dirty="0">
                <a:latin typeface="Arial Nova" panose="020B0504020202020204" pitchFamily="34" charset="0"/>
              </a:rPr>
              <a:t>“Where a local authority or partner requests co-operation from each other in relation to a particular individual case, the local authority or relevant partner </a:t>
            </a:r>
            <a:r>
              <a:rPr lang="en-GB" sz="2600" b="1" dirty="0">
                <a:latin typeface="Arial Nova" panose="020B0504020202020204" pitchFamily="34" charset="0"/>
              </a:rPr>
              <a:t>must</a:t>
            </a:r>
            <a:r>
              <a:rPr lang="en-GB" sz="2600" dirty="0">
                <a:latin typeface="Arial Nova" panose="020B0504020202020204" pitchFamily="34" charset="0"/>
              </a:rPr>
              <a:t> </a:t>
            </a:r>
            <a:r>
              <a:rPr lang="en-GB" sz="2600" b="1" dirty="0">
                <a:latin typeface="Arial Nova" panose="020B0504020202020204" pitchFamily="34" charset="0"/>
              </a:rPr>
              <a:t>co-operate</a:t>
            </a:r>
            <a:r>
              <a:rPr lang="en-GB" sz="2600" dirty="0">
                <a:latin typeface="Arial Nova" panose="020B0504020202020204" pitchFamily="34" charset="0"/>
              </a:rPr>
              <a:t> as requested, unless doing so would be incompatible with their own duties or have an adverse effect on the exercise of their functions”. (15.26)</a:t>
            </a:r>
          </a:p>
          <a:p>
            <a:endParaRPr lang="en-GB" dirty="0"/>
          </a:p>
        </p:txBody>
      </p:sp>
      <p:pic>
        <p:nvPicPr>
          <p:cNvPr id="6" name="Picture 5" descr="A person posing for the camera&#10;&#10;Description generated with very high confidence">
            <a:extLst>
              <a:ext uri="{FF2B5EF4-FFF2-40B4-BE49-F238E27FC236}">
                <a16:creationId xmlns:a16="http://schemas.microsoft.com/office/drawing/2014/main" id="{18CB7FF0-014F-4229-B26B-7DAF41A5F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8264" y="105082"/>
            <a:ext cx="3254344" cy="3254344"/>
          </a:xfrm>
          <a:prstGeom prst="rect">
            <a:avLst/>
          </a:prstGeom>
        </p:spPr>
      </p:pic>
    </p:spTree>
    <p:extLst>
      <p:ext uri="{BB962C8B-B14F-4D97-AF65-F5344CB8AC3E}">
        <p14:creationId xmlns:p14="http://schemas.microsoft.com/office/powerpoint/2010/main" val="400779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2" name="Content Placeholder 4" descr="A person posing for the camera&#10;&#10;Description generated with very high confidence">
            <a:extLst>
              <a:ext uri="{FF2B5EF4-FFF2-40B4-BE49-F238E27FC236}">
                <a16:creationId xmlns:a16="http://schemas.microsoft.com/office/drawing/2014/main" id="{E6F10CC7-D8B4-4DB6-ADE0-E29C002868DA}"/>
              </a:ext>
            </a:extLst>
          </p:cNvPr>
          <p:cNvPicPr>
            <a:picLocks noChangeAspect="1"/>
          </p:cNvPicPr>
          <p:nvPr/>
        </p:nvPicPr>
        <p:blipFill rotWithShape="1">
          <a:blip r:embed="rId2">
            <a:extLst>
              <a:ext uri="{28A0092B-C50C-407E-A947-70E740481C1C}">
                <a14:useLocalDpi xmlns:a14="http://schemas.microsoft.com/office/drawing/2010/main" val="0"/>
              </a:ext>
            </a:extLst>
          </a:blip>
          <a:srcRect r="38552"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4" name="Content Placeholder 9"/>
          <p:cNvSpPr>
            <a:spLocks noGrp="1"/>
          </p:cNvSpPr>
          <p:nvPr>
            <p:ph idx="1"/>
          </p:nvPr>
        </p:nvSpPr>
        <p:spPr>
          <a:xfrm>
            <a:off x="155865" y="2575034"/>
            <a:ext cx="5860472" cy="1966486"/>
          </a:xfrm>
          <a:solidFill>
            <a:srgbClr val="CCECFF"/>
          </a:solidFill>
        </p:spPr>
        <p:txBody>
          <a:bodyPr>
            <a:normAutofit/>
          </a:bodyPr>
          <a:lstStyle/>
          <a:p>
            <a:pPr marL="0" indent="0" algn="just">
              <a:buNone/>
            </a:pPr>
            <a:r>
              <a:rPr lang="en-GB" sz="2600" i="1" dirty="0">
                <a:latin typeface="Arial Nova" panose="020B0504020202020204" pitchFamily="34" charset="0"/>
              </a:rPr>
              <a:t>‘We sometimes wait months to receive payments and only then after chasing them hard … paperwork is just not getting to where it needs to be for payments to be made’</a:t>
            </a:r>
            <a:endParaRPr lang="en-US" sz="2600" dirty="0">
              <a:latin typeface="Arial Nova" panose="020B0504020202020204" pitchFamily="34" charset="0"/>
            </a:endParaRPr>
          </a:p>
        </p:txBody>
      </p:sp>
    </p:spTree>
    <p:extLst>
      <p:ext uri="{BB962C8B-B14F-4D97-AF65-F5344CB8AC3E}">
        <p14:creationId xmlns:p14="http://schemas.microsoft.com/office/powerpoint/2010/main" val="1414317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5A848-4F2B-44C6-81F6-389CC5B78900}"/>
              </a:ext>
            </a:extLst>
          </p:cNvPr>
          <p:cNvPicPr>
            <a:picLocks noChangeAspect="1"/>
          </p:cNvPicPr>
          <p:nvPr/>
        </p:nvPicPr>
        <p:blipFill rotWithShape="1">
          <a:blip r:embed="rId3"/>
          <a:srcRect r="11282" b="-1"/>
          <a:stretch/>
        </p:blipFill>
        <p:spPr>
          <a:xfrm>
            <a:off x="20" y="10"/>
            <a:ext cx="7534636" cy="6857990"/>
          </a:xfrm>
          <a:prstGeom prst="rect">
            <a:avLst/>
          </a:prstGeom>
        </p:spPr>
      </p:pic>
      <p:sp>
        <p:nvSpPr>
          <p:cNvPr id="2" name="Title 1">
            <a:extLst>
              <a:ext uri="{FF2B5EF4-FFF2-40B4-BE49-F238E27FC236}">
                <a16:creationId xmlns:a16="http://schemas.microsoft.com/office/drawing/2014/main" id="{79D2874C-087D-4940-9AE3-FD993E126BA3}"/>
              </a:ext>
            </a:extLst>
          </p:cNvPr>
          <p:cNvSpPr>
            <a:spLocks noGrp="1"/>
          </p:cNvSpPr>
          <p:nvPr>
            <p:ph type="title"/>
          </p:nvPr>
        </p:nvSpPr>
        <p:spPr>
          <a:xfrm>
            <a:off x="7648576" y="241300"/>
            <a:ext cx="4400550" cy="1216025"/>
          </a:xfrm>
        </p:spPr>
        <p:txBody>
          <a:bodyPr>
            <a:normAutofit/>
          </a:bodyPr>
          <a:lstStyle/>
          <a:p>
            <a:pPr algn="just"/>
            <a:r>
              <a:rPr lang="en-GB" sz="2600" dirty="0">
                <a:latin typeface="Arial Nova" panose="020B0504020202020204" pitchFamily="34" charset="0"/>
              </a:rPr>
              <a:t>Additional report based on responses to a questionnaire which looks at: </a:t>
            </a:r>
          </a:p>
        </p:txBody>
      </p:sp>
      <p:sp>
        <p:nvSpPr>
          <p:cNvPr id="4" name="Rectangle 3">
            <a:extLst>
              <a:ext uri="{FF2B5EF4-FFF2-40B4-BE49-F238E27FC236}">
                <a16:creationId xmlns:a16="http://schemas.microsoft.com/office/drawing/2014/main" id="{53B722B8-9B52-4EA9-9BCE-3D7CA5D39CB6}"/>
              </a:ext>
            </a:extLst>
          </p:cNvPr>
          <p:cNvSpPr/>
          <p:nvPr/>
        </p:nvSpPr>
        <p:spPr>
          <a:xfrm>
            <a:off x="7648576" y="1533655"/>
            <a:ext cx="4400550" cy="4764381"/>
          </a:xfrm>
          <a:prstGeom prst="rect">
            <a:avLst/>
          </a:prstGeom>
        </p:spPr>
        <p:txBody>
          <a:bodyPr wrap="square">
            <a:spAutoFit/>
          </a:bodyPr>
          <a:lstStyle/>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Pay rates for frontline staff</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The % split between staffing and non - staffing costs</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Maintaining pay differentials between job roles</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Sleep- ins and the NMW</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Staff vacancy rates</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Staff retention and turnover</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Inflationary and additional costs</a:t>
            </a:r>
          </a:p>
          <a:p>
            <a:pPr marL="342900" indent="-342900" algn="just">
              <a:lnSpc>
                <a:spcPct val="115000"/>
              </a:lnSpc>
              <a:spcAft>
                <a:spcPts val="0"/>
              </a:spcAft>
              <a:buFont typeface="Wingdings" panose="05000000000000000000" pitchFamily="2" charset="2"/>
              <a:buChar char="v"/>
            </a:pPr>
            <a:r>
              <a:rPr lang="en-GB" sz="2400" dirty="0">
                <a:latin typeface="Arial Nova" panose="020B0504020202020204" pitchFamily="34" charset="0"/>
                <a:ea typeface="Calibri" panose="020F0502020204030204" pitchFamily="34" charset="0"/>
                <a:cs typeface="Times New Roman" panose="02020603050405020304" pitchFamily="18" charset="0"/>
              </a:rPr>
              <a:t>Occupancy rates</a:t>
            </a:r>
            <a:endParaRPr lang="en-GB" sz="2600" dirty="0">
              <a:effectLst/>
              <a:latin typeface="Arial Nova"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944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Right)">
                                      <p:cBhvr>
                                        <p:cTn id="7" dur="1000"/>
                                        <p:tgtEl>
                                          <p:spTgt spid="4">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trips(downRight)">
                                      <p:cBhvr>
                                        <p:cTn id="10" dur="10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downRight)">
                                      <p:cBhvr>
                                        <p:cTn id="15" dur="1000"/>
                                        <p:tgtEl>
                                          <p:spTgt spid="4">
                                            <p:txEl>
                                              <p:pRg st="2" end="2"/>
                                            </p:txEl>
                                          </p:spTgt>
                                        </p:tgtEl>
                                      </p:cBhvr>
                                    </p:animEffect>
                                  </p:childTnLst>
                                </p:cTn>
                              </p:par>
                              <p:par>
                                <p:cTn id="16" presetID="18" presetClass="entr" presetSubtype="6"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strips(downRight)">
                                      <p:cBhvr>
                                        <p:cTn id="18" dur="1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trips(downRight)">
                                      <p:cBhvr>
                                        <p:cTn id="23" dur="1000"/>
                                        <p:tgtEl>
                                          <p:spTgt spid="4">
                                            <p:txEl>
                                              <p:pRg st="4" end="4"/>
                                            </p:txEl>
                                          </p:spTgt>
                                        </p:tgtEl>
                                      </p:cBhvr>
                                    </p:animEffect>
                                  </p:childTnLst>
                                </p:cTn>
                              </p:par>
                              <p:par>
                                <p:cTn id="24" presetID="18" presetClass="entr" presetSubtype="6"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strips(downRight)">
                                      <p:cBhvr>
                                        <p:cTn id="26" dur="10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strips(downRight)">
                                      <p:cBhvr>
                                        <p:cTn id="31" dur="1000"/>
                                        <p:tgtEl>
                                          <p:spTgt spid="4">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4">
                                            <p:txEl>
                                              <p:pRg st="7" end="7"/>
                                            </p:txEl>
                                          </p:spTgt>
                                        </p:tgtEl>
                                        <p:attrNameLst>
                                          <p:attrName>style.visibility</p:attrName>
                                        </p:attrNameLst>
                                      </p:cBhvr>
                                      <p:to>
                                        <p:strVal val="visible"/>
                                      </p:to>
                                    </p:set>
                                    <p:animEffect transition="in" filter="strips(downRight)">
                                      <p:cBhvr>
                                        <p:cTn id="36"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D95ED350-517A-4FF0-AF8F-2CBDA1A6B087}"/>
              </a:ext>
            </a:extLst>
          </p:cNvPr>
          <p:cNvPicPr>
            <a:picLocks noChangeAspect="1"/>
          </p:cNvPicPr>
          <p:nvPr/>
        </p:nvPicPr>
        <p:blipFill rotWithShape="1">
          <a:blip r:embed="rId2">
            <a:extLst>
              <a:ext uri="{28A0092B-C50C-407E-A947-70E740481C1C}">
                <a14:useLocalDpi xmlns:a14="http://schemas.microsoft.com/office/drawing/2010/main" val="0"/>
              </a:ext>
            </a:extLst>
          </a:blip>
          <a:srcRect l="21117" r="21348"/>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0" name="Content Placeholder 9"/>
          <p:cNvSpPr>
            <a:spLocks noGrp="1"/>
          </p:cNvSpPr>
          <p:nvPr>
            <p:ph idx="1"/>
          </p:nvPr>
        </p:nvSpPr>
        <p:spPr>
          <a:xfrm>
            <a:off x="332509" y="2565103"/>
            <a:ext cx="5546340" cy="2608262"/>
          </a:xfrm>
          <a:solidFill>
            <a:srgbClr val="CCECFF"/>
          </a:solidFill>
        </p:spPr>
        <p:txBody>
          <a:bodyPr>
            <a:normAutofit/>
          </a:bodyPr>
          <a:lstStyle/>
          <a:p>
            <a:pPr marL="0" indent="0" algn="just">
              <a:buNone/>
            </a:pPr>
            <a:r>
              <a:rPr lang="en-GB" sz="2600" i="1" dirty="0">
                <a:latin typeface="Arial Nova" panose="020B0504020202020204" pitchFamily="34" charset="0"/>
              </a:rPr>
              <a:t>“We have had to wait months sometimes for the Court of Protection to process people’s Housing Benefit claims. Housing Benefit can’t be back dated more than three months and we are just expected to pick up the cost”. </a:t>
            </a:r>
            <a:endParaRPr lang="en-US" sz="2600" dirty="0">
              <a:latin typeface="Arial Nova" panose="020B0504020202020204" pitchFamily="34" charset="0"/>
            </a:endParaRPr>
          </a:p>
        </p:txBody>
      </p:sp>
    </p:spTree>
    <p:extLst>
      <p:ext uri="{BB962C8B-B14F-4D97-AF65-F5344CB8AC3E}">
        <p14:creationId xmlns:p14="http://schemas.microsoft.com/office/powerpoint/2010/main" val="192345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lose up of a monkey&#10;&#10;Description generated with very high confidence">
            <a:extLst>
              <a:ext uri="{FF2B5EF4-FFF2-40B4-BE49-F238E27FC236}">
                <a16:creationId xmlns:a16="http://schemas.microsoft.com/office/drawing/2014/main" id="{74FAD745-8EC1-441F-AA6F-99D6C491AF0D}"/>
              </a:ext>
            </a:extLst>
          </p:cNvPr>
          <p:cNvPicPr>
            <a:picLocks noChangeAspect="1"/>
          </p:cNvPicPr>
          <p:nvPr/>
        </p:nvPicPr>
        <p:blipFill rotWithShape="1">
          <a:blip r:embed="rId2">
            <a:extLst>
              <a:ext uri="{28A0092B-C50C-407E-A947-70E740481C1C}">
                <a14:useLocalDpi xmlns:a14="http://schemas.microsoft.com/office/drawing/2010/main" val="0"/>
              </a:ext>
            </a:extLst>
          </a:blip>
          <a:srcRect r="9238"/>
          <a:stretch/>
        </p:blipFill>
        <p:spPr>
          <a:xfrm>
            <a:off x="20" y="10"/>
            <a:ext cx="4637226" cy="6857990"/>
          </a:xfrm>
          <a:prstGeom prst="rect">
            <a:avLst/>
          </a:prstGeom>
        </p:spPr>
      </p:pic>
      <p:sp>
        <p:nvSpPr>
          <p:cNvPr id="9" name="Rectangle 8">
            <a:extLst>
              <a:ext uri="{FF2B5EF4-FFF2-40B4-BE49-F238E27FC236}">
                <a16:creationId xmlns:a16="http://schemas.microsoft.com/office/drawing/2014/main" id="{B9951BD9-0868-4CDB-ACD6-9C4209B5E4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8421F-348D-4B47-9B02-4A20DF5FF21A}"/>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latin typeface="Arial Nova" panose="020B0504020202020204" pitchFamily="34" charset="0"/>
              </a:rPr>
              <a:t>OK … so what’s your thinking? </a:t>
            </a:r>
          </a:p>
        </p:txBody>
      </p:sp>
    </p:spTree>
    <p:extLst>
      <p:ext uri="{BB962C8B-B14F-4D97-AF65-F5344CB8AC3E}">
        <p14:creationId xmlns:p14="http://schemas.microsoft.com/office/powerpoint/2010/main" val="1041418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taking a selfie&#10;&#10;Description generated with very high confidence">
            <a:extLst>
              <a:ext uri="{FF2B5EF4-FFF2-40B4-BE49-F238E27FC236}">
                <a16:creationId xmlns:a16="http://schemas.microsoft.com/office/drawing/2014/main" id="{F43A2916-B656-4F8B-BFA0-FF1B6443F63C}"/>
              </a:ext>
            </a:extLst>
          </p:cNvPr>
          <p:cNvPicPr>
            <a:picLocks noChangeAspect="1"/>
          </p:cNvPicPr>
          <p:nvPr/>
        </p:nvPicPr>
        <p:blipFill rotWithShape="1">
          <a:blip r:embed="rId2">
            <a:extLst>
              <a:ext uri="{28A0092B-C50C-407E-A947-70E740481C1C}">
                <a14:useLocalDpi xmlns:a14="http://schemas.microsoft.com/office/drawing/2010/main" val="0"/>
              </a:ext>
            </a:extLst>
          </a:blip>
          <a:srcRect l="23011" r="8100"/>
          <a:stretch/>
        </p:blipFill>
        <p:spPr>
          <a:xfrm>
            <a:off x="20" y="10"/>
            <a:ext cx="12191980" cy="6857990"/>
          </a:xfrm>
          <a:prstGeom prst="rect">
            <a:avLst/>
          </a:prstGeom>
        </p:spPr>
      </p:pic>
      <p:sp>
        <p:nvSpPr>
          <p:cNvPr id="2" name="Title 1">
            <a:extLst>
              <a:ext uri="{FF2B5EF4-FFF2-40B4-BE49-F238E27FC236}">
                <a16:creationId xmlns:a16="http://schemas.microsoft.com/office/drawing/2014/main" id="{E460D173-E603-4571-9D06-76B1A57D5BE5}"/>
              </a:ext>
            </a:extLst>
          </p:cNvPr>
          <p:cNvSpPr>
            <a:spLocks noGrp="1"/>
          </p:cNvSpPr>
          <p:nvPr>
            <p:ph type="title"/>
          </p:nvPr>
        </p:nvSpPr>
        <p:spPr>
          <a:xfrm>
            <a:off x="838200" y="630875"/>
            <a:ext cx="10515600" cy="794064"/>
          </a:xfrm>
          <a:solidFill>
            <a:schemeClr val="tx1">
              <a:alpha val="60000"/>
            </a:schemeClr>
          </a:solidFill>
        </p:spPr>
        <p:txBody>
          <a:bodyPr>
            <a:normAutofit/>
          </a:bodyPr>
          <a:lstStyle/>
          <a:p>
            <a:r>
              <a:rPr lang="en-GB" dirty="0">
                <a:solidFill>
                  <a:schemeClr val="bg1"/>
                </a:solidFill>
                <a:latin typeface="Arial Nova" panose="020B0504020202020204" pitchFamily="34" charset="0"/>
              </a:rPr>
              <a:t>Additional ……………. recommendations </a:t>
            </a:r>
          </a:p>
        </p:txBody>
      </p:sp>
    </p:spTree>
    <p:extLst>
      <p:ext uri="{BB962C8B-B14F-4D97-AF65-F5344CB8AC3E}">
        <p14:creationId xmlns:p14="http://schemas.microsoft.com/office/powerpoint/2010/main" val="55244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02134" y="558579"/>
            <a:ext cx="5237019" cy="1626040"/>
          </a:xfrm>
        </p:spPr>
        <p:txBody>
          <a:bodyPr vert="horz" lIns="91440" tIns="45720" rIns="91440" bIns="45720" rtlCol="0" anchor="ctr">
            <a:normAutofit/>
          </a:bodyPr>
          <a:lstStyle/>
          <a:p>
            <a:pPr algn="just"/>
            <a:r>
              <a:rPr lang="en-GB" sz="2600" dirty="0">
                <a:latin typeface="Arial Nova" panose="020B0504020202020204" pitchFamily="34" charset="0"/>
                <a:ea typeface="Calibri" panose="020F0502020204030204" pitchFamily="34" charset="0"/>
                <a:cs typeface="Arial" panose="020B0604020202020204" pitchFamily="34" charset="0"/>
              </a:rPr>
              <a:t>Provide pe</a:t>
            </a:r>
            <a:r>
              <a:rPr lang="en-GB" sz="2600" dirty="0">
                <a:latin typeface="Arial Nova" panose="020B0504020202020204" pitchFamily="34" charset="0"/>
                <a:ea typeface="Calibri" panose="020F0502020204030204" pitchFamily="34" charset="0"/>
                <a:cs typeface="Times New Roman" panose="02020603050405020304" pitchFamily="18" charset="0"/>
              </a:rPr>
              <a:t>ople needing services, and their families, with all the information they need to make a properly informed choice</a:t>
            </a:r>
            <a:endParaRPr lang="en-US" sz="2600" kern="1200" dirty="0">
              <a:solidFill>
                <a:schemeClr val="tx1"/>
              </a:solidFill>
              <a:latin typeface="+mj-lt"/>
              <a:ea typeface="+mj-ea"/>
              <a:cs typeface="+mj-cs"/>
            </a:endParaRPr>
          </a:p>
        </p:txBody>
      </p:sp>
      <p:sp>
        <p:nvSpPr>
          <p:cNvPr id="4" name="Title 1">
            <a:extLst>
              <a:ext uri="{FF2B5EF4-FFF2-40B4-BE49-F238E27FC236}">
                <a16:creationId xmlns:a16="http://schemas.microsoft.com/office/drawing/2014/main" id="{02570663-B67B-4F67-8749-D4E76355BEB1}"/>
              </a:ext>
            </a:extLst>
          </p:cNvPr>
          <p:cNvSpPr txBox="1">
            <a:spLocks/>
          </p:cNvSpPr>
          <p:nvPr/>
        </p:nvSpPr>
        <p:spPr>
          <a:xfrm>
            <a:off x="6702134" y="2235311"/>
            <a:ext cx="5237019" cy="5267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Includes info about:</a:t>
            </a:r>
            <a:endParaRPr lang="en-US" sz="2600" dirty="0"/>
          </a:p>
        </p:txBody>
      </p:sp>
      <p:sp>
        <p:nvSpPr>
          <p:cNvPr id="6" name="Title 1">
            <a:extLst>
              <a:ext uri="{FF2B5EF4-FFF2-40B4-BE49-F238E27FC236}">
                <a16:creationId xmlns:a16="http://schemas.microsoft.com/office/drawing/2014/main" id="{EC6BD16C-2A63-46C2-8127-95AFB3BD98CB}"/>
              </a:ext>
            </a:extLst>
          </p:cNvPr>
          <p:cNvSpPr txBox="1">
            <a:spLocks/>
          </p:cNvSpPr>
          <p:nvPr/>
        </p:nvSpPr>
        <p:spPr>
          <a:xfrm>
            <a:off x="6702134" y="2812776"/>
            <a:ext cx="5237019" cy="88458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Supported Living v Registered Care</a:t>
            </a:r>
            <a:endParaRPr lang="en-US" sz="2600" dirty="0"/>
          </a:p>
        </p:txBody>
      </p:sp>
      <p:sp>
        <p:nvSpPr>
          <p:cNvPr id="7" name="Title 1">
            <a:extLst>
              <a:ext uri="{FF2B5EF4-FFF2-40B4-BE49-F238E27FC236}">
                <a16:creationId xmlns:a16="http://schemas.microsoft.com/office/drawing/2014/main" id="{E21012FD-D172-4233-8A57-F5E878A44646}"/>
              </a:ext>
            </a:extLst>
          </p:cNvPr>
          <p:cNvSpPr txBox="1">
            <a:spLocks/>
          </p:cNvSpPr>
          <p:nvPr/>
        </p:nvSpPr>
        <p:spPr>
          <a:xfrm>
            <a:off x="6702134" y="3707299"/>
            <a:ext cx="5237019" cy="155050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The right to pay third party top ups to secure the service of their choice</a:t>
            </a:r>
            <a:br>
              <a:rPr lang="en-GB" sz="2600" dirty="0">
                <a:latin typeface="Arial Nova" panose="020B0504020202020204" pitchFamily="34" charset="0"/>
                <a:ea typeface="Calibri" panose="020F0502020204030204" pitchFamily="34" charset="0"/>
                <a:cs typeface="Times New Roman" panose="02020603050405020304" pitchFamily="18" charset="0"/>
              </a:rPr>
            </a:br>
            <a:endParaRPr lang="en-US" sz="2600" dirty="0"/>
          </a:p>
        </p:txBody>
      </p:sp>
    </p:spTree>
    <p:extLst>
      <p:ext uri="{BB962C8B-B14F-4D97-AF65-F5344CB8AC3E}">
        <p14:creationId xmlns:p14="http://schemas.microsoft.com/office/powerpoint/2010/main" val="2455386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10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Right)">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692196" y="425396"/>
            <a:ext cx="5237019" cy="2547730"/>
          </a:xfrm>
        </p:spPr>
        <p:txBody>
          <a:bodyPr vert="horz" lIns="91440" tIns="45720" rIns="91440" bIns="45720" rtlCol="0" anchor="ctr">
            <a:normAutofit/>
          </a:body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Ensure (at the very least) that the minimum rates you pay are sufficient to enable providers to pay their staff in line with NMW requirements (including both travel time and sleep-ins). </a:t>
            </a:r>
            <a:endParaRPr lang="en-US" sz="2600" kern="1200" dirty="0">
              <a:solidFill>
                <a:schemeClr val="tx1"/>
              </a:solidFill>
              <a:latin typeface="+mj-lt"/>
              <a:ea typeface="+mj-ea"/>
              <a:cs typeface="+mj-cs"/>
            </a:endParaRPr>
          </a:p>
        </p:txBody>
      </p:sp>
      <p:sp>
        <p:nvSpPr>
          <p:cNvPr id="14" name="Title 1">
            <a:extLst>
              <a:ext uri="{FF2B5EF4-FFF2-40B4-BE49-F238E27FC236}">
                <a16:creationId xmlns:a16="http://schemas.microsoft.com/office/drawing/2014/main" id="{2B395452-6A5B-4322-9FF8-1BA94022941E}"/>
              </a:ext>
            </a:extLst>
          </p:cNvPr>
          <p:cNvSpPr txBox="1">
            <a:spLocks/>
          </p:cNvSpPr>
          <p:nvPr/>
        </p:nvSpPr>
        <p:spPr>
          <a:xfrm>
            <a:off x="6692195" y="2971433"/>
            <a:ext cx="5237019" cy="4856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Recognise that:</a:t>
            </a:r>
            <a:endParaRPr lang="en-US" sz="2600" dirty="0"/>
          </a:p>
        </p:txBody>
      </p:sp>
      <p:sp>
        <p:nvSpPr>
          <p:cNvPr id="18" name="Title 1">
            <a:extLst>
              <a:ext uri="{FF2B5EF4-FFF2-40B4-BE49-F238E27FC236}">
                <a16:creationId xmlns:a16="http://schemas.microsoft.com/office/drawing/2014/main" id="{87941F5C-6FF6-440E-B973-923D82874D87}"/>
              </a:ext>
            </a:extLst>
          </p:cNvPr>
          <p:cNvSpPr txBox="1">
            <a:spLocks/>
          </p:cNvSpPr>
          <p:nvPr/>
        </p:nvSpPr>
        <p:spPr>
          <a:xfrm>
            <a:off x="6692194" y="3592665"/>
            <a:ext cx="5237019" cy="105148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This will not be sufficient to enable the sector to recruit and retain the staff it needs</a:t>
            </a:r>
            <a:endParaRPr lang="en-US" sz="2600" dirty="0"/>
          </a:p>
        </p:txBody>
      </p:sp>
      <p:sp>
        <p:nvSpPr>
          <p:cNvPr id="19" name="Title 1">
            <a:extLst>
              <a:ext uri="{FF2B5EF4-FFF2-40B4-BE49-F238E27FC236}">
                <a16:creationId xmlns:a16="http://schemas.microsoft.com/office/drawing/2014/main" id="{6AAD3E6C-5BF4-4495-BFF7-EF425879BE00}"/>
              </a:ext>
            </a:extLst>
          </p:cNvPr>
          <p:cNvSpPr txBox="1">
            <a:spLocks/>
          </p:cNvSpPr>
          <p:nvPr/>
        </p:nvSpPr>
        <p:spPr>
          <a:xfrm>
            <a:off x="6692194" y="4779691"/>
            <a:ext cx="5237019" cy="105148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NMW compliance is equally relevant to all service settings</a:t>
            </a:r>
            <a:br>
              <a:rPr lang="en-GB" sz="2600" dirty="0">
                <a:latin typeface="Arial Nova" panose="020B0504020202020204" pitchFamily="34" charset="0"/>
                <a:ea typeface="Calibri" panose="020F0502020204030204" pitchFamily="34" charset="0"/>
                <a:cs typeface="Times New Roman" panose="02020603050405020304" pitchFamily="18" charset="0"/>
              </a:rPr>
            </a:br>
            <a:endParaRPr lang="en-US" sz="2600" dirty="0"/>
          </a:p>
        </p:txBody>
      </p:sp>
    </p:spTree>
    <p:extLst>
      <p:ext uri="{BB962C8B-B14F-4D97-AF65-F5344CB8AC3E}">
        <p14:creationId xmlns:p14="http://schemas.microsoft.com/office/powerpoint/2010/main" val="1350073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1000"/>
                                        <p:tgtEl>
                                          <p:spTgt spid="14"/>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strips(downRight)">
                                      <p:cBhvr>
                                        <p:cTn id="10" dur="1000"/>
                                        <p:tgtEl>
                                          <p:spTgt spid="18"/>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strips(downRight)">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692195" y="640081"/>
            <a:ext cx="5237019" cy="1924215"/>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Work with providers who understand the actual cost of delivering services in order to develop costing models …(its their job)</a:t>
            </a:r>
          </a:p>
        </p:txBody>
      </p:sp>
      <p:sp>
        <p:nvSpPr>
          <p:cNvPr id="7" name="Title 1">
            <a:extLst>
              <a:ext uri="{FF2B5EF4-FFF2-40B4-BE49-F238E27FC236}">
                <a16:creationId xmlns:a16="http://schemas.microsoft.com/office/drawing/2014/main" id="{FE8452C5-E1A0-4DED-8B18-87D8511BA693}"/>
              </a:ext>
            </a:extLst>
          </p:cNvPr>
          <p:cNvSpPr txBox="1">
            <a:spLocks/>
          </p:cNvSpPr>
          <p:nvPr/>
        </p:nvSpPr>
        <p:spPr>
          <a:xfrm>
            <a:off x="6692194" y="2751943"/>
            <a:ext cx="5237019" cy="1171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rather than with independent consultants who (given the rates they come up with) clearly don’t</a:t>
            </a:r>
          </a:p>
        </p:txBody>
      </p:sp>
    </p:spTree>
    <p:extLst>
      <p:ext uri="{BB962C8B-B14F-4D97-AF65-F5344CB8AC3E}">
        <p14:creationId xmlns:p14="http://schemas.microsoft.com/office/powerpoint/2010/main" val="41879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3" y="381663"/>
            <a:ext cx="5237019" cy="1506772"/>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To ensure that annual uplifts are fit for purpose make sure they capture and deliver both:</a:t>
            </a:r>
          </a:p>
        </p:txBody>
      </p:sp>
      <p:sp>
        <p:nvSpPr>
          <p:cNvPr id="7" name="Title 1">
            <a:extLst>
              <a:ext uri="{FF2B5EF4-FFF2-40B4-BE49-F238E27FC236}">
                <a16:creationId xmlns:a16="http://schemas.microsoft.com/office/drawing/2014/main" id="{FE8452C5-E1A0-4DED-8B18-87D8511BA693}"/>
              </a:ext>
            </a:extLst>
          </p:cNvPr>
          <p:cNvSpPr txBox="1">
            <a:spLocks/>
          </p:cNvSpPr>
          <p:nvPr/>
        </p:nvSpPr>
        <p:spPr>
          <a:xfrm>
            <a:off x="6722013" y="1888435"/>
            <a:ext cx="5237019" cy="477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Inflationary pressures and</a:t>
            </a:r>
          </a:p>
        </p:txBody>
      </p:sp>
      <p:sp>
        <p:nvSpPr>
          <p:cNvPr id="6" name="Title 1">
            <a:extLst>
              <a:ext uri="{FF2B5EF4-FFF2-40B4-BE49-F238E27FC236}">
                <a16:creationId xmlns:a16="http://schemas.microsoft.com/office/drawing/2014/main" id="{2172E0FA-A83B-4BE4-BF59-4AD8C0BA12F6}"/>
              </a:ext>
            </a:extLst>
          </p:cNvPr>
          <p:cNvSpPr txBox="1">
            <a:spLocks/>
          </p:cNvSpPr>
          <p:nvPr/>
        </p:nvSpPr>
        <p:spPr>
          <a:xfrm>
            <a:off x="6722012" y="2405271"/>
            <a:ext cx="5237019" cy="1171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
              <a:buFont typeface="Wingdings" panose="05000000000000000000" pitchFamily="2" charset="2"/>
              <a:buChar char="v"/>
            </a:pPr>
            <a:r>
              <a:rPr lang="en-GB" sz="2600" dirty="0">
                <a:latin typeface="Arial Nova" panose="020B0504020202020204" pitchFamily="34" charset="0"/>
                <a:ea typeface="Calibri" panose="020F0502020204030204" pitchFamily="34" charset="0"/>
                <a:cs typeface="Times New Roman" panose="02020603050405020304" pitchFamily="18" charset="0"/>
              </a:rPr>
              <a:t>additional statutory and non-statutory costs that providers are required to bear</a:t>
            </a:r>
          </a:p>
        </p:txBody>
      </p:sp>
      <p:sp>
        <p:nvSpPr>
          <p:cNvPr id="3" name="Rectangle 2">
            <a:extLst>
              <a:ext uri="{FF2B5EF4-FFF2-40B4-BE49-F238E27FC236}">
                <a16:creationId xmlns:a16="http://schemas.microsoft.com/office/drawing/2014/main" id="{8DB5AB28-397F-4956-A548-89C6B26403B0}"/>
              </a:ext>
            </a:extLst>
          </p:cNvPr>
          <p:cNvSpPr/>
          <p:nvPr/>
        </p:nvSpPr>
        <p:spPr>
          <a:xfrm>
            <a:off x="6722011" y="3858368"/>
            <a:ext cx="5237019" cy="1292662"/>
          </a:xfrm>
          <a:prstGeom prst="rect">
            <a:avLst/>
          </a:prstGeom>
        </p:spPr>
        <p:txBody>
          <a:bodyPr wrap="square">
            <a:spAutoFit/>
          </a:bodyPr>
          <a:lstStyle/>
          <a:p>
            <a:pPr algn="just"/>
            <a:r>
              <a:rPr lang="en-GB" sz="2600" dirty="0">
                <a:latin typeface="Arial Nova" panose="020B0504020202020204" pitchFamily="34" charset="0"/>
                <a:ea typeface="Calibri" panose="020F0502020204030204" pitchFamily="34" charset="0"/>
                <a:cs typeface="Arial" panose="020B0604020202020204" pitchFamily="34" charset="0"/>
              </a:rPr>
              <a:t>Recognise that if history is anything to go by the cost of care is going to go up year on year, and</a:t>
            </a:r>
            <a:endParaRPr lang="en-GB" sz="2600" dirty="0"/>
          </a:p>
        </p:txBody>
      </p:sp>
      <p:sp>
        <p:nvSpPr>
          <p:cNvPr id="8" name="Rectangle 7">
            <a:extLst>
              <a:ext uri="{FF2B5EF4-FFF2-40B4-BE49-F238E27FC236}">
                <a16:creationId xmlns:a16="http://schemas.microsoft.com/office/drawing/2014/main" id="{DA6D9975-F392-43D5-A990-BEFC2EC1AECA}"/>
              </a:ext>
            </a:extLst>
          </p:cNvPr>
          <p:cNvSpPr/>
          <p:nvPr/>
        </p:nvSpPr>
        <p:spPr>
          <a:xfrm>
            <a:off x="6722011" y="5183675"/>
            <a:ext cx="5237019" cy="1292662"/>
          </a:xfrm>
          <a:prstGeom prst="rect">
            <a:avLst/>
          </a:prstGeom>
        </p:spPr>
        <p:txBody>
          <a:bodyPr wrap="square">
            <a:spAutoFit/>
          </a:bodyPr>
          <a:lstStyle/>
          <a:p>
            <a:pPr algn="just"/>
            <a:r>
              <a:rPr lang="en-GB" sz="2600" dirty="0">
                <a:latin typeface="Arial Nova" panose="020B0504020202020204" pitchFamily="34" charset="0"/>
                <a:ea typeface="Calibri" panose="020F0502020204030204" pitchFamily="34" charset="0"/>
                <a:cs typeface="Arial" panose="020B0604020202020204" pitchFamily="34" charset="0"/>
              </a:rPr>
              <a:t>any unrealistic attempts to restrain costs are going to destabilise the market place</a:t>
            </a:r>
            <a:endParaRPr lang="en-GB" sz="2600" dirty="0"/>
          </a:p>
        </p:txBody>
      </p:sp>
    </p:spTree>
    <p:extLst>
      <p:ext uri="{BB962C8B-B14F-4D97-AF65-F5344CB8AC3E}">
        <p14:creationId xmlns:p14="http://schemas.microsoft.com/office/powerpoint/2010/main" val="3301798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1000"/>
                                        <p:tgtEl>
                                          <p:spTgt spid="3"/>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3" grpId="0"/>
      <p:bldP spid="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2" y="640081"/>
            <a:ext cx="5237019" cy="1506772"/>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Don’t use retendering exercises and accreditation frameworks to tie providers in to rates for a number of years</a:t>
            </a:r>
          </a:p>
        </p:txBody>
      </p:sp>
      <p:sp>
        <p:nvSpPr>
          <p:cNvPr id="7" name="Title 1">
            <a:extLst>
              <a:ext uri="{FF2B5EF4-FFF2-40B4-BE49-F238E27FC236}">
                <a16:creationId xmlns:a16="http://schemas.microsoft.com/office/drawing/2014/main" id="{FE8452C5-E1A0-4DED-8B18-87D8511BA693}"/>
              </a:ext>
            </a:extLst>
          </p:cNvPr>
          <p:cNvSpPr txBox="1">
            <a:spLocks/>
          </p:cNvSpPr>
          <p:nvPr/>
        </p:nvSpPr>
        <p:spPr>
          <a:xfrm>
            <a:off x="6722012" y="2349110"/>
            <a:ext cx="5237019" cy="1079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Providers should only be asked to submit costings for the current year</a:t>
            </a:r>
          </a:p>
        </p:txBody>
      </p:sp>
      <p:sp>
        <p:nvSpPr>
          <p:cNvPr id="6" name="Title 1">
            <a:extLst>
              <a:ext uri="{FF2B5EF4-FFF2-40B4-BE49-F238E27FC236}">
                <a16:creationId xmlns:a16="http://schemas.microsoft.com/office/drawing/2014/main" id="{2172E0FA-A83B-4BE4-BF59-4AD8C0BA12F6}"/>
              </a:ext>
            </a:extLst>
          </p:cNvPr>
          <p:cNvSpPr txBox="1">
            <a:spLocks/>
          </p:cNvSpPr>
          <p:nvPr/>
        </p:nvSpPr>
        <p:spPr>
          <a:xfrm>
            <a:off x="6722012" y="4008943"/>
            <a:ext cx="5237019" cy="11718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Rates should then be updated on an annual basis to enable providers to meet these increased costs year on year as and when they happen</a:t>
            </a:r>
          </a:p>
        </p:txBody>
      </p:sp>
    </p:spTree>
    <p:extLst>
      <p:ext uri="{BB962C8B-B14F-4D97-AF65-F5344CB8AC3E}">
        <p14:creationId xmlns:p14="http://schemas.microsoft.com/office/powerpoint/2010/main" val="168082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2" y="874643"/>
            <a:ext cx="5237019" cy="1272210"/>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Allow for reasonable levels of return which ensure provider sustainability and enable them to attract investment to develop further services</a:t>
            </a:r>
          </a:p>
        </p:txBody>
      </p:sp>
      <p:sp>
        <p:nvSpPr>
          <p:cNvPr id="6" name="Title 1">
            <a:extLst>
              <a:ext uri="{FF2B5EF4-FFF2-40B4-BE49-F238E27FC236}">
                <a16:creationId xmlns:a16="http://schemas.microsoft.com/office/drawing/2014/main" id="{2172E0FA-A83B-4BE4-BF59-4AD8C0BA12F6}"/>
              </a:ext>
            </a:extLst>
          </p:cNvPr>
          <p:cNvSpPr txBox="1">
            <a:spLocks/>
          </p:cNvSpPr>
          <p:nvPr/>
        </p:nvSpPr>
        <p:spPr>
          <a:xfrm>
            <a:off x="6722012" y="2448499"/>
            <a:ext cx="5237019" cy="36243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We want more open discussions between local authorities and the provider communities to try and mutually agree acceptable fee levels and profit margins – profit should no longer be seen as a dirty word – making a surplus is integral to a provider’s survival</a:t>
            </a:r>
          </a:p>
        </p:txBody>
      </p:sp>
    </p:spTree>
    <p:extLst>
      <p:ext uri="{BB962C8B-B14F-4D97-AF65-F5344CB8AC3E}">
        <p14:creationId xmlns:p14="http://schemas.microsoft.com/office/powerpoint/2010/main" val="844627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person&#10;&#10;Description generated with high confidence">
            <a:extLst>
              <a:ext uri="{FF2B5EF4-FFF2-40B4-BE49-F238E27FC236}">
                <a16:creationId xmlns:a16="http://schemas.microsoft.com/office/drawing/2014/main" id="{46C510E7-0827-4ABC-BEFB-494077DAE7A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2" b="2915"/>
          <a:stretch/>
        </p:blipFill>
        <p:spPr>
          <a:xfrm>
            <a:off x="382577" y="640081"/>
            <a:ext cx="6124492" cy="5574452"/>
          </a:xfrm>
          <a:prstGeom prst="rect">
            <a:avLst/>
          </a:prstGeom>
        </p:spPr>
      </p:pic>
      <p:sp>
        <p:nvSpPr>
          <p:cNvPr id="2" name="Title 1">
            <a:extLst>
              <a:ext uri="{FF2B5EF4-FFF2-40B4-BE49-F238E27FC236}">
                <a16:creationId xmlns:a16="http://schemas.microsoft.com/office/drawing/2014/main" id="{9AA278A9-D018-4AAF-9DD6-E1FBF27FB958}"/>
              </a:ext>
            </a:extLst>
          </p:cNvPr>
          <p:cNvSpPr>
            <a:spLocks noGrp="1"/>
          </p:cNvSpPr>
          <p:nvPr>
            <p:ph type="title"/>
          </p:nvPr>
        </p:nvSpPr>
        <p:spPr>
          <a:xfrm>
            <a:off x="6722012" y="1103243"/>
            <a:ext cx="5237019" cy="1272210"/>
          </a:xfrm>
        </p:spPr>
        <p:txBody>
          <a:bodyPr vert="horz" lIns="91440" tIns="45720" rIns="91440" bIns="45720" rtlCol="0" anchor="ctr">
            <a:noAutofit/>
          </a:bodyPr>
          <a:lstStyle/>
          <a:p>
            <a:pPr algn="just">
              <a:spcAft>
                <a:spcPts val="0"/>
              </a:spcAft>
            </a:pPr>
            <a:r>
              <a:rPr lang="en-GB" sz="2600" dirty="0">
                <a:latin typeface="Arial Nova" panose="020B0504020202020204" pitchFamily="34" charset="0"/>
                <a:ea typeface="Calibri" panose="020F0502020204030204" pitchFamily="34" charset="0"/>
                <a:cs typeface="Times New Roman" panose="02020603050405020304" pitchFamily="18" charset="0"/>
              </a:rPr>
              <a:t>Initiatives carried out by local authorities to develop approved lists of providers should be respectful of existing provision unless it is of consistently poor quality</a:t>
            </a:r>
          </a:p>
        </p:txBody>
      </p:sp>
      <p:sp>
        <p:nvSpPr>
          <p:cNvPr id="6" name="Title 1">
            <a:extLst>
              <a:ext uri="{FF2B5EF4-FFF2-40B4-BE49-F238E27FC236}">
                <a16:creationId xmlns:a16="http://schemas.microsoft.com/office/drawing/2014/main" id="{2172E0FA-A83B-4BE4-BF59-4AD8C0BA12F6}"/>
              </a:ext>
            </a:extLst>
          </p:cNvPr>
          <p:cNvSpPr txBox="1">
            <a:spLocks/>
          </p:cNvSpPr>
          <p:nvPr/>
        </p:nvSpPr>
        <p:spPr>
          <a:xfrm>
            <a:off x="6722011" y="3067303"/>
            <a:ext cx="5237019" cy="30279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GB" sz="2600" dirty="0">
                <a:latin typeface="Arial Nova" panose="020B0504020202020204" pitchFamily="34" charset="0"/>
                <a:ea typeface="Calibri" panose="020F0502020204030204" pitchFamily="34" charset="0"/>
                <a:cs typeface="Times New Roman" panose="02020603050405020304" pitchFamily="18" charset="0"/>
              </a:rPr>
              <a:t>We feel that a greater number of smaller Dom Care providers promotes greater service consistency, allows for additional choice, and means that there are a greater number of players ‘to hand’ if a service fails</a:t>
            </a:r>
          </a:p>
        </p:txBody>
      </p:sp>
    </p:spTree>
    <p:extLst>
      <p:ext uri="{BB962C8B-B14F-4D97-AF65-F5344CB8AC3E}">
        <p14:creationId xmlns:p14="http://schemas.microsoft.com/office/powerpoint/2010/main" val="2252218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1829</TotalTime>
  <Words>5149</Words>
  <Application>Microsoft Office PowerPoint</Application>
  <PresentationFormat>Widescreen</PresentationFormat>
  <Paragraphs>340</Paragraphs>
  <Slides>109</Slides>
  <Notes>30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Arial Nova</vt:lpstr>
      <vt:lpstr>Calibri</vt:lpstr>
      <vt:lpstr>Calibri Light</vt:lpstr>
      <vt:lpstr>Wingdings</vt:lpstr>
      <vt:lpstr>Office Theme</vt:lpstr>
      <vt:lpstr>PowerPoint Presentation</vt:lpstr>
      <vt:lpstr>The issues we face</vt:lpstr>
      <vt:lpstr>“If a truth is told and nothing changes then it will remain a truth”</vt:lpstr>
      <vt:lpstr>The report is full of quotes from a whole range of providers … </vt:lpstr>
      <vt:lpstr>This whole process is about helping providers have a voice</vt:lpstr>
      <vt:lpstr>PowerPoint Presentation</vt:lpstr>
      <vt:lpstr>PowerPoint Presentation</vt:lpstr>
      <vt:lpstr>So who are we telling? </vt:lpstr>
      <vt:lpstr>Additional report based on responses to a questionnaire which looks at: </vt:lpstr>
      <vt:lpstr>Staff recruitment and retention</vt:lpstr>
      <vt:lpstr>Skills for Care workforce report</vt:lpstr>
      <vt:lpstr>Skills for Care workforce report</vt:lpstr>
      <vt:lpstr>Our findings</vt:lpstr>
      <vt:lpstr>Our findings</vt:lpstr>
      <vt:lpstr>Our findings</vt:lpstr>
      <vt:lpstr>Our findings</vt:lpstr>
      <vt:lpstr>We made a series of recommendations</vt:lpstr>
      <vt:lpstr>The need for social care services is going to become even greater as society ages and people with complex needs live longer. Even as it stands the sector is unable to recruit and retain the staff it needs</vt:lpstr>
      <vt:lpstr>PowerPoint Presentation</vt:lpstr>
      <vt:lpstr>Developing a realistic payment model</vt:lpstr>
      <vt:lpstr>Additional incentives for</vt:lpstr>
      <vt:lpstr>To place the status of social care on a similar footing to social work, nursing or other healthcare professions, there should be a recognised social care degree</vt:lpstr>
      <vt:lpstr>Nursing homes are a vital part of our health and social care infrastructure - if they cannot attract nurses then they cannot operate</vt:lpstr>
      <vt:lpstr>Regulation and oversight</vt:lpstr>
      <vt:lpstr>What people told us …</vt:lpstr>
      <vt:lpstr>Experience of being regulated by multiple bodies </vt:lpstr>
      <vt:lpstr>Experience of being regulated by multiple bodies </vt:lpstr>
      <vt:lpstr>And to CQC specifically …</vt:lpstr>
      <vt:lpstr>There is a lack of faith in the consistency of the regulatory process – it is experienced by many as overly subjective and something of a lottery </vt:lpstr>
      <vt:lpstr>PowerPoint Presentation</vt:lpstr>
      <vt:lpstr>PowerPoint Presentation</vt:lpstr>
      <vt:lpstr>CQC … what we want from you</vt:lpstr>
      <vt:lpstr>Rates of pay</vt:lpstr>
      <vt:lpstr>PowerPoint Presentation</vt:lpstr>
      <vt:lpstr>Non contact time</vt:lpstr>
      <vt:lpstr>What is the minimum amount of non contact time that a competent manager should have to complete the tasks associated with CQC compliance?</vt:lpstr>
      <vt:lpstr>How much funding … </vt:lpstr>
      <vt:lpstr>PowerPoint Presentation</vt:lpstr>
      <vt:lpstr>PowerPoint Presentation</vt:lpstr>
      <vt:lpstr>There should be a single integrated regulatory process</vt:lpstr>
      <vt:lpstr>Rather than expecting managers          to second guess what is wanted, get together and agreed key templates    and frameworks and make these available to providers  </vt:lpstr>
      <vt:lpstr>Your thoughts please </vt:lpstr>
      <vt:lpstr>Housing and support models </vt:lpstr>
      <vt:lpstr>PowerPoint Presentation</vt:lpstr>
      <vt:lpstr>PowerPoint Presentation</vt:lpstr>
      <vt:lpstr>PowerPoint Presentation</vt:lpstr>
      <vt:lpstr>“Demonising Registered Care and restricting placements into these services is just serving to undermine the viability of this element of the sector” </vt:lpstr>
      <vt:lpstr>Can a true Supported Living model really be delivered to a group of people living together? </vt:lpstr>
      <vt:lpstr>PowerPoint Presentation</vt:lpstr>
      <vt:lpstr>If someone moves out then someone else needs to move in – otherwise everyone is at risk of eviction</vt:lpstr>
      <vt:lpstr>Can people living in the same house be supported effectively by a number of different support providers?</vt:lpstr>
      <vt:lpstr>Is this really a brand new dawn for care and support provision?</vt:lpstr>
      <vt:lpstr>Who is going to invest in new infrastructure?</vt:lpstr>
      <vt:lpstr>People with learning disabilities and  mental health support needs could really benefit from a new generation of more individualised living space  </vt:lpstr>
      <vt:lpstr>It could be argued that …</vt:lpstr>
      <vt:lpstr>This is specific to Registered Care and Supported Living</vt:lpstr>
      <vt:lpstr>Lets do lunch</vt:lpstr>
      <vt:lpstr>Relationships with commissioners</vt:lpstr>
      <vt:lpstr>Used the Care and Support Statutory Guidance – clearly outlines what local authorities should and should not be doing</vt:lpstr>
      <vt:lpstr>What the Care Act guidance actually says</vt:lpstr>
      <vt:lpstr>What people told us</vt:lpstr>
      <vt:lpstr>What people said</vt:lpstr>
      <vt:lpstr>What the Care Act guidance actually says</vt:lpstr>
      <vt:lpstr>What people said</vt:lpstr>
      <vt:lpstr>What people said</vt:lpstr>
      <vt:lpstr>What the Care Act guidance actually says</vt:lpstr>
      <vt:lpstr>“Local authorities must not undertake any actions which may threaten the sustainability of the market as a whole, that is, the pool of providers able to deliver services of an appropriate quality …</vt:lpstr>
      <vt:lpstr>“… reasonable fee levels allow for a reasonable rate of return by independent providers that is sufficient to allow the overall pool of efficient providers to remain sustainable in the long term”. (4.31)</vt:lpstr>
      <vt:lpstr>Where a local authority develops approved lists and frameworks that are used to limit the number of providers they work with, e.g. within a specific geographical area or for a particular service type to achieve strategic partnerships and value for money …</vt:lpstr>
      <vt:lpstr>What people told us</vt:lpstr>
      <vt:lpstr>What people told us</vt:lpstr>
      <vt:lpstr>What people told us</vt:lpstr>
      <vt:lpstr>What the Care Act guidance actually says</vt:lpstr>
      <vt:lpstr>“… a person must also be able to choose alternative options, including a more expensive setting, where a third party or in certain circumstances the resident is willing and able to pay the additional cost (‘top up’). (8.37) </vt:lpstr>
      <vt:lpstr>What people told us</vt:lpstr>
      <vt:lpstr>What the Care Act guidance actually says</vt:lpstr>
      <vt:lpstr>What people said</vt:lpstr>
      <vt:lpstr>What the Care Act guidance actually says</vt:lpstr>
      <vt:lpstr>“…The local authority must take all reasonable steps to agree the revision” …</vt:lpstr>
      <vt:lpstr>“…The review must not be used as a mechanism to arbitrarily reduce the level of a person’s personal budget”. (13.4)</vt:lpstr>
      <vt:lpstr>“It is the expectation that authorities should conduct a review of the plan no later than every 12 months”</vt:lpstr>
      <vt:lpstr>What people told us</vt:lpstr>
      <vt:lpstr>PowerPoint Presentation</vt:lpstr>
      <vt:lpstr>PowerPoint Presentation</vt:lpstr>
      <vt:lpstr>Safeguarding what people said</vt:lpstr>
      <vt:lpstr>… although safeguarding has the potential to be quite contentious, generally it is dealt with well, … it’s good if we can all feel that we are on the same side …</vt:lpstr>
      <vt:lpstr>And just when you thought things couldn’t be more perfect ….</vt:lpstr>
      <vt:lpstr>What the Care Act guidance actually says</vt:lpstr>
      <vt:lpstr>PowerPoint Presentation</vt:lpstr>
      <vt:lpstr>PowerPoint Presentation</vt:lpstr>
      <vt:lpstr>OK … so what’s your thinking? </vt:lpstr>
      <vt:lpstr>Additional ……………. recommendations </vt:lpstr>
      <vt:lpstr>Provide people needing services, and their families, with all the information they need to make a properly informed choice</vt:lpstr>
      <vt:lpstr>Ensure (at the very least) that the minimum rates you pay are sufficient to enable providers to pay their staff in line with NMW requirements (including both travel time and sleep-ins). </vt:lpstr>
      <vt:lpstr>Work with providers who understand the actual cost of delivering services in order to develop costing models …(its their job)</vt:lpstr>
      <vt:lpstr>To ensure that annual uplifts are fit for purpose make sure they capture and deliver both:</vt:lpstr>
      <vt:lpstr>Don’t use retendering exercises and accreditation frameworks to tie providers in to rates for a number of years</vt:lpstr>
      <vt:lpstr>Allow for reasonable levels of return which ensure provider sustainability and enable them to attract investment to develop further services</vt:lpstr>
      <vt:lpstr>Initiatives carried out by local authorities to develop approved lists of providers should be respectful of existing provision unless it is of consistently poor quality</vt:lpstr>
      <vt:lpstr>Adhere to the key principle of sufficiency when establishing personal budgets. This needs to take into account:</vt:lpstr>
      <vt:lpstr>Respond to requests for reviews promptly unless there are clear reasons why a response would be inappropriate</vt:lpstr>
      <vt:lpstr>Where it is clear that a person’s needs have changed or are not fully represented in their initial assessment then, if the person wishes to remain being supported by the service (or if they lack capacity it is felt that this is in their Best Interests), update both the assessment and the personal budget in a timely manner</vt:lpstr>
      <vt:lpstr>Suggestions  How about …</vt:lpstr>
      <vt:lpstr>And, how about …</vt:lpstr>
      <vt:lpstr>And, how about …</vt:lpstr>
      <vt:lpstr>Does anyone have any experience of acting as a DWP appointee?</vt:lpstr>
      <vt:lpstr>How we started the report</vt:lpstr>
      <vt:lpstr>Stop telling us there is no money – our social care system (and the NHS) are being pushed to the edge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 Alban</dc:creator>
  <cp:lastModifiedBy>Mik Alban</cp:lastModifiedBy>
  <cp:revision>159</cp:revision>
  <dcterms:created xsi:type="dcterms:W3CDTF">2018-01-26T12:57:44Z</dcterms:created>
  <dcterms:modified xsi:type="dcterms:W3CDTF">2019-04-14T09:28:37Z</dcterms:modified>
</cp:coreProperties>
</file>