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4" r:id="rId3"/>
    <p:sldId id="274" r:id="rId4"/>
    <p:sldId id="270" r:id="rId5"/>
    <p:sldId id="258" r:id="rId6"/>
    <p:sldId id="273" r:id="rId7"/>
    <p:sldId id="263" r:id="rId8"/>
    <p:sldId id="259" r:id="rId9"/>
    <p:sldId id="267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6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.chesterglyn@MANORCOMMUNITY.local" initials="s" lastIdx="1" clrIdx="0">
    <p:extLst>
      <p:ext uri="{19B8F6BF-5375-455C-9EA6-DF929625EA0E}">
        <p15:presenceInfo xmlns:p15="http://schemas.microsoft.com/office/powerpoint/2012/main" userId="S-1-5-21-1900908063-4144089038-3056133426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37" d="100"/>
          <a:sy n="37" d="100"/>
        </p:scale>
        <p:origin x="9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F8A96-A2ED-423D-B1F9-09176C0802A9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E8D60-D1E1-4E6A-B14B-5B4105E8CC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Deian Quick intro – not trying to teach how to suck eggs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9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5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6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8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5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8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8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E8D60-D1E1-4E6A-B14B-5B4105E8CC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F0C9-4DE3-41E5-9465-1FBF84198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80C26-F6E4-4A18-ADA9-7A5CCC4B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EEE670-1B11-43CE-9569-E19800C4DD69}"/>
              </a:ext>
            </a:extLst>
          </p:cNvPr>
          <p:cNvGrpSpPr/>
          <p:nvPr userDrawn="1"/>
        </p:nvGrpSpPr>
        <p:grpSpPr>
          <a:xfrm>
            <a:off x="592974" y="6148711"/>
            <a:ext cx="3657600" cy="471322"/>
            <a:chOff x="592974" y="6148711"/>
            <a:chExt cx="3657600" cy="471322"/>
          </a:xfrm>
        </p:grpSpPr>
        <p:pic>
          <p:nvPicPr>
            <p:cNvPr id="1026" name="Picture 2" descr="Image result for twitter">
              <a:extLst>
                <a:ext uri="{FF2B5EF4-FFF2-40B4-BE49-F238E27FC236}">
                  <a16:creationId xmlns:a16="http://schemas.microsoft.com/office/drawing/2014/main" id="{50D6F079-D2E7-44F9-9267-9ACB7E450F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4" y="6148711"/>
              <a:ext cx="555568" cy="4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F06C2-9A1A-42D6-BE64-7AA7C74CAB60}"/>
                </a:ext>
              </a:extLst>
            </p:cNvPr>
            <p:cNvSpPr txBox="1"/>
            <p:nvPr userDrawn="1"/>
          </p:nvSpPr>
          <p:spPr>
            <a:xfrm>
              <a:off x="1197031" y="6158368"/>
              <a:ext cx="3053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5"/>
                  </a:solidFill>
                </a:rPr>
                <a:t>@</a:t>
              </a:r>
              <a:r>
                <a:rPr lang="en-GB" sz="2400" b="1" dirty="0" err="1">
                  <a:solidFill>
                    <a:schemeClr val="accent5"/>
                  </a:solidFill>
                </a:rPr>
                <a:t>m</a:t>
              </a:r>
              <a:r>
                <a:rPr lang="en-GB" sz="2400" b="1" dirty="0" err="1">
                  <a:solidFill>
                    <a:srgbClr val="FF33CC"/>
                  </a:solidFill>
                </a:rPr>
                <a:t>a</a:t>
              </a:r>
              <a:r>
                <a:rPr lang="en-GB" sz="2400" b="1" dirty="0" err="1">
                  <a:solidFill>
                    <a:schemeClr val="accent5"/>
                  </a:solidFill>
                </a:rPr>
                <a:t>nor</a:t>
              </a:r>
              <a:r>
                <a:rPr lang="en-GB" sz="2400" b="1" dirty="0" err="1">
                  <a:solidFill>
                    <a:srgbClr val="7030A0"/>
                  </a:solidFill>
                </a:rPr>
                <a:t>community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1EC9C77-6CA3-46D7-91C3-0D65C8D58DEB}"/>
              </a:ext>
            </a:extLst>
          </p:cNvPr>
          <p:cNvSpPr txBox="1"/>
          <p:nvPr userDrawn="1"/>
        </p:nvSpPr>
        <p:spPr>
          <a:xfrm>
            <a:off x="7941428" y="6161203"/>
            <a:ext cx="43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www.manorcommunity.co.uk</a:t>
            </a:r>
          </a:p>
        </p:txBody>
      </p:sp>
    </p:spTree>
    <p:extLst>
      <p:ext uri="{BB962C8B-B14F-4D97-AF65-F5344CB8AC3E}">
        <p14:creationId xmlns:p14="http://schemas.microsoft.com/office/powerpoint/2010/main" val="42468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F276-7D47-4106-B1DA-23754BC9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3F425-2B19-4613-A153-1F9D372A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E8563-BF74-4CD6-B43E-920CBA57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29034-FA6F-4C40-84C9-18AC7A9E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B8E34-94CB-4023-B717-E9CDF740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9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BBFDD-C6B6-498A-8286-F2AA012B6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C2BF-9F35-4DD2-B467-F536FDFF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9871A-10C1-49CC-A475-6B819BCC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BEA7A-9A8F-459B-9EEA-9A3C6024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6690-215C-4B86-8B0C-9315DD1F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3843-71C6-4F52-86EC-B1FD9F47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E58C-37E8-4219-AD5E-BF7EAAD1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E2337-F4F7-4C79-88C2-F866FA42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562E2-3A9A-4023-AC43-C7857FAE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EF963-6311-4CCF-B682-7698339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0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CA93-70A8-4F5F-8C4B-58D6602E6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8EAD7-1A5D-4EE2-8E54-AE018ACC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D7FD-3DD6-47F4-BF20-6F54934C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0496-1A9F-46B9-B2AE-AC1DB277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BFA8-02E5-40E8-AE8A-94BE9962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8530-1861-4A0C-9DAE-05A61068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D770-658B-4FB8-8C78-0A1DFE4CE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F642-6FB2-40FF-BF51-B2152CDB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E5DB4-0DE7-4E2B-BDCD-8726E70F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E309A-CAE4-4BF4-92B1-3CFF8381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A7CB4-95A0-4B4C-A1D2-485C7691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5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7127-D4A5-462B-B91B-C1441062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E2844-06EC-4036-87D5-CB7DAD56F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58F51-5F97-44B4-8BEC-38C83596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79512-A44E-4CA2-8E2D-0EB37B1D0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98D1C-5654-4181-B3B8-987141F06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DEEDB-DC3B-4E42-ACF8-11C6A52A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960C1-3C85-4655-BCCF-3F9E9523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9A4F7D-D54D-41CE-9C47-6C210494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29C5-CEF1-4890-8B13-8A2CE22E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6FD25-ED26-49C0-82E5-21818D45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93352-D511-444B-8867-B43DD5927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BF8E0-E0B3-4293-B901-B84D9F7E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8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220C-8E7F-4F71-B6D7-7EA0F4A2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BC1A5-A99C-4DA8-BB9F-FF1BFD76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9475F-C9CE-4496-B71D-3507D8E0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3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1490-318B-4975-96DA-50CB7B32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9A26-2C96-4D04-8988-F99E1575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133A6-89E9-4148-A3F4-A0469A1D3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C0CF7-983C-4F82-937E-DC7447D0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D82BE-9D81-4AD0-A933-EDD5A776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68D38-B727-46A7-A214-A0815EAA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7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CA10-D9FD-4D3B-8405-ECD3A777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23A6D-7CE3-4CAC-8568-95DE7AD38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88701-DE84-4B15-959F-E691E376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126E5-F78D-419A-929E-3819A12C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A2F4D-6FEF-4478-A55A-317E6389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236C-71A9-4714-B4C7-355F1E4C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298793-29C3-4974-B982-8002FDF5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C9967-DB57-4C51-B393-AC937F4A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AD2D-FD49-405B-A582-7136D13FB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5AF65-FD72-4010-B618-0A1AACA0D5E2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7C5C-BFC0-436F-ACAA-362553A75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A725C-0771-466D-9346-F38916924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2F6B5-034A-4A37-ADC5-D711ABD27EB8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5250A0-906D-422B-A391-FE17BA6D5676}"/>
              </a:ext>
            </a:extLst>
          </p:cNvPr>
          <p:cNvGrpSpPr/>
          <p:nvPr userDrawn="1"/>
        </p:nvGrpSpPr>
        <p:grpSpPr>
          <a:xfrm>
            <a:off x="592974" y="6148711"/>
            <a:ext cx="3657600" cy="471322"/>
            <a:chOff x="592974" y="6148711"/>
            <a:chExt cx="3657600" cy="471322"/>
          </a:xfrm>
        </p:grpSpPr>
        <p:pic>
          <p:nvPicPr>
            <p:cNvPr id="8" name="Picture 2" descr="Image result for twitter">
              <a:extLst>
                <a:ext uri="{FF2B5EF4-FFF2-40B4-BE49-F238E27FC236}">
                  <a16:creationId xmlns:a16="http://schemas.microsoft.com/office/drawing/2014/main" id="{CF6D54B9-4015-46D2-B11E-715298F8A6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74" y="6148711"/>
              <a:ext cx="555568" cy="4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6D62A-5A94-4A2E-A39D-247BCCC6F07B}"/>
                </a:ext>
              </a:extLst>
            </p:cNvPr>
            <p:cNvSpPr txBox="1"/>
            <p:nvPr userDrawn="1"/>
          </p:nvSpPr>
          <p:spPr>
            <a:xfrm>
              <a:off x="1197031" y="6158368"/>
              <a:ext cx="3053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5"/>
                  </a:solidFill>
                </a:rPr>
                <a:t>@</a:t>
              </a:r>
              <a:r>
                <a:rPr lang="en-GB" sz="2400" b="1" dirty="0" err="1">
                  <a:solidFill>
                    <a:schemeClr val="accent5"/>
                  </a:solidFill>
                </a:rPr>
                <a:t>m</a:t>
              </a:r>
              <a:r>
                <a:rPr lang="en-GB" sz="2400" b="1" dirty="0" err="1">
                  <a:solidFill>
                    <a:srgbClr val="FF33CC"/>
                  </a:solidFill>
                </a:rPr>
                <a:t>a</a:t>
              </a:r>
              <a:r>
                <a:rPr lang="en-GB" sz="2400" b="1" dirty="0" err="1">
                  <a:solidFill>
                    <a:schemeClr val="accent5"/>
                  </a:solidFill>
                </a:rPr>
                <a:t>nor</a:t>
              </a:r>
              <a:r>
                <a:rPr lang="en-GB" sz="2400" b="1" dirty="0" err="1">
                  <a:solidFill>
                    <a:srgbClr val="7030A0"/>
                  </a:solidFill>
                </a:rPr>
                <a:t>community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BBDE43-3E63-449D-955B-ADCF1D1A44BF}"/>
              </a:ext>
            </a:extLst>
          </p:cNvPr>
          <p:cNvSpPr txBox="1"/>
          <p:nvPr userDrawn="1"/>
        </p:nvSpPr>
        <p:spPr>
          <a:xfrm>
            <a:off x="7941428" y="6161203"/>
            <a:ext cx="433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www.manorcommunity.co.uk</a:t>
            </a:r>
          </a:p>
        </p:txBody>
      </p:sp>
    </p:spTree>
    <p:extLst>
      <p:ext uri="{BB962C8B-B14F-4D97-AF65-F5344CB8AC3E}">
        <p14:creationId xmlns:p14="http://schemas.microsoft.com/office/powerpoint/2010/main" val="1167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E11F-2CB9-45B9-ABF8-066D721B4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6539" y="662392"/>
            <a:ext cx="9144000" cy="2387600"/>
          </a:xfrm>
        </p:spPr>
        <p:txBody>
          <a:bodyPr/>
          <a:lstStyle/>
          <a:p>
            <a:r>
              <a:rPr lang="en-GB" dirty="0"/>
              <a:t>Sophie Chester-Glyn and Deian Glyn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0ED7D-A0AA-43C4-8316-B37AD0C05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9900"/>
            <a:ext cx="9144000" cy="1655762"/>
          </a:xfrm>
        </p:spPr>
        <p:txBody>
          <a:bodyPr/>
          <a:lstStyle/>
          <a:p>
            <a:r>
              <a:rPr lang="en-GB" dirty="0"/>
              <a:t>“Learning to let go whilst keeping control”.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19A5C18-BECF-474C-BD60-51A9E657E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99" y="3896063"/>
            <a:ext cx="2228088" cy="17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C917E-9BDD-4FDC-BF2E-A856C0118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76" y="1692727"/>
            <a:ext cx="5819376" cy="3864429"/>
          </a:xfrm>
        </p:spPr>
      </p:pic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73DFB520-41ED-4EBC-9A00-379D07C2E4A4}"/>
              </a:ext>
            </a:extLst>
          </p:cNvPr>
          <p:cNvSpPr/>
          <p:nvPr/>
        </p:nvSpPr>
        <p:spPr>
          <a:xfrm>
            <a:off x="348343" y="1534886"/>
            <a:ext cx="17961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Summer Interns</a:t>
            </a: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5452246C-5091-4611-9AE4-A5E1E29ACD11}"/>
              </a:ext>
            </a:extLst>
          </p:cNvPr>
          <p:cNvSpPr/>
          <p:nvPr/>
        </p:nvSpPr>
        <p:spPr>
          <a:xfrm>
            <a:off x="320647" y="3260270"/>
            <a:ext cx="17961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Postgrad Interns</a:t>
            </a: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030F87A7-983F-49D1-ABB2-7C510FC817F0}"/>
              </a:ext>
            </a:extLst>
          </p:cNvPr>
          <p:cNvSpPr/>
          <p:nvPr/>
        </p:nvSpPr>
        <p:spPr>
          <a:xfrm>
            <a:off x="320647" y="2378529"/>
            <a:ext cx="14913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Apprentices</a:t>
            </a:r>
          </a:p>
        </p:txBody>
      </p: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C914EBFF-850D-4A33-A20F-E3C3B7976C29}"/>
              </a:ext>
            </a:extLst>
          </p:cNvPr>
          <p:cNvSpPr/>
          <p:nvPr/>
        </p:nvSpPr>
        <p:spPr>
          <a:xfrm>
            <a:off x="452557" y="5203371"/>
            <a:ext cx="1442357" cy="94705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Local Training  Companies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1DC478-BFB4-4845-AB24-679430EF1ACE}"/>
              </a:ext>
            </a:extLst>
          </p:cNvPr>
          <p:cNvSpPr/>
          <p:nvPr/>
        </p:nvSpPr>
        <p:spPr>
          <a:xfrm>
            <a:off x="5771231" y="32443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UWE</a:t>
            </a: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09D6C55C-46C4-45EE-AE45-B3810D4D254A}"/>
              </a:ext>
            </a:extLst>
          </p:cNvPr>
          <p:cNvSpPr/>
          <p:nvPr/>
        </p:nvSpPr>
        <p:spPr>
          <a:xfrm>
            <a:off x="443430" y="4142011"/>
            <a:ext cx="1464130" cy="94705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UWE</a:t>
            </a:r>
          </a:p>
          <a:p>
            <a:pPr algn="ctr"/>
            <a:r>
              <a:rPr lang="en-GB" b="1" dirty="0"/>
              <a:t>Consultancy Project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BC3D84-24EF-46ED-8E64-E7CF3592A7D9}"/>
              </a:ext>
            </a:extLst>
          </p:cNvPr>
          <p:cNvCxnSpPr>
            <a:cxnSpLocks/>
          </p:cNvCxnSpPr>
          <p:nvPr/>
        </p:nvCxnSpPr>
        <p:spPr>
          <a:xfrm flipV="1">
            <a:off x="2222206" y="3516390"/>
            <a:ext cx="1008958" cy="12901"/>
          </a:xfrm>
          <a:prstGeom prst="straightConnector1">
            <a:avLst/>
          </a:prstGeom>
          <a:ln w="165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2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2C917E-9BDD-4FDC-BF2E-A856C0118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76" y="1692727"/>
            <a:ext cx="5819376" cy="3864429"/>
          </a:xfrm>
        </p:spPr>
      </p:pic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F6B9104F-1442-4ADF-9F2D-479A0125431A}"/>
              </a:ext>
            </a:extLst>
          </p:cNvPr>
          <p:cNvSpPr/>
          <p:nvPr/>
        </p:nvSpPr>
        <p:spPr>
          <a:xfrm>
            <a:off x="10220725" y="1679185"/>
            <a:ext cx="1502228" cy="255816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Blog</a:t>
            </a: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A3AD6D29-CED7-4F0B-BB78-98DDCF81E61C}"/>
              </a:ext>
            </a:extLst>
          </p:cNvPr>
          <p:cNvSpPr/>
          <p:nvPr/>
        </p:nvSpPr>
        <p:spPr>
          <a:xfrm>
            <a:off x="10220725" y="2736939"/>
            <a:ext cx="1502228" cy="255815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Teams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3B7E5D60-6C2C-4664-B132-480BBC1D6D43}"/>
              </a:ext>
            </a:extLst>
          </p:cNvPr>
          <p:cNvSpPr/>
          <p:nvPr/>
        </p:nvSpPr>
        <p:spPr>
          <a:xfrm>
            <a:off x="10220725" y="4973422"/>
            <a:ext cx="1502228" cy="772887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Values-base strategy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82DAFD90-50F7-4326-AAB2-A8AECB37B76C}"/>
              </a:ext>
            </a:extLst>
          </p:cNvPr>
          <p:cNvSpPr/>
          <p:nvPr/>
        </p:nvSpPr>
        <p:spPr>
          <a:xfrm>
            <a:off x="10248842" y="2035472"/>
            <a:ext cx="1502228" cy="629764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Recruitment ads</a:t>
            </a:r>
          </a:p>
        </p:txBody>
      </p:sp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BF442B09-A85B-4BE2-B03F-06FF0DEC3346}"/>
              </a:ext>
            </a:extLst>
          </p:cNvPr>
          <p:cNvSpPr/>
          <p:nvPr/>
        </p:nvSpPr>
        <p:spPr>
          <a:xfrm>
            <a:off x="10248842" y="3069847"/>
            <a:ext cx="1502228" cy="359621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WDIF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134EFF7A-7615-44CB-8ECC-4887B857ECFB}"/>
              </a:ext>
            </a:extLst>
          </p:cNvPr>
          <p:cNvSpPr/>
          <p:nvPr/>
        </p:nvSpPr>
        <p:spPr>
          <a:xfrm>
            <a:off x="10220725" y="3502467"/>
            <a:ext cx="1545771" cy="359620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Intranet site 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11BDBAD0-203F-4EB6-BA92-93B8AE6B8AA8}"/>
              </a:ext>
            </a:extLst>
          </p:cNvPr>
          <p:cNvSpPr/>
          <p:nvPr/>
        </p:nvSpPr>
        <p:spPr>
          <a:xfrm>
            <a:off x="10248841" y="3935086"/>
            <a:ext cx="1517654" cy="947055"/>
          </a:xfrm>
          <a:prstGeom prst="foldedCorner">
            <a:avLst/>
          </a:prstGeom>
          <a:solidFill>
            <a:srgbClr val="FFB3E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Team </a:t>
            </a:r>
            <a:r>
              <a:rPr lang="en-GB" dirty="0" err="1"/>
              <a:t>collab</a:t>
            </a:r>
            <a:r>
              <a:rPr lang="en-GB" dirty="0"/>
              <a:t> Microsoft Teams</a:t>
            </a:r>
          </a:p>
        </p:txBody>
      </p: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73DFB520-41ED-4EBC-9A00-379D07C2E4A4}"/>
              </a:ext>
            </a:extLst>
          </p:cNvPr>
          <p:cNvSpPr/>
          <p:nvPr/>
        </p:nvSpPr>
        <p:spPr>
          <a:xfrm>
            <a:off x="348343" y="1534886"/>
            <a:ext cx="17961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Summer Interns</a:t>
            </a:r>
          </a:p>
        </p:txBody>
      </p:sp>
      <p:sp>
        <p:nvSpPr>
          <p:cNvPr id="30" name="Rectangle: Folded Corner 29">
            <a:extLst>
              <a:ext uri="{FF2B5EF4-FFF2-40B4-BE49-F238E27FC236}">
                <a16:creationId xmlns:a16="http://schemas.microsoft.com/office/drawing/2014/main" id="{5452246C-5091-4611-9AE4-A5E1E29ACD11}"/>
              </a:ext>
            </a:extLst>
          </p:cNvPr>
          <p:cNvSpPr/>
          <p:nvPr/>
        </p:nvSpPr>
        <p:spPr>
          <a:xfrm>
            <a:off x="320647" y="3260270"/>
            <a:ext cx="17961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Postgrad Interns</a:t>
            </a: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030F87A7-983F-49D1-ABB2-7C510FC817F0}"/>
              </a:ext>
            </a:extLst>
          </p:cNvPr>
          <p:cNvSpPr/>
          <p:nvPr/>
        </p:nvSpPr>
        <p:spPr>
          <a:xfrm>
            <a:off x="320647" y="2378529"/>
            <a:ext cx="1491344" cy="729344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Apprentices</a:t>
            </a:r>
          </a:p>
        </p:txBody>
      </p:sp>
      <p:sp>
        <p:nvSpPr>
          <p:cNvPr id="32" name="Rectangle: Folded Corner 31">
            <a:extLst>
              <a:ext uri="{FF2B5EF4-FFF2-40B4-BE49-F238E27FC236}">
                <a16:creationId xmlns:a16="http://schemas.microsoft.com/office/drawing/2014/main" id="{C914EBFF-850D-4A33-A20F-E3C3B7976C29}"/>
              </a:ext>
            </a:extLst>
          </p:cNvPr>
          <p:cNvSpPr/>
          <p:nvPr/>
        </p:nvSpPr>
        <p:spPr>
          <a:xfrm>
            <a:off x="452557" y="5203371"/>
            <a:ext cx="1442357" cy="94705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Local Training  Companies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1DC478-BFB4-4845-AB24-679430EF1ACE}"/>
              </a:ext>
            </a:extLst>
          </p:cNvPr>
          <p:cNvSpPr/>
          <p:nvPr/>
        </p:nvSpPr>
        <p:spPr>
          <a:xfrm>
            <a:off x="5771231" y="32443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UWE</a:t>
            </a: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09D6C55C-46C4-45EE-AE45-B3810D4D254A}"/>
              </a:ext>
            </a:extLst>
          </p:cNvPr>
          <p:cNvSpPr/>
          <p:nvPr/>
        </p:nvSpPr>
        <p:spPr>
          <a:xfrm>
            <a:off x="443430" y="4142011"/>
            <a:ext cx="1464130" cy="947058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UWE</a:t>
            </a:r>
          </a:p>
          <a:p>
            <a:pPr algn="ctr"/>
            <a:r>
              <a:rPr lang="en-GB" b="1" dirty="0"/>
              <a:t>Consultancy Project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BC3D84-24EF-46ED-8E64-E7CF3592A7D9}"/>
              </a:ext>
            </a:extLst>
          </p:cNvPr>
          <p:cNvCxnSpPr>
            <a:cxnSpLocks/>
          </p:cNvCxnSpPr>
          <p:nvPr/>
        </p:nvCxnSpPr>
        <p:spPr>
          <a:xfrm flipV="1">
            <a:off x="2222206" y="3516390"/>
            <a:ext cx="1008958" cy="12901"/>
          </a:xfrm>
          <a:prstGeom prst="straightConnector1">
            <a:avLst/>
          </a:prstGeom>
          <a:ln w="165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49BCCD9-8D1E-4C19-8CCB-9EF20E2145AC}"/>
              </a:ext>
            </a:extLst>
          </p:cNvPr>
          <p:cNvCxnSpPr>
            <a:cxnSpLocks/>
          </p:cNvCxnSpPr>
          <p:nvPr/>
        </p:nvCxnSpPr>
        <p:spPr>
          <a:xfrm>
            <a:off x="9136033" y="3502467"/>
            <a:ext cx="1009438" cy="27847"/>
          </a:xfrm>
          <a:prstGeom prst="straightConnector1">
            <a:avLst/>
          </a:prstGeom>
          <a:ln w="165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2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32568-B195-40C2-B9D6-474C7757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CFEBF-97F0-4A42-9961-6FFFEB3F4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07D34-8D6E-423C-AABD-E46DBF9E1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6" t="13770" r="17500" b="11905"/>
          <a:stretch/>
        </p:blipFill>
        <p:spPr>
          <a:xfrm>
            <a:off x="838201" y="681038"/>
            <a:ext cx="5399314" cy="319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4AB23-3DA5-42EA-A41F-570E231511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11585" r="25447" b="11746"/>
          <a:stretch/>
        </p:blipFill>
        <p:spPr>
          <a:xfrm>
            <a:off x="6954419" y="681037"/>
            <a:ext cx="4061923" cy="3037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CD67D-4C7A-4DF0-B966-633AA1049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46" b="12063"/>
          <a:stretch/>
        </p:blipFill>
        <p:spPr>
          <a:xfrm>
            <a:off x="2990056" y="3402692"/>
            <a:ext cx="6211887" cy="266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2493-9DC4-4542-9E70-CAFE9E46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Workforce Development Innovation Fund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D174D3-1138-4136-93AD-8CD467D81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87" t="6397" r="9895" b="11798"/>
          <a:stretch/>
        </p:blipFill>
        <p:spPr>
          <a:xfrm>
            <a:off x="1883228" y="1398815"/>
            <a:ext cx="7739743" cy="43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9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6809-3C45-40E7-ACED-1005F1FA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MS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5F9C-ECC5-46F8-86B7-5CDE6DF0E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96969-E6F5-45BD-B059-82EAC33C1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" b="6666"/>
          <a:stretch/>
        </p:blipFill>
        <p:spPr>
          <a:xfrm>
            <a:off x="5704875" y="2371158"/>
            <a:ext cx="5821913" cy="3260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D3B07-F2C2-4254-ACEE-E76AF18F9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4" b="9365"/>
          <a:stretch/>
        </p:blipFill>
        <p:spPr>
          <a:xfrm>
            <a:off x="838200" y="1524227"/>
            <a:ext cx="6274402" cy="326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3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2C2F-DDB6-4FEC-AB60-DE240553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64B3-1AD0-4E83-9FD7-D206C02F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52373-F60C-4F76-87BC-667997CAC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2" b="11746"/>
          <a:stretch/>
        </p:blipFill>
        <p:spPr>
          <a:xfrm>
            <a:off x="968827" y="1825625"/>
            <a:ext cx="101743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C1EF-80A4-4E11-901C-2F38AB7D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Accolades</a:t>
            </a:r>
          </a:p>
        </p:txBody>
      </p:sp>
      <p:pic>
        <p:nvPicPr>
          <p:cNvPr id="1026" name="Picture 2" descr="https://irp-cdn.multiscreensite.com/155dda39/dms3rep/multi/desktop/Manor+Community+1.jpg">
            <a:extLst>
              <a:ext uri="{FF2B5EF4-FFF2-40B4-BE49-F238E27FC236}">
                <a16:creationId xmlns:a16="http://schemas.microsoft.com/office/drawing/2014/main" id="{9B151D83-64D1-4B1C-A07F-22CDC5F40C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28" y="1438071"/>
            <a:ext cx="6770915" cy="4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6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607C-2011-40AC-A3B9-95FB74F55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2A33B-9880-4ABB-B217-9544FE21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512916"/>
            <a:ext cx="10589029" cy="4664047"/>
          </a:xfrm>
        </p:spPr>
        <p:txBody>
          <a:bodyPr>
            <a:normAutofit/>
          </a:bodyPr>
          <a:lstStyle/>
          <a:p>
            <a:r>
              <a:rPr lang="en-GB" dirty="0"/>
              <a:t>Time to plan</a:t>
            </a:r>
          </a:p>
          <a:p>
            <a:r>
              <a:rPr lang="en-GB" dirty="0"/>
              <a:t>The time it takes to implement changes</a:t>
            </a:r>
          </a:p>
          <a:p>
            <a:r>
              <a:rPr lang="en-GB" dirty="0"/>
              <a:t>Finding the right people in the key positions</a:t>
            </a:r>
          </a:p>
          <a:p>
            <a:r>
              <a:rPr lang="en-GB" dirty="0"/>
              <a:t>The shift in mindset </a:t>
            </a:r>
          </a:p>
          <a:p>
            <a:r>
              <a:rPr lang="en-GB" dirty="0"/>
              <a:t>Actually letting go – much easier to keep going what you’ve always done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6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">
            <a:extLst>
              <a:ext uri="{FF2B5EF4-FFF2-40B4-BE49-F238E27FC236}">
                <a16:creationId xmlns:a16="http://schemas.microsoft.com/office/drawing/2014/main" id="{B126EA28-6821-42A2-9D94-E350C0E7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46" y="839642"/>
            <a:ext cx="7664433" cy="429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5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9FD0D-FE95-4B5D-910F-E1C0AEC6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8" y="875607"/>
            <a:ext cx="10472651" cy="530135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E383A-CED4-449E-A4A9-E078A53B8C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5628"/>
          <a:stretch/>
        </p:blipFill>
        <p:spPr>
          <a:xfrm>
            <a:off x="881148" y="875607"/>
            <a:ext cx="5751912" cy="3864429"/>
          </a:xfrm>
          <a:prstGeom prst="foldedCorner">
            <a:avLst>
              <a:gd name="adj" fmla="val 50000"/>
            </a:avLst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6F2E73-2179-4A67-95AD-34011F770676}"/>
              </a:ext>
            </a:extLst>
          </p:cNvPr>
          <p:cNvSpPr txBox="1"/>
          <p:nvPr/>
        </p:nvSpPr>
        <p:spPr>
          <a:xfrm>
            <a:off x="8044543" y="1175657"/>
            <a:ext cx="359288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Where is everyone?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Our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Challenges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EAA7-B8FA-498B-895C-D2DCFC1AC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Who we are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1DD7C6-0245-4B68-B4AD-D2E48F83D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9" t="16554" r="3664" b="11007"/>
          <a:stretch/>
        </p:blipFill>
        <p:spPr>
          <a:xfrm>
            <a:off x="413657" y="1230085"/>
            <a:ext cx="11171856" cy="48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05AC-EFD2-4FD5-9422-079A11F0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Interactive poll: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1C20B-EE63-4BB7-99A5-1BEB20BE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b="1" dirty="0"/>
          </a:p>
          <a:p>
            <a:pPr marL="0" indent="0" algn="ctr">
              <a:buNone/>
            </a:pPr>
            <a:r>
              <a:rPr lang="en-GB" sz="3200" dirty="0"/>
              <a:t>Please type this into your phone browser:</a:t>
            </a:r>
          </a:p>
          <a:p>
            <a:pPr marL="0" indent="0" algn="ctr">
              <a:buNone/>
            </a:pPr>
            <a:r>
              <a:rPr lang="en-GB" sz="6600" b="1" dirty="0"/>
              <a:t>pollev.com/manor305</a:t>
            </a:r>
          </a:p>
        </p:txBody>
      </p:sp>
    </p:spTree>
    <p:extLst>
      <p:ext uri="{BB962C8B-B14F-4D97-AF65-F5344CB8AC3E}">
        <p14:creationId xmlns:p14="http://schemas.microsoft.com/office/powerpoint/2010/main" val="231181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F101-DCB8-417B-AE6A-92A0234A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Our Journey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5B1C1F-2D92-4328-ABBB-D3786FBEB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656" y="1688304"/>
            <a:ext cx="2484107" cy="1653060"/>
          </a:xfrm>
          <a:prstGeom prst="rect">
            <a:avLst/>
          </a:prstGeom>
        </p:spPr>
      </p:pic>
      <p:pic>
        <p:nvPicPr>
          <p:cNvPr id="4098" name="Picture 2" descr="Image result for care worker night shift">
            <a:extLst>
              <a:ext uri="{FF2B5EF4-FFF2-40B4-BE49-F238E27FC236}">
                <a16:creationId xmlns:a16="http://schemas.microsoft.com/office/drawing/2014/main" id="{8F5F8232-965D-4D37-BDB9-F1EBF69E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0" y="3516636"/>
            <a:ext cx="3192951" cy="21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7214FD6-EDE4-4FEC-B659-153FB0B6FB96}"/>
              </a:ext>
            </a:extLst>
          </p:cNvPr>
          <p:cNvSpPr/>
          <p:nvPr/>
        </p:nvSpPr>
        <p:spPr>
          <a:xfrm>
            <a:off x="4516925" y="3122740"/>
            <a:ext cx="2454813" cy="78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2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F101-DCB8-417B-AE6A-92A0234A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Our Journey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5B1C1F-2D92-4328-ABBB-D3786FBEB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1887"/>
            <a:ext cx="2619375" cy="1743075"/>
          </a:xfrm>
          <a:prstGeom prst="rect">
            <a:avLst/>
          </a:prstGeom>
        </p:spPr>
      </p:pic>
      <p:pic>
        <p:nvPicPr>
          <p:cNvPr id="4098" name="Picture 2" descr="Image result for care worker night shift">
            <a:extLst>
              <a:ext uri="{FF2B5EF4-FFF2-40B4-BE49-F238E27FC236}">
                <a16:creationId xmlns:a16="http://schemas.microsoft.com/office/drawing/2014/main" id="{8F5F8232-965D-4D37-BDB9-F1EBF69E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9" y="39212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7214FD6-EDE4-4FEC-B659-153FB0B6FB96}"/>
              </a:ext>
            </a:extLst>
          </p:cNvPr>
          <p:cNvSpPr/>
          <p:nvPr/>
        </p:nvSpPr>
        <p:spPr>
          <a:xfrm>
            <a:off x="4114154" y="3218305"/>
            <a:ext cx="2454813" cy="78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2526B-4DF1-4FAA-8261-26BCDE0597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62" t="15374" r="29722" b="10949"/>
          <a:stretch/>
        </p:blipFill>
        <p:spPr>
          <a:xfrm>
            <a:off x="7449237" y="655214"/>
            <a:ext cx="3121887" cy="3460117"/>
          </a:xfrm>
          <a:prstGeom prst="rect">
            <a:avLst/>
          </a:prstGeom>
        </p:spPr>
      </p:pic>
      <p:pic>
        <p:nvPicPr>
          <p:cNvPr id="4100" name="Picture 4" descr="https://pbs.twimg.com/media/DpOpbjqXcAAEZBt.jpg">
            <a:extLst>
              <a:ext uri="{FF2B5EF4-FFF2-40B4-BE49-F238E27FC236}">
                <a16:creationId xmlns:a16="http://schemas.microsoft.com/office/drawing/2014/main" id="{07F63F5E-3926-4739-A507-E5876F67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9" y="3243651"/>
            <a:ext cx="1569547" cy="27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71FD46-7F72-4B1B-A9B9-4F64C41C86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999" t="20767" r="27751" b="28324"/>
          <a:stretch/>
        </p:blipFill>
        <p:spPr>
          <a:xfrm>
            <a:off x="8621996" y="4006096"/>
            <a:ext cx="3187619" cy="219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6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6146-CA0F-4A40-9D4A-CA90F3F5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Why the need to let go?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3CD4B-2BC0-4818-A161-E70BDB76A465}"/>
              </a:ext>
            </a:extLst>
          </p:cNvPr>
          <p:cNvSpPr txBox="1"/>
          <p:nvPr/>
        </p:nvSpPr>
        <p:spPr>
          <a:xfrm>
            <a:off x="1291244" y="1529542"/>
            <a:ext cx="9504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/>
              <a:t>Sustainability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Little or no time to plan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Lack of financial oversight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Lack of structure and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Bogged down in the day to day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Manor Community?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Wanted opportunities to support, retain and promote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/>
              <a:t>CONSTANTLY ON-CALL</a:t>
            </a:r>
          </a:p>
          <a:p>
            <a:pPr marL="342900" indent="-342900">
              <a:buFont typeface="+mj-lt"/>
              <a:buAutoNum type="arabicPeriod"/>
            </a:pPr>
            <a:endParaRPr lang="en-GB" sz="3200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4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7F25-FBA8-4E17-8CEC-7B07484D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8" y="482138"/>
            <a:ext cx="10515600" cy="68782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The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34A9-296C-4B98-BBC8-A531DD3A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6"/>
            <a:ext cx="10515600" cy="48657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Clarity of goals </a:t>
            </a:r>
          </a:p>
          <a:p>
            <a:pPr marL="514350" indent="-514350">
              <a:buAutoNum type="arabicPeriod"/>
            </a:pPr>
            <a:r>
              <a:rPr lang="en-GB" dirty="0"/>
              <a:t>Setting budgets and forecasts</a:t>
            </a:r>
          </a:p>
          <a:p>
            <a:pPr marL="514350" indent="-514350">
              <a:buAutoNum type="arabicPeriod"/>
            </a:pPr>
            <a:r>
              <a:rPr lang="en-GB" dirty="0"/>
              <a:t>Advice – coaching</a:t>
            </a:r>
          </a:p>
          <a:p>
            <a:pPr marL="514350" indent="-514350">
              <a:buAutoNum type="arabicPeriod"/>
            </a:pPr>
            <a:r>
              <a:rPr lang="en-GB" dirty="0"/>
              <a:t>Implementing processes and protocols</a:t>
            </a:r>
          </a:p>
          <a:p>
            <a:pPr marL="514350" indent="-514350">
              <a:buAutoNum type="arabicPeriod"/>
            </a:pPr>
            <a:r>
              <a:rPr lang="en-GB" dirty="0"/>
              <a:t>Picture of what roles at what stage</a:t>
            </a:r>
          </a:p>
          <a:p>
            <a:pPr marL="514350" indent="-514350">
              <a:buAutoNum type="arabicPeriod"/>
            </a:pPr>
            <a:r>
              <a:rPr lang="en-GB" dirty="0"/>
              <a:t>Learning from others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8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B00A-E40B-4841-98AD-780F140B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The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F9FCD-DDC0-4D15-A2D9-D0FA5B54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1A63B-7202-480C-95A9-C883666DE430}"/>
              </a:ext>
            </a:extLst>
          </p:cNvPr>
          <p:cNvSpPr txBox="1"/>
          <p:nvPr/>
        </p:nvSpPr>
        <p:spPr>
          <a:xfrm>
            <a:off x="1077686" y="1915886"/>
            <a:ext cx="9753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Empowering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Time to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Time to talk  - building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Financial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Objectivity</a:t>
            </a:r>
          </a:p>
          <a:p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50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237</Words>
  <Application>Microsoft Office PowerPoint</Application>
  <PresentationFormat>Widescreen</PresentationFormat>
  <Paragraphs>86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Sophie Chester-Glyn and Deian Glyn </vt:lpstr>
      <vt:lpstr>PowerPoint Presentation</vt:lpstr>
      <vt:lpstr>Who we are</vt:lpstr>
      <vt:lpstr>Interactive poll:</vt:lpstr>
      <vt:lpstr>Our Journey</vt:lpstr>
      <vt:lpstr>Our Journey</vt:lpstr>
      <vt:lpstr>Why the need to let go?</vt:lpstr>
      <vt:lpstr>The How</vt:lpstr>
      <vt:lpstr>The Benefits</vt:lpstr>
      <vt:lpstr>PowerPoint Presentation</vt:lpstr>
      <vt:lpstr>PowerPoint Presentation</vt:lpstr>
      <vt:lpstr>PowerPoint Presentation</vt:lpstr>
      <vt:lpstr>Workforce Development Innovation Fund</vt:lpstr>
      <vt:lpstr>MS Teams</vt:lpstr>
      <vt:lpstr>Planner</vt:lpstr>
      <vt:lpstr>Accolades</vt:lpstr>
      <vt:lpstr>The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sophie.chesterglyn@MANORCOMMUNITY.local</dc:creator>
  <cp:lastModifiedBy>Angela Roberts</cp:lastModifiedBy>
  <cp:revision>73</cp:revision>
  <dcterms:created xsi:type="dcterms:W3CDTF">2019-03-13T07:54:27Z</dcterms:created>
  <dcterms:modified xsi:type="dcterms:W3CDTF">2019-03-25T09:07:04Z</dcterms:modified>
</cp:coreProperties>
</file>