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0" r:id="rId2"/>
    <p:sldId id="782" r:id="rId3"/>
    <p:sldId id="810" r:id="rId4"/>
    <p:sldId id="809" r:id="rId5"/>
    <p:sldId id="812" r:id="rId6"/>
    <p:sldId id="814" r:id="rId7"/>
    <p:sldId id="839" r:id="rId8"/>
    <p:sldId id="840" r:id="rId9"/>
    <p:sldId id="813" r:id="rId10"/>
    <p:sldId id="816" r:id="rId11"/>
    <p:sldId id="817" r:id="rId12"/>
    <p:sldId id="818" r:id="rId13"/>
    <p:sldId id="819" r:id="rId14"/>
    <p:sldId id="820" r:id="rId15"/>
    <p:sldId id="821" r:id="rId16"/>
    <p:sldId id="837" r:id="rId17"/>
    <p:sldId id="822" r:id="rId18"/>
    <p:sldId id="823" r:id="rId19"/>
    <p:sldId id="825" r:id="rId20"/>
    <p:sldId id="826" r:id="rId21"/>
    <p:sldId id="827" r:id="rId22"/>
    <p:sldId id="878" r:id="rId23"/>
    <p:sldId id="829" r:id="rId24"/>
    <p:sldId id="828" r:id="rId25"/>
    <p:sldId id="835" r:id="rId26"/>
    <p:sldId id="830" r:id="rId27"/>
    <p:sldId id="836" r:id="rId28"/>
    <p:sldId id="831" r:id="rId29"/>
    <p:sldId id="879" r:id="rId30"/>
    <p:sldId id="832" r:id="rId31"/>
    <p:sldId id="815" r:id="rId32"/>
    <p:sldId id="857" r:id="rId33"/>
    <p:sldId id="8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368"/>
    <a:srgbClr val="641E92"/>
    <a:srgbClr val="3333FF"/>
    <a:srgbClr val="0FC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810559789367621E-2"/>
          <c:y val="2.5075986341575141E-2"/>
          <c:w val="0.9243012376082822"/>
          <c:h val="0.8996960546336993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3C1-42A5-B203-CB7180B1B2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3C1-42A5-B203-CB7180B1B23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3C1-42A5-B203-CB7180B1B237}"/>
              </c:ext>
            </c:extLst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3C1-42A5-B203-CB7180B1B23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C1-42A5-B203-CB7180B1B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DC10E-1FD8-41CE-973E-14A966536800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C3DE7-F4B2-461D-8801-4C5ADDF86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7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Attended the Wiltshire RM Network … part of what they looked at was things you need to do in order to be judged outstanding … I wanted to share a few of these thoughts with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3DE7-F4B2-461D-8801-4C5ADDF866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3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spend a bit of time thinking about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3DE7-F4B2-461D-8801-4C5ADDF866A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6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groups are you involved in …. Multi agency think tanks … working groups … research groups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3DE7-F4B2-461D-8801-4C5ADDF866A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5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B580-B4AE-420D-B4B4-7ECF8370C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5EBD2-178A-42F2-94BF-9399A7B07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6548C-5541-44B4-8299-A3D35A7B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09B5A-C86C-4089-8FA3-972F24C4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748BA-5D84-4E82-AAE4-DEE7DBE4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8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29B3-C3A2-4FC2-AA62-5D13B50B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3C405-569C-4CFB-AC23-5A1558A56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04A93-B951-4AB1-B59C-14749F3A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1056C-5A6A-4B62-9E2B-494AE244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464A4-63EC-4A29-AD00-47B7550D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4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65BDE-00C5-499B-B239-0D9E17CA7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B610D-89A9-4E18-928B-3372D641A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6DC75-F92A-4285-A0B7-F040BD6E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B2055-3379-4824-B206-D2E8F2B3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E34FF-8F2A-4D25-933C-1BF4D8C6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1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0D99-40CA-4ED9-BE92-40BA7F1C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06D04-8928-471C-8B54-187915A0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124CD-F2E8-4180-9847-08278433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8B0B8-B34D-4330-BD37-C156F7FB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C1BC2-85EA-40AC-8845-3D94520F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8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0E8F-B45B-48D2-A819-3040AE73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425B0-021D-4670-8186-27FF1EDE3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FE23-9494-41C6-89FC-247693D2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C787-8371-4593-8D2B-085FAB3D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9791-F365-4BAC-988B-1AC0204A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6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3452-7DAE-46A7-A53D-42E7C6CD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E9398-AC88-4722-9BC8-76788EA5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8607E-3E55-4A25-A61A-CA2C305FB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2D439-3104-452B-9867-087357FC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3BFE2-B69D-40F7-A7B5-1A7CA0AB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D1AF3-C66E-4FA8-AD2D-4A6E5810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8D94-ACE1-4473-B67A-354FC36F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E8CAD-AD13-4552-B554-2B234BD0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CB10F-31BF-487D-B43D-994CCFD0E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987B-E21A-448D-9652-B99056C2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E3EC8-E2B2-425D-A838-24753BA88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E7AE2-5437-4591-BFE4-B9557BDF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8AFCD-6252-43EC-936F-1EB4A05B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D61B78-3030-437F-8E0D-57248851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89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5AF4-AE65-4895-8B68-A3CDDFD4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29901-1DFF-4516-B5B4-808BF930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FE9C3-0773-43E3-AD7A-B7D32B82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34E97-3B1D-4E4B-8C35-90555971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3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732A2C-7F58-4A63-A321-C2BBC695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64747-942A-4F65-BCC7-0DB66524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957BE-0C07-45F2-9F55-5A92AEED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4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0FB3-9865-41C0-81FF-42BC3052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F083-53CD-4562-B23F-0E8F41D5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8421F-DE36-4339-A072-216225DDE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495BB-6C05-4463-9C10-4D3F241E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F8B8A-CBA5-4EC3-BFF4-D38E22C2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68FE4-E682-4ECF-A6D3-30CE325F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3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2B57-AA34-4104-B0B6-8FC2C681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E46B2-E67A-4B51-A287-E64766392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8A381-0C22-4533-BC27-8184B61F1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9E1D2-24F1-428D-9993-A60C241A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0119F-12E7-44E2-B0EE-6935F220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CB14C-1192-4C0D-9226-341F4FA2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3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E2997-8AA4-44CD-A3E6-7C541ABD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BBB5D-ECA3-4DFD-BB9C-E0F2FB5F2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D9B86-1705-4C39-B0CD-0645A7054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2BC3-D414-4084-877B-8579AB31D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377D1-4872-4583-BA6C-476132365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1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careimprovementworks.org.uk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qs13/resources/end-of-life-care-for-adults-pdf-2098483631557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e.org.uk/guidance/ng67/resources/managing-medicines-for-adults-receiving-social-care-in-the-community-pdf-1837578800581" TargetMode="External"/><Relationship Id="rId5" Type="http://schemas.openxmlformats.org/officeDocument/2006/relationships/hyperlink" Target="https://www.nice.org.uk/guidance/sc1/resources/managing-medicines-in-care-homes-pdf-61677133765" TargetMode="External"/><Relationship Id="rId4" Type="http://schemas.openxmlformats.org/officeDocument/2006/relationships/hyperlink" Target="https://www.nice.org.uk/guidance/qs144/resources/care-of-dying-adults-in-the-last-days-of-life-pdf-7554547950867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ways.nice.org.uk/pathways/learning-disabilities-and-behaviour-that-challenge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ce.org.uk/guidance/ph22/resources/mental-wellbeing-at-work-pdf-199623364832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qc.org.uk/sites/default/files/20181010_equally_outstanding_ehr_resource_nov18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qc.org.uk/sites/default/files/20150416_our_human_rights_approach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localactpersonal.org.uk/_assets/resources/personalisation/tlap/makingitreal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forcare.org.uk/Documents/Recruitment-and-retention/Recruiting-for-potential/Safe-and-fair-recruitment-WEB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killsforcare.org.uk/Documents/Standards-legislation/CQC/Good-and-outstanding-care-guide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skillsforcare.org.uk/Documents/Leadership-and-management/People-Performance-Management-Toolkit/People-Performance-Management-Toolkit.pd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qc.org.uk/guidance-providers/learning-safety-incident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qc.org.uk/sites/default/files/20180607_drivingimprovementasc_report.pdf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geuk.org.uk/globalassets/age-uk/documents/booklets/safe_to_be_me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qc.org.uk/sites/default/files/20190221-Relationships-and-sexuality-in-social-care-PUBLICATION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EGO, table, toy, sky&#10;&#10;Description generated with very high confidence">
            <a:extLst>
              <a:ext uri="{FF2B5EF4-FFF2-40B4-BE49-F238E27FC236}">
                <a16:creationId xmlns:a16="http://schemas.microsoft.com/office/drawing/2014/main" id="{82F9CC79-59C1-4607-8F41-A3C223FF4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98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4B578EB-DC64-493B-995C-48C5190E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561975"/>
            <a:ext cx="4449762" cy="2019299"/>
          </a:xfrm>
          <a:prstGeom prst="rect">
            <a:avLst/>
          </a:prstGeom>
          <a:solidFill>
            <a:srgbClr val="5EAED0"/>
          </a:solidFill>
          <a:ln w="174625" cmpd="thinThick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Welcome to your Registered Manager’s Network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9B40CFB-085B-4BC3-8848-057582CCA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2" y="5332414"/>
            <a:ext cx="216058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B483C18-CAE4-4176-AAB8-3B134525B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807" y="5024439"/>
            <a:ext cx="31019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holding up a sign&#10;&#10;Description automatically generated">
            <a:extLst>
              <a:ext uri="{FF2B5EF4-FFF2-40B4-BE49-F238E27FC236}">
                <a16:creationId xmlns:a16="http://schemas.microsoft.com/office/drawing/2014/main" id="{9FAF941E-F49E-4A38-A98E-30B4B2F2E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" b="191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1D552-C263-4961-8581-5F792A92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What Best Practice guidance are we using?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2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ED852-248F-43AA-913E-0B3BDAB8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797" y="5608701"/>
            <a:ext cx="3152775" cy="1200150"/>
          </a:xfrm>
        </p:spPr>
        <p:txBody>
          <a:bodyPr>
            <a:normAutofit/>
          </a:bodyPr>
          <a:lstStyle/>
          <a:p>
            <a:r>
              <a:rPr lang="en-GB" sz="2000" u="sng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http://www.careimprovementworks.org.uk/</a:t>
            </a:r>
            <a:br>
              <a:rPr lang="en-GB" sz="18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rgbClr val="FFFFFF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CBD50A-BCBE-46AA-9282-8843E0851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26D3ED-AD4F-435E-A40D-06F1A7A4300A}"/>
              </a:ext>
            </a:extLst>
          </p:cNvPr>
          <p:cNvSpPr/>
          <p:nvPr/>
        </p:nvSpPr>
        <p:spPr>
          <a:xfrm>
            <a:off x="8830797" y="563500"/>
            <a:ext cx="32315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Great site … created by Skills for Care, SCIE and ‘Think Local Act Personal’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29FAA-4D99-4827-BD7B-4EAF54520283}"/>
              </a:ext>
            </a:extLst>
          </p:cNvPr>
          <p:cNvSpPr/>
          <p:nvPr/>
        </p:nvSpPr>
        <p:spPr>
          <a:xfrm>
            <a:off x="8830797" y="2425514"/>
            <a:ext cx="323150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It enables you to go through each of the KLOEs and create a ‘my list’ of resources for each element. 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13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0A9EA-282B-4D9F-B0FF-A764A6E6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 Nova" panose="020B0504020202020204" pitchFamily="34" charset="0"/>
              </a:rPr>
              <a:t>MCA &amp; </a:t>
            </a:r>
            <a:r>
              <a:rPr lang="en-US" sz="5400" dirty="0" err="1">
                <a:solidFill>
                  <a:srgbClr val="FFFFFF"/>
                </a:solidFill>
                <a:latin typeface="Arial Nova" panose="020B0504020202020204" pitchFamily="34" charset="0"/>
              </a:rPr>
              <a:t>DoLS</a:t>
            </a:r>
            <a:r>
              <a:rPr lang="en-US" sz="5400" dirty="0">
                <a:solidFill>
                  <a:srgbClr val="FFFFFF"/>
                </a:solidFill>
                <a:latin typeface="Arial Nova" panose="020B0504020202020204" pitchFamily="34" charset="0"/>
              </a:rPr>
              <a:t> – Codes of Practice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9C59DEC-0B9A-4ED7-B7EB-A1B7B2C3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9" y="307730"/>
            <a:ext cx="2878298" cy="3997637"/>
          </a:xfrm>
          <a:prstGeom prst="rect">
            <a:avLst/>
          </a:prstGeom>
        </p:spPr>
      </p:pic>
      <p:pic>
        <p:nvPicPr>
          <p:cNvPr id="6" name="Picture 5" descr="A screenshot of a person&#10;&#10;Description automatically generated">
            <a:extLst>
              <a:ext uri="{FF2B5EF4-FFF2-40B4-BE49-F238E27FC236}">
                <a16:creationId xmlns:a16="http://schemas.microsoft.com/office/drawing/2014/main" id="{B56C19BB-9A29-42CB-8213-5E82C3CAB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80" y="307731"/>
            <a:ext cx="2888292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17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924E071C-15B5-4F96-A924-E2C50CA29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2" b="56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7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B7BAE14-2B31-49D1-A958-CBAF49F33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>
          <a:xfrm>
            <a:off x="8701246" y="154308"/>
            <a:ext cx="3328828" cy="3399597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DE5BEF-0F95-410B-9219-EA8D659E67F2}"/>
              </a:ext>
            </a:extLst>
          </p:cNvPr>
          <p:cNvSpPr/>
          <p:nvPr/>
        </p:nvSpPr>
        <p:spPr>
          <a:xfrm>
            <a:off x="161923" y="347960"/>
            <a:ext cx="843532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dirty="0">
                <a:solidFill>
                  <a:srgbClr val="3E3E35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End of Life care for adults</a:t>
            </a:r>
            <a:endParaRPr lang="en-GB" sz="2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6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3"/>
              </a:rPr>
              <a:t>https://www.nice.org.uk/guidance/qs13/resources/end-of-life-care-for-adults-pdf-2098483631557</a:t>
            </a:r>
            <a:endParaRPr lang="en-GB" sz="2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9CAE7-5AE0-444C-91A3-A1F59535DB08}"/>
              </a:ext>
            </a:extLst>
          </p:cNvPr>
          <p:cNvSpPr/>
          <p:nvPr/>
        </p:nvSpPr>
        <p:spPr>
          <a:xfrm>
            <a:off x="161923" y="1736229"/>
            <a:ext cx="843532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dirty="0">
                <a:solidFill>
                  <a:srgbClr val="3E3E35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Care for the dying in the last days of life</a:t>
            </a:r>
            <a:endParaRPr lang="en-GB" sz="2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6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4"/>
              </a:rPr>
              <a:t>https://www.nice.org.uk/guidance/qs144/resources/care-of-dying-adults-in-the-last-days-of-life-pdf-75545479508677</a:t>
            </a:r>
            <a:endParaRPr lang="en-GB" sz="2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DBC395-FA97-4D09-ADC0-73AB38383D2C}"/>
              </a:ext>
            </a:extLst>
          </p:cNvPr>
          <p:cNvSpPr/>
          <p:nvPr/>
        </p:nvSpPr>
        <p:spPr>
          <a:xfrm>
            <a:off x="161923" y="3553905"/>
            <a:ext cx="83410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Arial Nova" panose="020B0504020202020204" pitchFamily="34" charset="0"/>
              </a:rPr>
              <a:t>Managing Medicines in Care Homes</a:t>
            </a:r>
          </a:p>
          <a:p>
            <a:r>
              <a:rPr lang="en-GB" sz="2600" dirty="0">
                <a:latin typeface="Arial Nova" panose="020B0504020202020204" pitchFamily="34" charset="0"/>
                <a:hlinkClick r:id="rId5"/>
              </a:rPr>
              <a:t>https://www.nice.org.uk/guidance/sc1/resources/managing-medicines-in-care-homes-pdf-61677133765</a:t>
            </a:r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1B1812-1235-4026-8AF6-E648E8AF0145}"/>
              </a:ext>
            </a:extLst>
          </p:cNvPr>
          <p:cNvSpPr/>
          <p:nvPr/>
        </p:nvSpPr>
        <p:spPr>
          <a:xfrm>
            <a:off x="161922" y="4971472"/>
            <a:ext cx="1104654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Arial Nova" panose="020B0504020202020204" pitchFamily="34" charset="0"/>
              </a:rPr>
              <a:t>Managing Medicines for adults receiving social care in the community</a:t>
            </a:r>
          </a:p>
          <a:p>
            <a:r>
              <a:rPr lang="en-GB" sz="2600" dirty="0">
                <a:latin typeface="Arial Nova" panose="020B0504020202020204" pitchFamily="34" charset="0"/>
                <a:hlinkClick r:id="rId6"/>
              </a:rPr>
              <a:t>https://www.nice.org.uk/guidance/ng67/resources/managing-medicines-for-adults-receiving-social-care-in-the-community-pdf-1837578800581</a:t>
            </a:r>
            <a:endParaRPr lang="en-GB" sz="2600" dirty="0">
              <a:latin typeface="Arial Nova" panose="020B0504020202020204" pitchFamily="34" charset="0"/>
            </a:endParaRPr>
          </a:p>
          <a:p>
            <a:r>
              <a:rPr lang="en-GB" sz="2600" dirty="0">
                <a:latin typeface="Arial Nova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98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B7BAE14-2B31-49D1-A958-CBAF49F33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>
          <a:xfrm>
            <a:off x="8701246" y="154308"/>
            <a:ext cx="3328828" cy="3399597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DE5BEF-0F95-410B-9219-EA8D659E67F2}"/>
              </a:ext>
            </a:extLst>
          </p:cNvPr>
          <p:cNvSpPr/>
          <p:nvPr/>
        </p:nvSpPr>
        <p:spPr>
          <a:xfrm>
            <a:off x="161923" y="347960"/>
            <a:ext cx="8435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3E3E35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Learning Disabilities and behaviour the challenges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3"/>
              </a:rPr>
              <a:t>https://pathways.nice.org.uk/pathways/learning-disabilities-and-behaviour-that-challenges</a:t>
            </a:r>
            <a:endParaRPr lang="en-GB" sz="2800" u="sng" dirty="0">
              <a:solidFill>
                <a:srgbClr val="0563C1"/>
              </a:solidFill>
              <a:latin typeface="Arial Nova" panose="020B05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9CAE7-5AE0-444C-91A3-A1F59535DB08}"/>
              </a:ext>
            </a:extLst>
          </p:cNvPr>
          <p:cNvSpPr/>
          <p:nvPr/>
        </p:nvSpPr>
        <p:spPr>
          <a:xfrm>
            <a:off x="161922" y="1861134"/>
            <a:ext cx="84353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3E3E35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Mental Wellbeing at Work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4"/>
              </a:rPr>
              <a:t>https://www.nice.org.uk/guidance/ph22/resources/mental-wellbeing-at-work-pdf-1996233648325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9AFE66-5D91-479D-B3B1-CC73525C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5386" y="5926871"/>
            <a:ext cx="5704688" cy="58316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 Nova" panose="020B0504020202020204" pitchFamily="34" charset="0"/>
              </a:rPr>
              <a:t>Any others that people are using?</a:t>
            </a:r>
          </a:p>
        </p:txBody>
      </p:sp>
    </p:spTree>
    <p:extLst>
      <p:ext uri="{BB962C8B-B14F-4D97-AF65-F5344CB8AC3E}">
        <p14:creationId xmlns:p14="http://schemas.microsoft.com/office/powerpoint/2010/main" val="46196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C0450B-429D-4581-B8E8-AAE6CD78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85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794B3-1955-49DF-A310-A14DACB1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177437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Arial Nova" panose="020B0504020202020204" pitchFamily="34" charset="0"/>
              </a:rPr>
              <a:t>The statutory guidance to the Care Act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FA12D0-321A-4EF8-9E4B-7D0AD64E0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r="2363"/>
          <a:stretch/>
        </p:blipFill>
        <p:spPr>
          <a:xfrm>
            <a:off x="4086224" y="1662574"/>
            <a:ext cx="8065669" cy="42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6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EE1D26-87F0-4A8D-8E2E-D1471A7D7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 b="8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A038B-BE72-47C8-80C5-A83EDE50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5317240"/>
            <a:ext cx="11972925" cy="744836"/>
          </a:xfrm>
        </p:spPr>
        <p:txBody>
          <a:bodyPr>
            <a:normAutofit/>
          </a:bodyPr>
          <a:lstStyle/>
          <a:p>
            <a:pPr algn="ctr"/>
            <a:r>
              <a:rPr lang="en-GB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Health and Social Care Act 2008 Code of Practice – Infection Control 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6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itting at a table&#10;&#10;Description automatically generated">
            <a:extLst>
              <a:ext uri="{FF2B5EF4-FFF2-40B4-BE49-F238E27FC236}">
                <a16:creationId xmlns:a16="http://schemas.microsoft.com/office/drawing/2014/main" id="{E13A06A3-0F06-4287-8B5D-A9DFC177F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4" y="643467"/>
            <a:ext cx="10870372" cy="5571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42D2CC-475B-403F-96FA-EC8E463EF914}"/>
              </a:ext>
            </a:extLst>
          </p:cNvPr>
          <p:cNvSpPr/>
          <p:nvPr/>
        </p:nvSpPr>
        <p:spPr>
          <a:xfrm>
            <a:off x="8171235" y="643467"/>
            <a:ext cx="3451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3"/>
              </a:rPr>
              <a:t>https://www.cqc.org.uk/sites/default/files/20181010_equally_outstanding_ehr_resource_nov18.pdf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8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4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34C55AC-5252-4B24-A6FC-66CA7444A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8" r="7987" b="15988"/>
          <a:stretch/>
        </p:blipFill>
        <p:spPr>
          <a:xfrm>
            <a:off x="728158" y="656617"/>
            <a:ext cx="10735683" cy="2772383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017DB0B-52D7-4C22-BAB5-8DF4F047B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96" y="4618088"/>
            <a:ext cx="3898936" cy="1692207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F5F1F79-7BE7-417B-834D-DCFB5F9C9B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/>
          <a:stretch/>
        </p:blipFill>
        <p:spPr>
          <a:xfrm>
            <a:off x="561468" y="3878437"/>
            <a:ext cx="7170965" cy="24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1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4B7143-B0C7-438C-9613-55FC33A52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2476501"/>
            <a:ext cx="7915275" cy="3448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81E761-9FA8-4655-ADE9-86F1199FE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6675"/>
            <a:ext cx="5181600" cy="2590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AD319C-EAE3-43BD-83AA-F885603118FF}"/>
              </a:ext>
            </a:extLst>
          </p:cNvPr>
          <p:cNvSpPr/>
          <p:nvPr/>
        </p:nvSpPr>
        <p:spPr>
          <a:xfrm>
            <a:off x="85725" y="6211669"/>
            <a:ext cx="12106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4"/>
              </a:rPr>
              <a:t>https://www.cqc.org.uk/sites/default/files/20150416_our_human_rights_approach.pdf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5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39635D6-D21D-43FA-8571-E1E85F1B8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318995"/>
            <a:ext cx="10905066" cy="36675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A0B788-F28F-4E22-B7E3-73E7766C6BFA}"/>
              </a:ext>
            </a:extLst>
          </p:cNvPr>
          <p:cNvSpPr/>
          <p:nvPr/>
        </p:nvSpPr>
        <p:spPr>
          <a:xfrm>
            <a:off x="416983" y="302478"/>
            <a:ext cx="64600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dirty="0">
                <a:solidFill>
                  <a:srgbClr val="3E3E35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Making it real (Think local Act Personal) </a:t>
            </a:r>
            <a:endParaRPr lang="en-GB" sz="2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025B0B-9DC8-4AE6-B815-6D3BA94FB1E6}"/>
              </a:ext>
            </a:extLst>
          </p:cNvPr>
          <p:cNvSpPr/>
          <p:nvPr/>
        </p:nvSpPr>
        <p:spPr>
          <a:xfrm>
            <a:off x="190500" y="5662970"/>
            <a:ext cx="113580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3"/>
              </a:rPr>
              <a:t>https://www.thinklocalactpersonal.org.uk/_assets/resources/personalisation/tlap/makingitreal.pdf</a:t>
            </a:r>
            <a:endParaRPr lang="en-GB" sz="2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B5DE9-B701-42D7-8CC1-0ECE6347F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" t="50000" r="1481"/>
          <a:stretch/>
        </p:blipFill>
        <p:spPr>
          <a:xfrm>
            <a:off x="6112043" y="1529749"/>
            <a:ext cx="5493336" cy="3127975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4E4F0D-1816-49CB-9244-9614F42EA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44" b="49631"/>
          <a:stretch/>
        </p:blipFill>
        <p:spPr>
          <a:xfrm>
            <a:off x="608632" y="1529750"/>
            <a:ext cx="5339707" cy="32909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22909E9-FF08-43B1-A03C-960C88E6FA5D}"/>
              </a:ext>
            </a:extLst>
          </p:cNvPr>
          <p:cNvSpPr/>
          <p:nvPr/>
        </p:nvSpPr>
        <p:spPr>
          <a:xfrm>
            <a:off x="800100" y="585405"/>
            <a:ext cx="119614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themes … very person centred framework</a:t>
            </a:r>
          </a:p>
        </p:txBody>
      </p:sp>
    </p:spTree>
    <p:extLst>
      <p:ext uri="{BB962C8B-B14F-4D97-AF65-F5344CB8AC3E}">
        <p14:creationId xmlns:p14="http://schemas.microsoft.com/office/powerpoint/2010/main" val="362331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EB0C8-5E5B-4837-996B-5815E276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1" r="-1" b="-1"/>
          <a:stretch/>
        </p:blipFill>
        <p:spPr>
          <a:xfrm>
            <a:off x="2100262" y="200894"/>
            <a:ext cx="7991475" cy="55198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E659F7-D7C2-4C82-80D5-6211BC29AACF}"/>
              </a:ext>
            </a:extLst>
          </p:cNvPr>
          <p:cNvSpPr/>
          <p:nvPr/>
        </p:nvSpPr>
        <p:spPr>
          <a:xfrm>
            <a:off x="1181099" y="5853410"/>
            <a:ext cx="104203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3"/>
              </a:rPr>
              <a:t>https://www.skillsforcare.org.uk/Documents/Recruitment-and-retention/Recruiting-for-potential/Safe-and-fair-recruitment-WEB.pdf</a:t>
            </a: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1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newspaper&#10;&#10;Description automatically generated">
            <a:extLst>
              <a:ext uri="{FF2B5EF4-FFF2-40B4-BE49-F238E27FC236}">
                <a16:creationId xmlns:a16="http://schemas.microsoft.com/office/drawing/2014/main" id="{EB7253ED-4654-4599-9998-D0E2EF8B8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48" y="0"/>
            <a:ext cx="7667789" cy="59297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D06E32-D06B-49B2-94C4-D4FE392FC01A}"/>
              </a:ext>
            </a:extLst>
          </p:cNvPr>
          <p:cNvSpPr/>
          <p:nvPr/>
        </p:nvSpPr>
        <p:spPr>
          <a:xfrm>
            <a:off x="161841" y="5929758"/>
            <a:ext cx="118301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4"/>
              </a:rPr>
              <a:t>https://www.skillsforcare.org.uk/Documents/Standards-legislation/CQC/Good-and-outstanding-care-guide.pdf</a:t>
            </a: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4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13E671-96FF-4599-BD5E-A208A1A5C689}"/>
              </a:ext>
            </a:extLst>
          </p:cNvPr>
          <p:cNvSpPr/>
          <p:nvPr/>
        </p:nvSpPr>
        <p:spPr>
          <a:xfrm>
            <a:off x="505904" y="6063006"/>
            <a:ext cx="11180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2"/>
              </a:rPr>
              <a:t>https://www.skillsforcare.org.uk/Documents/Leadership-and-management/People-Performance-Management-Toolkit/People-Performance-Management-Toolkit.pdf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941E3-1670-4E1C-A8A0-31BA4D838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5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B13996-6A4B-4984-89A4-DE1F0E345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8" y="924062"/>
            <a:ext cx="9951041" cy="36321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63C105-1990-4676-B009-BAACCB686B82}"/>
              </a:ext>
            </a:extLst>
          </p:cNvPr>
          <p:cNvSpPr/>
          <p:nvPr/>
        </p:nvSpPr>
        <p:spPr>
          <a:xfrm>
            <a:off x="795335" y="5687716"/>
            <a:ext cx="106013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https://www.cqc.org.uk/guidance-providers/learning-safety-incidents</a:t>
            </a: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413485-C3F7-4FEA-A5BE-2F36D573CC52}"/>
              </a:ext>
            </a:extLst>
          </p:cNvPr>
          <p:cNvSpPr/>
          <p:nvPr/>
        </p:nvSpPr>
        <p:spPr>
          <a:xfrm>
            <a:off x="795335" y="5031867"/>
            <a:ext cx="64600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dirty="0">
                <a:solidFill>
                  <a:srgbClr val="3E3E35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Webpage:</a:t>
            </a:r>
            <a:endParaRPr lang="en-GB" sz="2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0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685F92-4FF7-45DE-AF64-3C580D44F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1191565" y="119390"/>
            <a:ext cx="9904119" cy="55710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E366B2-AD81-49B3-BBEB-F1F9A9BE2C53}"/>
              </a:ext>
            </a:extLst>
          </p:cNvPr>
          <p:cNvSpPr/>
          <p:nvPr/>
        </p:nvSpPr>
        <p:spPr>
          <a:xfrm>
            <a:off x="95250" y="5876836"/>
            <a:ext cx="120967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dirty="0">
                <a:solidFill>
                  <a:srgbClr val="3E3E35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CQC – Driving improvement (case studies from adult social care services)</a:t>
            </a:r>
            <a:endParaRPr lang="en-GB" sz="2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3"/>
              </a:rPr>
              <a:t>https://www.cqc.org.uk/sites/default/files/20180607_drivingimprovementasc_report.pdf</a:t>
            </a:r>
            <a:endParaRPr lang="en-GB" sz="24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6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D4F40-0F68-4207-8D1B-B5FCD8D5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" t="20832" r="252" b="20966"/>
          <a:stretch/>
        </p:blipFill>
        <p:spPr>
          <a:xfrm>
            <a:off x="8248649" y="85724"/>
            <a:ext cx="3777837" cy="2198799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5BBDE8A-55C2-435A-9B09-74883C7B6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465498"/>
            <a:ext cx="8972550" cy="2863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05A6EC-534D-4754-87AE-D3CBCB09ABFF}"/>
              </a:ext>
            </a:extLst>
          </p:cNvPr>
          <p:cNvSpPr/>
          <p:nvPr/>
        </p:nvSpPr>
        <p:spPr>
          <a:xfrm>
            <a:off x="2798323" y="5510212"/>
            <a:ext cx="65953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u="sng" dirty="0">
                <a:solidFill>
                  <a:srgbClr val="0563C1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4"/>
              </a:rPr>
              <a:t>https://www.ageuk.org.uk/globalassets/age-uk/documents/booklets/safe_to_be_me.pdf</a:t>
            </a:r>
            <a:endParaRPr lang="en-GB" sz="2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84E20-79AB-4DA5-B9B9-07F104DF4BB5}"/>
              </a:ext>
            </a:extLst>
          </p:cNvPr>
          <p:cNvSpPr/>
          <p:nvPr/>
        </p:nvSpPr>
        <p:spPr>
          <a:xfrm>
            <a:off x="1609725" y="1790235"/>
            <a:ext cx="2983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3E3E35"/>
                </a:solidFill>
                <a:latin typeface="Arial Nova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Safe to be me</a:t>
            </a:r>
            <a:endParaRPr lang="en-GB" sz="32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7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4A2D8FF-2D1A-47FB-B8BB-1029E983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47" y="157691"/>
            <a:ext cx="8913706" cy="5571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E9A858-6389-4479-BD46-36E823B82783}"/>
              </a:ext>
            </a:extLst>
          </p:cNvPr>
          <p:cNvSpPr/>
          <p:nvPr/>
        </p:nvSpPr>
        <p:spPr>
          <a:xfrm>
            <a:off x="238125" y="6053978"/>
            <a:ext cx="1175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 Nova" panose="020B0504020202020204" pitchFamily="34" charset="0"/>
                <a:hlinkClick r:id="rId3"/>
              </a:rPr>
              <a:t>https://www.cqc.org.uk/sites/default/files/20190221-Relationships-and-sexuality-in-social-care-PUBLICATION.pdf</a:t>
            </a:r>
            <a:endParaRPr lang="en-GB" sz="2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6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4701F7-17C5-4C95-829B-3C4DF48FB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892210"/>
              </p:ext>
            </p:extLst>
          </p:nvPr>
        </p:nvGraphicFramePr>
        <p:xfrm>
          <a:off x="2413473" y="1658768"/>
          <a:ext cx="7365054" cy="452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E750FBC-C193-48F6-A1EB-DB0C65A0DC54}"/>
              </a:ext>
            </a:extLst>
          </p:cNvPr>
          <p:cNvSpPr/>
          <p:nvPr/>
        </p:nvSpPr>
        <p:spPr>
          <a:xfrm>
            <a:off x="729006" y="670624"/>
            <a:ext cx="107151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CQC only judge 2-3% of providers as outstanding … do you think that is an accurate reflection of the amount of outstanding practice that is actually happening?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0184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E8437-B6A7-4090-9617-CC52688FA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0" y="643467"/>
            <a:ext cx="77917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76E6212F-EB21-4328-8386-832840CB4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55B47-40B6-4226-8C5D-6CFD03AC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40" y="1122363"/>
            <a:ext cx="3971220" cy="324938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How are you contributing to leadership within your sector?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9E74304E-CF2D-41E1-92CF-7FC50831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 Single Corner Rectangle 24">
            <a:extLst>
              <a:ext uri="{FF2B5EF4-FFF2-40B4-BE49-F238E27FC236}">
                <a16:creationId xmlns:a16="http://schemas.microsoft.com/office/drawing/2014/main" id="{3B6BBA54-4CCF-4C90-BA8F-FBD070C8D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740459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457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9DAD012-BF86-480C-9AC4-E088485B2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" r="2" b="2"/>
          <a:stretch/>
        </p:blipFill>
        <p:spPr>
          <a:xfrm>
            <a:off x="6265675" y="775380"/>
            <a:ext cx="1607431" cy="2377220"/>
          </a:xfrm>
          <a:prstGeom prst="rect">
            <a:avLst/>
          </a:prstGeom>
        </p:spPr>
      </p:pic>
      <p:sp>
        <p:nvSpPr>
          <p:cNvPr id="20" name="Round Single Corner Rectangle 22">
            <a:extLst>
              <a:ext uri="{FF2B5EF4-FFF2-40B4-BE49-F238E27FC236}">
                <a16:creationId xmlns:a16="http://schemas.microsoft.com/office/drawing/2014/main" id="{19A96DEC-BAD6-4232-A6BF-B18F0000F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6708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45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4717401F-8127-4697-8085-3D6C69B5D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9939" y="4533900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 Single Corner Rectangle 23">
            <a:extLst>
              <a:ext uri="{FF2B5EF4-FFF2-40B4-BE49-F238E27FC236}">
                <a16:creationId xmlns:a16="http://schemas.microsoft.com/office/drawing/2014/main" id="{37099982-E81B-4256-BEA5-44F378E31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17079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45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ound Single Corner Rectangle 25">
            <a:extLst>
              <a:ext uri="{FF2B5EF4-FFF2-40B4-BE49-F238E27FC236}">
                <a16:creationId xmlns:a16="http://schemas.microsoft.com/office/drawing/2014/main" id="{9268920A-0D15-4067-B7B1-91F0BE29A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46708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457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DF32E-92E8-43DB-AC65-485F1E6EB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22" y="4211856"/>
            <a:ext cx="2375236" cy="11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1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B34F-552B-46FC-A3CB-CDDC2444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814033"/>
            <a:ext cx="10210800" cy="10998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What opportunities are there to get involved … to lead the way?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F4624850-8CF1-4338-9182-6325A84F3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F88E6969-0E08-440A-8218-8EA03110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9C57F-98D7-450C-AF03-24416EDC0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r="20453" b="1"/>
          <a:stretch/>
        </p:blipFill>
        <p:spPr>
          <a:xfrm>
            <a:off x="641604" y="640080"/>
            <a:ext cx="3582641" cy="3291840"/>
          </a:xfrm>
          <a:prstGeom prst="rect">
            <a:avLst/>
          </a:prstGeom>
        </p:spPr>
      </p:pic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59E07B1-56C3-48A8-A8C4-46579F26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r="16383"/>
          <a:stretch/>
        </p:blipFill>
        <p:spPr>
          <a:xfrm>
            <a:off x="4385113" y="640080"/>
            <a:ext cx="3421774" cy="3291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E59D5-DD7E-41CD-A79F-D1508A7321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r="8879" b="4"/>
          <a:stretch/>
        </p:blipFill>
        <p:spPr>
          <a:xfrm>
            <a:off x="7967754" y="640080"/>
            <a:ext cx="358264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3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45FBCE33-0F0D-4F8F-9A2D-599FCF395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AB30A-8B57-4C9E-B94B-24453C90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If you are aiming for outstanding … have a plan to get there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9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E02B0-B358-4AA7-8492-D9E89E3C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868" y="4759605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Arial Nova" panose="020B0504020202020204" pitchFamily="34" charset="0"/>
              </a:rPr>
              <a:t>What do you do that you feel is outstanding?</a:t>
            </a:r>
          </a:p>
        </p:txBody>
      </p:sp>
      <p:pic>
        <p:nvPicPr>
          <p:cNvPr id="12" name="Picture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B20DE17-3EE8-40D7-BDB2-865EC88B3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r="32175" b="2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16" name="Picture 1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05F7987-2D5E-41E3-A007-65AE8DF208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1" r="1" b="26662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CBC7AD0-69D7-46AB-AD4B-57787BAE0D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" r="1" b="28043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C472F91B-B825-4474-9694-D903E6C9AA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r="24164" b="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erson in a blue shirt&#10;&#10;Description automatically generated">
            <a:extLst>
              <a:ext uri="{FF2B5EF4-FFF2-40B4-BE49-F238E27FC236}">
                <a16:creationId xmlns:a16="http://schemas.microsoft.com/office/drawing/2014/main" id="{69FCBACB-0557-4ADE-A696-8604D8CABF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" r="1" b="14434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2888AFE7-11A5-4660-A69F-C1208333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r="6236" b="-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E1F86-04D9-4277-83F5-1E57CF55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748" y="1343659"/>
            <a:ext cx="5577574" cy="1691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Nova" panose="020B0504020202020204" pitchFamily="34" charset="0"/>
              </a:rPr>
              <a:t>If you are not clear about how you are outstanding … then it may well be difficult for CQC to spot it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6791AA6-0029-4BFF-B5D5-68F97C1C6C3D}"/>
              </a:ext>
            </a:extLst>
          </p:cNvPr>
          <p:cNvSpPr txBox="1">
            <a:spLocks/>
          </p:cNvSpPr>
          <p:nvPr/>
        </p:nvSpPr>
        <p:spPr>
          <a:xfrm>
            <a:off x="5519547" y="408046"/>
            <a:ext cx="2976753" cy="658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Arial Nova" panose="020B0504020202020204" pitchFamily="34" charset="0"/>
              </a:rPr>
              <a:t>DUNNO!</a:t>
            </a:r>
          </a:p>
        </p:txBody>
      </p:sp>
    </p:spTree>
    <p:extLst>
      <p:ext uri="{BB962C8B-B14F-4D97-AF65-F5344CB8AC3E}">
        <p14:creationId xmlns:p14="http://schemas.microsoft.com/office/powerpoint/2010/main" val="1752277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AAC10D3D-9A68-43A2-A2FF-72D11A58C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r="18975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663357-1843-42BB-BC09-EACA8E00E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515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4CA13-9DAB-4019-AE01-2C9DFE2B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538" y="335282"/>
            <a:ext cx="4419580" cy="16173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CQC inspectors be like 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E15A05-7F0A-4E6B-81F6-0E8137623EC0}"/>
              </a:ext>
            </a:extLst>
          </p:cNvPr>
          <p:cNvSpPr txBox="1">
            <a:spLocks/>
          </p:cNvSpPr>
          <p:nvPr/>
        </p:nvSpPr>
        <p:spPr>
          <a:xfrm>
            <a:off x="7653538" y="4905374"/>
            <a:ext cx="4419580" cy="1617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Where’s your evidence?</a:t>
            </a:r>
          </a:p>
        </p:txBody>
      </p:sp>
    </p:spTree>
    <p:extLst>
      <p:ext uri="{BB962C8B-B14F-4D97-AF65-F5344CB8AC3E}">
        <p14:creationId xmlns:p14="http://schemas.microsoft.com/office/powerpoint/2010/main" val="369026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5A79B7-6861-4CAB-BC8D-47B2D2D83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83766"/>
              </p:ext>
            </p:extLst>
          </p:nvPr>
        </p:nvGraphicFramePr>
        <p:xfrm>
          <a:off x="284375" y="389728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Key area of practice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Evidence we are outstanding in this area is 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We could improve this by 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96B5FD-A897-4C4E-9A70-1E7336776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113466"/>
              </p:ext>
            </p:extLst>
          </p:nvPr>
        </p:nvGraphicFramePr>
        <p:xfrm>
          <a:off x="284375" y="1428247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Our use of Best Practice guidance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DE7B97-02E8-4474-9191-A5EA038EB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823172"/>
              </p:ext>
            </p:extLst>
          </p:nvPr>
        </p:nvGraphicFramePr>
        <p:xfrm>
          <a:off x="284375" y="2466766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The outcomes we help people achieve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C0A277-49A7-4636-B652-48C8F1A82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25586"/>
              </p:ext>
            </p:extLst>
          </p:nvPr>
        </p:nvGraphicFramePr>
        <p:xfrm>
          <a:off x="284375" y="3505285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The quality of our training </a:t>
                      </a:r>
                    </a:p>
                    <a:p>
                      <a:pPr algn="l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6C669C-2625-4FCE-B530-9105A083A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08430"/>
              </p:ext>
            </p:extLst>
          </p:nvPr>
        </p:nvGraphicFramePr>
        <p:xfrm>
          <a:off x="284375" y="4543804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The effectiveness of our supervision and support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9859C8-D727-4F57-9026-6B732237F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42651"/>
              </p:ext>
            </p:extLst>
          </p:nvPr>
        </p:nvGraphicFramePr>
        <p:xfrm>
          <a:off x="284375" y="5582323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Our community links and integration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73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5A79B7-6861-4CAB-BC8D-47B2D2D83F9B}"/>
              </a:ext>
            </a:extLst>
          </p:cNvPr>
          <p:cNvGraphicFramePr>
            <a:graphicFrameLocks noGrp="1"/>
          </p:cNvGraphicFramePr>
          <p:nvPr/>
        </p:nvGraphicFramePr>
        <p:xfrm>
          <a:off x="284375" y="389728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Key area of practice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Evidence we are outstanding in this area is 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We could improve this by 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96B5FD-A897-4C4E-9A70-1E733677667C}"/>
              </a:ext>
            </a:extLst>
          </p:cNvPr>
          <p:cNvGraphicFramePr>
            <a:graphicFrameLocks noGrp="1"/>
          </p:cNvGraphicFramePr>
          <p:nvPr/>
        </p:nvGraphicFramePr>
        <p:xfrm>
          <a:off x="284375" y="1428247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The care and support we provide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DE7B97-02E8-4474-9191-A5EA038EB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02217"/>
              </p:ext>
            </p:extLst>
          </p:nvPr>
        </p:nvGraphicFramePr>
        <p:xfrm>
          <a:off x="284375" y="2466766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Our governance, oversight and quality assurance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C0A277-49A7-4636-B652-48C8F1A82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32206"/>
              </p:ext>
            </p:extLst>
          </p:nvPr>
        </p:nvGraphicFramePr>
        <p:xfrm>
          <a:off x="284375" y="3505285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Our leadership within the field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6C669C-2625-4FCE-B530-9105A083A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1984"/>
              </p:ext>
            </p:extLst>
          </p:nvPr>
        </p:nvGraphicFramePr>
        <p:xfrm>
          <a:off x="284375" y="4543804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Other 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9859C8-D727-4F57-9026-6B732237F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98973"/>
              </p:ext>
            </p:extLst>
          </p:nvPr>
        </p:nvGraphicFramePr>
        <p:xfrm>
          <a:off x="284375" y="5582323"/>
          <a:ext cx="116232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49">
                  <a:extLst>
                    <a:ext uri="{9D8B030D-6E8A-4147-A177-3AD203B41FA5}">
                      <a16:colId xmlns:a16="http://schemas.microsoft.com/office/drawing/2014/main" val="3907008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9967589"/>
                    </a:ext>
                  </a:extLst>
                </a:gridCol>
                <a:gridCol w="4580536">
                  <a:extLst>
                    <a:ext uri="{9D8B030D-6E8A-4147-A177-3AD203B41FA5}">
                      <a16:colId xmlns:a16="http://schemas.microsoft.com/office/drawing/2014/main" val="3984607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0301079"/>
                    </a:ext>
                  </a:extLst>
                </a:gridCol>
                <a:gridCol w="2846005">
                  <a:extLst>
                    <a:ext uri="{9D8B030D-6E8A-4147-A177-3AD203B41FA5}">
                      <a16:colId xmlns:a16="http://schemas.microsoft.com/office/drawing/2014/main" val="11260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Other 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6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690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E302-CA37-4B13-8A3D-22E13E6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66" y="3721928"/>
            <a:ext cx="6465287" cy="132423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latin typeface="Arial Nova" panose="020B0504020202020204" pitchFamily="34" charset="0"/>
              </a:rPr>
              <a:t>Develop a folder to showcase how you are outstanding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EE1F77A-F628-4656-80CA-9C74E0046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" y="743947"/>
            <a:ext cx="3483526" cy="52187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629463-29DE-4C00-BB11-996E682CA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21" y="533400"/>
            <a:ext cx="2943289" cy="28276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B83C7-94B5-427F-8F81-ED3E9E5CD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59" y="533400"/>
            <a:ext cx="2827613" cy="282761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93751B8-8CD6-4442-959B-BCE33DB40F74}"/>
              </a:ext>
            </a:extLst>
          </p:cNvPr>
          <p:cNvSpPr txBox="1">
            <a:spLocks/>
          </p:cNvSpPr>
          <p:nvPr/>
        </p:nvSpPr>
        <p:spPr>
          <a:xfrm>
            <a:off x="4768603" y="5443086"/>
            <a:ext cx="7423397" cy="120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 Nova" panose="020B0504020202020204" pitchFamily="34" charset="0"/>
              </a:rPr>
              <a:t>Much of this should be day to day examples where staff go over and above</a:t>
            </a:r>
          </a:p>
        </p:txBody>
      </p:sp>
    </p:spTree>
    <p:extLst>
      <p:ext uri="{BB962C8B-B14F-4D97-AF65-F5344CB8AC3E}">
        <p14:creationId xmlns:p14="http://schemas.microsoft.com/office/powerpoint/2010/main" val="1627421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773</Words>
  <Application>Microsoft Office PowerPoint</Application>
  <PresentationFormat>Widescreen</PresentationFormat>
  <Paragraphs>72</Paragraphs>
  <Slides>33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Nova</vt:lpstr>
      <vt:lpstr>Calibri</vt:lpstr>
      <vt:lpstr>Calibri Light</vt:lpstr>
      <vt:lpstr>Office Theme</vt:lpstr>
      <vt:lpstr>Welcome to your Registered Manager’s Network</vt:lpstr>
      <vt:lpstr>PowerPoint Presentation</vt:lpstr>
      <vt:lpstr>PowerPoint Presentation</vt:lpstr>
      <vt:lpstr>What do you do that you feel is outstanding?</vt:lpstr>
      <vt:lpstr>If you are not clear about how you are outstanding … then it may well be difficult for CQC to spot it</vt:lpstr>
      <vt:lpstr>CQC inspectors be like …</vt:lpstr>
      <vt:lpstr>PowerPoint Presentation</vt:lpstr>
      <vt:lpstr>PowerPoint Presentation</vt:lpstr>
      <vt:lpstr>Develop a folder to showcase how you are outstanding</vt:lpstr>
      <vt:lpstr>What Best Practice guidance are we using?</vt:lpstr>
      <vt:lpstr>http://www.careimprovementworks.org.uk/ </vt:lpstr>
      <vt:lpstr>MCA &amp; DoLS – Codes of Practice</vt:lpstr>
      <vt:lpstr>PowerPoint Presentation</vt:lpstr>
      <vt:lpstr>PowerPoint Presentation</vt:lpstr>
      <vt:lpstr>Any others that people are using?</vt:lpstr>
      <vt:lpstr>PowerPoint Presentation</vt:lpstr>
      <vt:lpstr>The statutory guidance to the Care Act</vt:lpstr>
      <vt:lpstr>Health and Social Care Act 2008 Code of Practice – Infection Control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are you contributing to leadership within your sector?</vt:lpstr>
      <vt:lpstr>What opportunities are there to get involved … to lead the way?</vt:lpstr>
      <vt:lpstr>If you are aiming for outstanding … have a plan to get there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Registered Manager’s Network</dc:title>
  <dc:creator>Mik Alban</dc:creator>
  <cp:lastModifiedBy>Mik Alban</cp:lastModifiedBy>
  <cp:revision>3</cp:revision>
  <dcterms:created xsi:type="dcterms:W3CDTF">2019-02-28T05:02:08Z</dcterms:created>
  <dcterms:modified xsi:type="dcterms:W3CDTF">2019-03-01T06:20:59Z</dcterms:modified>
</cp:coreProperties>
</file>