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Lst>
  <p:notesMasterIdLst>
    <p:notesMasterId r:id="rId18"/>
  </p:notesMasterIdLst>
  <p:sldIdLst>
    <p:sldId id="662" r:id="rId3"/>
    <p:sldId id="659" r:id="rId4"/>
    <p:sldId id="671" r:id="rId5"/>
    <p:sldId id="666" r:id="rId6"/>
    <p:sldId id="661" r:id="rId7"/>
    <p:sldId id="669" r:id="rId8"/>
    <p:sldId id="670" r:id="rId9"/>
    <p:sldId id="667" r:id="rId10"/>
    <p:sldId id="672" r:id="rId11"/>
    <p:sldId id="663" r:id="rId12"/>
    <p:sldId id="674" r:id="rId13"/>
    <p:sldId id="658" r:id="rId14"/>
    <p:sldId id="657" r:id="rId15"/>
    <p:sldId id="664" r:id="rId16"/>
    <p:sldId id="6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AFE"/>
    <a:srgbClr val="CC7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1095" autoAdjust="0"/>
  </p:normalViewPr>
  <p:slideViewPr>
    <p:cSldViewPr snapToGrid="0">
      <p:cViewPr varScale="1">
        <p:scale>
          <a:sx n="101" d="100"/>
          <a:sy n="101" d="100"/>
        </p:scale>
        <p:origin x="2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EF2AB-8D6A-4BC9-B1A3-83CF6828476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E6284A1-5887-4D74-B1DC-9075CC24490A}">
      <dgm:prSet custT="1"/>
      <dgm:spPr/>
      <dgm:t>
        <a:bodyPr/>
        <a:lstStyle/>
        <a:p>
          <a:pPr>
            <a:lnSpc>
              <a:spcPct val="100000"/>
            </a:lnSpc>
            <a:defRPr cap="all"/>
          </a:pPr>
          <a:r>
            <a:rPr lang="en-GB" sz="1800" dirty="0"/>
            <a:t>Joint VCSE engagement event held for ICP Development and the role of the VCFSE</a:t>
          </a:r>
          <a:endParaRPr lang="en-US" sz="1800" dirty="0"/>
        </a:p>
      </dgm:t>
    </dgm:pt>
    <dgm:pt modelId="{574B0657-AB86-4E19-8CF2-65C6D1555B56}" type="parTrans" cxnId="{FE6911F0-AC58-4BE9-A5DE-9B1260E74FC4}">
      <dgm:prSet/>
      <dgm:spPr/>
      <dgm:t>
        <a:bodyPr/>
        <a:lstStyle/>
        <a:p>
          <a:endParaRPr lang="en-US"/>
        </a:p>
      </dgm:t>
    </dgm:pt>
    <dgm:pt modelId="{13E50FF7-F1D5-479F-92C5-D44E89BBCE90}" type="sibTrans" cxnId="{FE6911F0-AC58-4BE9-A5DE-9B1260E74FC4}">
      <dgm:prSet/>
      <dgm:spPr/>
      <dgm:t>
        <a:bodyPr/>
        <a:lstStyle/>
        <a:p>
          <a:endParaRPr lang="en-US"/>
        </a:p>
      </dgm:t>
    </dgm:pt>
    <dgm:pt modelId="{9EF14570-A744-482E-91DD-E4E31D52E754}">
      <dgm:prSet custT="1"/>
      <dgm:spPr/>
      <dgm:t>
        <a:bodyPr/>
        <a:lstStyle/>
        <a:p>
          <a:pPr>
            <a:lnSpc>
              <a:spcPct val="100000"/>
            </a:lnSpc>
            <a:defRPr cap="all"/>
          </a:pPr>
          <a:r>
            <a:rPr lang="en-GB" sz="1800" dirty="0"/>
            <a:t>Small Grant scheme in year funding from CCG to NS council for VCFSE development of community assets</a:t>
          </a:r>
          <a:endParaRPr lang="en-US" sz="1800" dirty="0"/>
        </a:p>
      </dgm:t>
    </dgm:pt>
    <dgm:pt modelId="{103A5D8A-3F1E-46C2-A283-63BBEE5C18D9}" type="parTrans" cxnId="{7E8163D1-2F2D-461B-837B-FA0297C25DEC}">
      <dgm:prSet/>
      <dgm:spPr/>
      <dgm:t>
        <a:bodyPr/>
        <a:lstStyle/>
        <a:p>
          <a:endParaRPr lang="en-US"/>
        </a:p>
      </dgm:t>
    </dgm:pt>
    <dgm:pt modelId="{95C63E02-BE05-4A0A-833D-47BBEC78C865}" type="sibTrans" cxnId="{7E8163D1-2F2D-461B-837B-FA0297C25DEC}">
      <dgm:prSet/>
      <dgm:spPr/>
      <dgm:t>
        <a:bodyPr/>
        <a:lstStyle/>
        <a:p>
          <a:endParaRPr lang="en-US"/>
        </a:p>
      </dgm:t>
    </dgm:pt>
    <dgm:pt modelId="{ECB9E12E-F379-4F88-B8EA-ED3A200094F7}">
      <dgm:prSet custT="1"/>
      <dgm:spPr/>
      <dgm:t>
        <a:bodyPr/>
        <a:lstStyle/>
        <a:p>
          <a:pPr>
            <a:lnSpc>
              <a:spcPct val="100000"/>
            </a:lnSpc>
            <a:defRPr cap="all"/>
          </a:pPr>
          <a:r>
            <a:rPr lang="en-GB" sz="1800" dirty="0"/>
            <a:t>Joint working groups across Social Prescribing in the area</a:t>
          </a:r>
          <a:endParaRPr lang="en-US" sz="1800" dirty="0"/>
        </a:p>
      </dgm:t>
    </dgm:pt>
    <dgm:pt modelId="{B04B79D7-5A42-42D8-83BF-982BE50CA76F}" type="parTrans" cxnId="{7E4FCE87-CC11-40A1-8E53-9D209E8D3C85}">
      <dgm:prSet/>
      <dgm:spPr/>
      <dgm:t>
        <a:bodyPr/>
        <a:lstStyle/>
        <a:p>
          <a:endParaRPr lang="en-US"/>
        </a:p>
      </dgm:t>
    </dgm:pt>
    <dgm:pt modelId="{C9CC35A1-3573-4DCD-8545-FE5C0B56BE48}" type="sibTrans" cxnId="{7E4FCE87-CC11-40A1-8E53-9D209E8D3C85}">
      <dgm:prSet/>
      <dgm:spPr/>
      <dgm:t>
        <a:bodyPr/>
        <a:lstStyle/>
        <a:p>
          <a:endParaRPr lang="en-US"/>
        </a:p>
      </dgm:t>
    </dgm:pt>
    <dgm:pt modelId="{CA780792-B9E9-4267-8FA6-8D3B35F72756}">
      <dgm:prSet custT="1"/>
      <dgm:spPr/>
      <dgm:t>
        <a:bodyPr/>
        <a:lstStyle/>
        <a:p>
          <a:pPr>
            <a:lnSpc>
              <a:spcPct val="100000"/>
            </a:lnSpc>
            <a:defRPr cap="all"/>
          </a:pPr>
          <a:r>
            <a:rPr lang="en-GB" sz="1800" dirty="0"/>
            <a:t>Developing relationships and links with NS council locality Team </a:t>
          </a:r>
          <a:endParaRPr lang="en-US" sz="1800" dirty="0"/>
        </a:p>
      </dgm:t>
    </dgm:pt>
    <dgm:pt modelId="{A94523A7-F7A3-420C-933B-63DB8AB3A669}" type="parTrans" cxnId="{DA8A5F3F-731F-4492-9CC8-2D572F63CF49}">
      <dgm:prSet/>
      <dgm:spPr/>
      <dgm:t>
        <a:bodyPr/>
        <a:lstStyle/>
        <a:p>
          <a:endParaRPr lang="en-US"/>
        </a:p>
      </dgm:t>
    </dgm:pt>
    <dgm:pt modelId="{16428DDC-B28E-4B60-8AFD-7F1CCF7679BF}" type="sibTrans" cxnId="{DA8A5F3F-731F-4492-9CC8-2D572F63CF49}">
      <dgm:prSet/>
      <dgm:spPr/>
      <dgm:t>
        <a:bodyPr/>
        <a:lstStyle/>
        <a:p>
          <a:endParaRPr lang="en-US"/>
        </a:p>
      </dgm:t>
    </dgm:pt>
    <dgm:pt modelId="{9D1AAD18-90E9-4841-8EEE-835E14238FC9}">
      <dgm:prSet custT="1"/>
      <dgm:spPr/>
      <dgm:t>
        <a:bodyPr/>
        <a:lstStyle/>
        <a:p>
          <a:pPr>
            <a:lnSpc>
              <a:spcPct val="100000"/>
            </a:lnSpc>
            <a:defRPr cap="all"/>
          </a:pPr>
          <a:r>
            <a:rPr lang="en-GB" sz="1800" dirty="0"/>
            <a:t>Engagement from VANS at CMH workstream and future engagement in the IPCT. </a:t>
          </a:r>
          <a:endParaRPr lang="en-US" sz="1800" dirty="0"/>
        </a:p>
      </dgm:t>
    </dgm:pt>
    <dgm:pt modelId="{D04B8BBC-58EA-4362-9015-7BCE8C16FE08}" type="parTrans" cxnId="{2AD849FF-A9E0-47F2-9DF3-87C8B21A9E43}">
      <dgm:prSet/>
      <dgm:spPr/>
      <dgm:t>
        <a:bodyPr/>
        <a:lstStyle/>
        <a:p>
          <a:endParaRPr lang="en-US"/>
        </a:p>
      </dgm:t>
    </dgm:pt>
    <dgm:pt modelId="{D18CA4D1-B3AC-458B-AFF9-779CCAE31555}" type="sibTrans" cxnId="{2AD849FF-A9E0-47F2-9DF3-87C8B21A9E43}">
      <dgm:prSet/>
      <dgm:spPr/>
      <dgm:t>
        <a:bodyPr/>
        <a:lstStyle/>
        <a:p>
          <a:endParaRPr lang="en-US"/>
        </a:p>
      </dgm:t>
    </dgm:pt>
    <dgm:pt modelId="{29416C7F-C7E9-4810-A1B7-A4A2D292923C}" type="pres">
      <dgm:prSet presAssocID="{26EEF2AB-8D6A-4BC9-B1A3-83CF68284766}" presName="root" presStyleCnt="0">
        <dgm:presLayoutVars>
          <dgm:dir/>
          <dgm:resizeHandles val="exact"/>
        </dgm:presLayoutVars>
      </dgm:prSet>
      <dgm:spPr/>
    </dgm:pt>
    <dgm:pt modelId="{672E7A0B-4B25-4712-A433-4D9EB2677217}" type="pres">
      <dgm:prSet presAssocID="{1E6284A1-5887-4D74-B1DC-9075CC24490A}" presName="compNode" presStyleCnt="0"/>
      <dgm:spPr/>
    </dgm:pt>
    <dgm:pt modelId="{AE391567-2DBB-46B3-9255-FD1C35ACC8C4}" type="pres">
      <dgm:prSet presAssocID="{1E6284A1-5887-4D74-B1DC-9075CC24490A}" presName="iconBgRect" presStyleLbl="bgShp" presStyleIdx="0" presStyleCnt="5"/>
      <dgm:spPr/>
    </dgm:pt>
    <dgm:pt modelId="{E2FD4429-667A-42A3-9213-9A89DED6705C}" type="pres">
      <dgm:prSet presAssocID="{1E6284A1-5887-4D74-B1DC-9075CC24490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F6E8D165-7D9E-426A-A742-395F5E383F76}" type="pres">
      <dgm:prSet presAssocID="{1E6284A1-5887-4D74-B1DC-9075CC24490A}" presName="spaceRect" presStyleCnt="0"/>
      <dgm:spPr/>
    </dgm:pt>
    <dgm:pt modelId="{367B2586-AC17-4963-B8EC-23F80ED034A6}" type="pres">
      <dgm:prSet presAssocID="{1E6284A1-5887-4D74-B1DC-9075CC24490A}" presName="textRect" presStyleLbl="revTx" presStyleIdx="0" presStyleCnt="5">
        <dgm:presLayoutVars>
          <dgm:chMax val="1"/>
          <dgm:chPref val="1"/>
        </dgm:presLayoutVars>
      </dgm:prSet>
      <dgm:spPr/>
    </dgm:pt>
    <dgm:pt modelId="{163D4711-1709-4644-B940-981C63DA3C8B}" type="pres">
      <dgm:prSet presAssocID="{13E50FF7-F1D5-479F-92C5-D44E89BBCE90}" presName="sibTrans" presStyleCnt="0"/>
      <dgm:spPr/>
    </dgm:pt>
    <dgm:pt modelId="{0DC5025F-79B0-46A1-BC3B-FFC0B60C9294}" type="pres">
      <dgm:prSet presAssocID="{9EF14570-A744-482E-91DD-E4E31D52E754}" presName="compNode" presStyleCnt="0"/>
      <dgm:spPr/>
    </dgm:pt>
    <dgm:pt modelId="{A02ACDDC-2CFB-4224-BB92-F9D71E469770}" type="pres">
      <dgm:prSet presAssocID="{9EF14570-A744-482E-91DD-E4E31D52E754}" presName="iconBgRect" presStyleLbl="bgShp" presStyleIdx="1" presStyleCnt="5"/>
      <dgm:spPr/>
    </dgm:pt>
    <dgm:pt modelId="{29670DE0-7B08-4C72-B3A6-BFA25921185A}" type="pres">
      <dgm:prSet presAssocID="{9EF14570-A744-482E-91DD-E4E31D52E75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F36BB73E-37B8-4C25-B71B-C4C12DDF0C2D}" type="pres">
      <dgm:prSet presAssocID="{9EF14570-A744-482E-91DD-E4E31D52E754}" presName="spaceRect" presStyleCnt="0"/>
      <dgm:spPr/>
    </dgm:pt>
    <dgm:pt modelId="{6DE49366-B316-42B7-B42F-6CED6497659D}" type="pres">
      <dgm:prSet presAssocID="{9EF14570-A744-482E-91DD-E4E31D52E754}" presName="textRect" presStyleLbl="revTx" presStyleIdx="1" presStyleCnt="5">
        <dgm:presLayoutVars>
          <dgm:chMax val="1"/>
          <dgm:chPref val="1"/>
        </dgm:presLayoutVars>
      </dgm:prSet>
      <dgm:spPr/>
    </dgm:pt>
    <dgm:pt modelId="{0879CAC8-EF48-45AB-A3B5-C6B8F413F614}" type="pres">
      <dgm:prSet presAssocID="{95C63E02-BE05-4A0A-833D-47BBEC78C865}" presName="sibTrans" presStyleCnt="0"/>
      <dgm:spPr/>
    </dgm:pt>
    <dgm:pt modelId="{0093A06C-9050-44B0-B859-6F6E9536E6A9}" type="pres">
      <dgm:prSet presAssocID="{ECB9E12E-F379-4F88-B8EA-ED3A200094F7}" presName="compNode" presStyleCnt="0"/>
      <dgm:spPr/>
    </dgm:pt>
    <dgm:pt modelId="{951ED1B7-87FA-4B94-ABC6-9D3E546C561F}" type="pres">
      <dgm:prSet presAssocID="{ECB9E12E-F379-4F88-B8EA-ED3A200094F7}" presName="iconBgRect" presStyleLbl="bgShp" presStyleIdx="2" presStyleCnt="5"/>
      <dgm:spPr/>
    </dgm:pt>
    <dgm:pt modelId="{12CA3CE2-BDCC-436C-BB63-3B46BDD7D10F}" type="pres">
      <dgm:prSet presAssocID="{ECB9E12E-F379-4F88-B8EA-ED3A200094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F009926F-F513-45C7-AE55-F610C8F10BD0}" type="pres">
      <dgm:prSet presAssocID="{ECB9E12E-F379-4F88-B8EA-ED3A200094F7}" presName="spaceRect" presStyleCnt="0"/>
      <dgm:spPr/>
    </dgm:pt>
    <dgm:pt modelId="{C28C7DA6-6E8C-41DD-9E7B-192FAA2E5E9F}" type="pres">
      <dgm:prSet presAssocID="{ECB9E12E-F379-4F88-B8EA-ED3A200094F7}" presName="textRect" presStyleLbl="revTx" presStyleIdx="2" presStyleCnt="5">
        <dgm:presLayoutVars>
          <dgm:chMax val="1"/>
          <dgm:chPref val="1"/>
        </dgm:presLayoutVars>
      </dgm:prSet>
      <dgm:spPr/>
    </dgm:pt>
    <dgm:pt modelId="{7E3ED0C6-A11C-4C90-9640-189D290E27E0}" type="pres">
      <dgm:prSet presAssocID="{C9CC35A1-3573-4DCD-8545-FE5C0B56BE48}" presName="sibTrans" presStyleCnt="0"/>
      <dgm:spPr/>
    </dgm:pt>
    <dgm:pt modelId="{BA515300-64AD-49F4-BE93-76AC8409667F}" type="pres">
      <dgm:prSet presAssocID="{CA780792-B9E9-4267-8FA6-8D3B35F72756}" presName="compNode" presStyleCnt="0"/>
      <dgm:spPr/>
    </dgm:pt>
    <dgm:pt modelId="{41C08E40-4898-441E-AC6D-7F213C53C4AD}" type="pres">
      <dgm:prSet presAssocID="{CA780792-B9E9-4267-8FA6-8D3B35F72756}" presName="iconBgRect" presStyleLbl="bgShp" presStyleIdx="3" presStyleCnt="5"/>
      <dgm:spPr/>
    </dgm:pt>
    <dgm:pt modelId="{1D1633DE-C03F-4B11-9658-F2026C93F3EA}" type="pres">
      <dgm:prSet presAssocID="{CA780792-B9E9-4267-8FA6-8D3B35F72756}" presName="iconRect" presStyleLbl="node1" presStyleIdx="3" presStyleCnt="5" custLinFactX="60298" custLinFactY="-29436" custLinFactNeighborX="100000" custLinFactNeighborY="-100000"/>
      <dgm:spPr>
        <a:solidFill>
          <a:schemeClr val="bg1"/>
        </a:solidFill>
      </dgm:spPr>
      <dgm:extLst>
        <a:ext uri="{E40237B7-FDA0-4F09-8148-C483321AD2D9}">
          <dgm14:cNvPr xmlns:dgm14="http://schemas.microsoft.com/office/drawing/2010/diagram" id="0" name="" descr="Chat bubble with solid fill"/>
        </a:ext>
      </dgm:extLst>
    </dgm:pt>
    <dgm:pt modelId="{89E84CAF-5D7B-47C1-B677-6302F8139867}" type="pres">
      <dgm:prSet presAssocID="{CA780792-B9E9-4267-8FA6-8D3B35F72756}" presName="spaceRect" presStyleCnt="0"/>
      <dgm:spPr/>
    </dgm:pt>
    <dgm:pt modelId="{3B48D841-1153-469A-B629-95B0BE52093A}" type="pres">
      <dgm:prSet presAssocID="{CA780792-B9E9-4267-8FA6-8D3B35F72756}" presName="textRect" presStyleLbl="revTx" presStyleIdx="3" presStyleCnt="5">
        <dgm:presLayoutVars>
          <dgm:chMax val="1"/>
          <dgm:chPref val="1"/>
        </dgm:presLayoutVars>
      </dgm:prSet>
      <dgm:spPr/>
    </dgm:pt>
    <dgm:pt modelId="{FC030C7F-9ABA-457F-91CC-C60754D57FE0}" type="pres">
      <dgm:prSet presAssocID="{16428DDC-B28E-4B60-8AFD-7F1CCF7679BF}" presName="sibTrans" presStyleCnt="0"/>
      <dgm:spPr/>
    </dgm:pt>
    <dgm:pt modelId="{F9E51056-7B10-4006-9C04-93465064B963}" type="pres">
      <dgm:prSet presAssocID="{9D1AAD18-90E9-4841-8EEE-835E14238FC9}" presName="compNode" presStyleCnt="0"/>
      <dgm:spPr/>
    </dgm:pt>
    <dgm:pt modelId="{CD856A1C-354B-4BA2-B76D-8E6E22D91477}" type="pres">
      <dgm:prSet presAssocID="{9D1AAD18-90E9-4841-8EEE-835E14238FC9}" presName="iconBgRect" presStyleLbl="bgShp" presStyleIdx="4" presStyleCnt="5" custLinFactNeighborX="-2603" custLinFactNeighborY="-2736"/>
      <dgm:spPr/>
    </dgm:pt>
    <dgm:pt modelId="{8A3D3203-362F-49CB-BC9D-C66A86B50F27}" type="pres">
      <dgm:prSet presAssocID="{9D1AAD18-90E9-4841-8EEE-835E14238FC9}" presName="iconRect" presStyleLbl="node1" presStyleIdx="4" presStyleCnt="5" custLinFactX="-134131" custLinFactNeighborX="-200000" custLinFactNeighborY="-476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network with solid fill"/>
        </a:ext>
      </dgm:extLst>
    </dgm:pt>
    <dgm:pt modelId="{649E1B37-A1B5-4D12-8BD2-207BF2016D85}" type="pres">
      <dgm:prSet presAssocID="{9D1AAD18-90E9-4841-8EEE-835E14238FC9}" presName="spaceRect" presStyleCnt="0"/>
      <dgm:spPr/>
    </dgm:pt>
    <dgm:pt modelId="{32DE8974-6B16-40FD-828D-ED9959BEE84D}" type="pres">
      <dgm:prSet presAssocID="{9D1AAD18-90E9-4841-8EEE-835E14238FC9}" presName="textRect" presStyleLbl="revTx" presStyleIdx="4" presStyleCnt="5">
        <dgm:presLayoutVars>
          <dgm:chMax val="1"/>
          <dgm:chPref val="1"/>
        </dgm:presLayoutVars>
      </dgm:prSet>
      <dgm:spPr/>
    </dgm:pt>
  </dgm:ptLst>
  <dgm:cxnLst>
    <dgm:cxn modelId="{26D7050E-BA05-40F4-8C0D-178C9D7B7395}" type="presOf" srcId="{CA780792-B9E9-4267-8FA6-8D3B35F72756}" destId="{3B48D841-1153-469A-B629-95B0BE52093A}" srcOrd="0" destOrd="0" presId="urn:microsoft.com/office/officeart/2018/5/layout/IconCircleLabelList"/>
    <dgm:cxn modelId="{8A7A2B1A-7879-4750-B732-F64FC2231956}" type="presOf" srcId="{1E6284A1-5887-4D74-B1DC-9075CC24490A}" destId="{367B2586-AC17-4963-B8EC-23F80ED034A6}" srcOrd="0" destOrd="0" presId="urn:microsoft.com/office/officeart/2018/5/layout/IconCircleLabelList"/>
    <dgm:cxn modelId="{DA8A5F3F-731F-4492-9CC8-2D572F63CF49}" srcId="{26EEF2AB-8D6A-4BC9-B1A3-83CF68284766}" destId="{CA780792-B9E9-4267-8FA6-8D3B35F72756}" srcOrd="3" destOrd="0" parTransId="{A94523A7-F7A3-420C-933B-63DB8AB3A669}" sibTransId="{16428DDC-B28E-4B60-8AFD-7F1CCF7679BF}"/>
    <dgm:cxn modelId="{DB2FD25B-D5E5-46C4-825F-5C5629911BA1}" type="presOf" srcId="{9EF14570-A744-482E-91DD-E4E31D52E754}" destId="{6DE49366-B316-42B7-B42F-6CED6497659D}" srcOrd="0" destOrd="0" presId="urn:microsoft.com/office/officeart/2018/5/layout/IconCircleLabelList"/>
    <dgm:cxn modelId="{AB83275C-8B8C-472B-A031-43FFDB360C4E}" type="presOf" srcId="{26EEF2AB-8D6A-4BC9-B1A3-83CF68284766}" destId="{29416C7F-C7E9-4810-A1B7-A4A2D292923C}" srcOrd="0" destOrd="0" presId="urn:microsoft.com/office/officeart/2018/5/layout/IconCircleLabelList"/>
    <dgm:cxn modelId="{7E4FCE87-CC11-40A1-8E53-9D209E8D3C85}" srcId="{26EEF2AB-8D6A-4BC9-B1A3-83CF68284766}" destId="{ECB9E12E-F379-4F88-B8EA-ED3A200094F7}" srcOrd="2" destOrd="0" parTransId="{B04B79D7-5A42-42D8-83BF-982BE50CA76F}" sibTransId="{C9CC35A1-3573-4DCD-8545-FE5C0B56BE48}"/>
    <dgm:cxn modelId="{BC140C9E-3AB0-4715-92E3-649FF801A998}" type="presOf" srcId="{9D1AAD18-90E9-4841-8EEE-835E14238FC9}" destId="{32DE8974-6B16-40FD-828D-ED9959BEE84D}" srcOrd="0" destOrd="0" presId="urn:microsoft.com/office/officeart/2018/5/layout/IconCircleLabelList"/>
    <dgm:cxn modelId="{42DDBBAE-D214-48E5-8FA2-1CB09DC258C5}" type="presOf" srcId="{ECB9E12E-F379-4F88-B8EA-ED3A200094F7}" destId="{C28C7DA6-6E8C-41DD-9E7B-192FAA2E5E9F}" srcOrd="0" destOrd="0" presId="urn:microsoft.com/office/officeart/2018/5/layout/IconCircleLabelList"/>
    <dgm:cxn modelId="{7E8163D1-2F2D-461B-837B-FA0297C25DEC}" srcId="{26EEF2AB-8D6A-4BC9-B1A3-83CF68284766}" destId="{9EF14570-A744-482E-91DD-E4E31D52E754}" srcOrd="1" destOrd="0" parTransId="{103A5D8A-3F1E-46C2-A283-63BBEE5C18D9}" sibTransId="{95C63E02-BE05-4A0A-833D-47BBEC78C865}"/>
    <dgm:cxn modelId="{FE6911F0-AC58-4BE9-A5DE-9B1260E74FC4}" srcId="{26EEF2AB-8D6A-4BC9-B1A3-83CF68284766}" destId="{1E6284A1-5887-4D74-B1DC-9075CC24490A}" srcOrd="0" destOrd="0" parTransId="{574B0657-AB86-4E19-8CF2-65C6D1555B56}" sibTransId="{13E50FF7-F1D5-479F-92C5-D44E89BBCE90}"/>
    <dgm:cxn modelId="{2AD849FF-A9E0-47F2-9DF3-87C8B21A9E43}" srcId="{26EEF2AB-8D6A-4BC9-B1A3-83CF68284766}" destId="{9D1AAD18-90E9-4841-8EEE-835E14238FC9}" srcOrd="4" destOrd="0" parTransId="{D04B8BBC-58EA-4362-9015-7BCE8C16FE08}" sibTransId="{D18CA4D1-B3AC-458B-AFF9-779CCAE31555}"/>
    <dgm:cxn modelId="{3FDDA225-CA80-4E28-8AD5-540566C06F57}" type="presParOf" srcId="{29416C7F-C7E9-4810-A1B7-A4A2D292923C}" destId="{672E7A0B-4B25-4712-A433-4D9EB2677217}" srcOrd="0" destOrd="0" presId="urn:microsoft.com/office/officeart/2018/5/layout/IconCircleLabelList"/>
    <dgm:cxn modelId="{83803FA8-5E5B-4C86-9689-2225244C88FD}" type="presParOf" srcId="{672E7A0B-4B25-4712-A433-4D9EB2677217}" destId="{AE391567-2DBB-46B3-9255-FD1C35ACC8C4}" srcOrd="0" destOrd="0" presId="urn:microsoft.com/office/officeart/2018/5/layout/IconCircleLabelList"/>
    <dgm:cxn modelId="{7556F388-64DD-4D7B-9D9E-2BB45D3B4C37}" type="presParOf" srcId="{672E7A0B-4B25-4712-A433-4D9EB2677217}" destId="{E2FD4429-667A-42A3-9213-9A89DED6705C}" srcOrd="1" destOrd="0" presId="urn:microsoft.com/office/officeart/2018/5/layout/IconCircleLabelList"/>
    <dgm:cxn modelId="{61E8263F-943F-4DC1-95E4-747EEAB2D0C2}" type="presParOf" srcId="{672E7A0B-4B25-4712-A433-4D9EB2677217}" destId="{F6E8D165-7D9E-426A-A742-395F5E383F76}" srcOrd="2" destOrd="0" presId="urn:microsoft.com/office/officeart/2018/5/layout/IconCircleLabelList"/>
    <dgm:cxn modelId="{59689626-4043-488A-8DD2-A4120DB30938}" type="presParOf" srcId="{672E7A0B-4B25-4712-A433-4D9EB2677217}" destId="{367B2586-AC17-4963-B8EC-23F80ED034A6}" srcOrd="3" destOrd="0" presId="urn:microsoft.com/office/officeart/2018/5/layout/IconCircleLabelList"/>
    <dgm:cxn modelId="{E05C953B-354C-41ED-A4A4-066D0E1B8AF0}" type="presParOf" srcId="{29416C7F-C7E9-4810-A1B7-A4A2D292923C}" destId="{163D4711-1709-4644-B940-981C63DA3C8B}" srcOrd="1" destOrd="0" presId="urn:microsoft.com/office/officeart/2018/5/layout/IconCircleLabelList"/>
    <dgm:cxn modelId="{18AE1887-8161-4B73-9FA2-B0B5B28FD788}" type="presParOf" srcId="{29416C7F-C7E9-4810-A1B7-A4A2D292923C}" destId="{0DC5025F-79B0-46A1-BC3B-FFC0B60C9294}" srcOrd="2" destOrd="0" presId="urn:microsoft.com/office/officeart/2018/5/layout/IconCircleLabelList"/>
    <dgm:cxn modelId="{D83E9A47-0AC3-4244-8EB2-0F20C0B1D0B4}" type="presParOf" srcId="{0DC5025F-79B0-46A1-BC3B-FFC0B60C9294}" destId="{A02ACDDC-2CFB-4224-BB92-F9D71E469770}" srcOrd="0" destOrd="0" presId="urn:microsoft.com/office/officeart/2018/5/layout/IconCircleLabelList"/>
    <dgm:cxn modelId="{2C0F1C5D-9DC9-4E5B-98FF-F4AEF7E0FB00}" type="presParOf" srcId="{0DC5025F-79B0-46A1-BC3B-FFC0B60C9294}" destId="{29670DE0-7B08-4C72-B3A6-BFA25921185A}" srcOrd="1" destOrd="0" presId="urn:microsoft.com/office/officeart/2018/5/layout/IconCircleLabelList"/>
    <dgm:cxn modelId="{4FE8EE4A-EDF0-4212-9FD5-581C5CCA1274}" type="presParOf" srcId="{0DC5025F-79B0-46A1-BC3B-FFC0B60C9294}" destId="{F36BB73E-37B8-4C25-B71B-C4C12DDF0C2D}" srcOrd="2" destOrd="0" presId="urn:microsoft.com/office/officeart/2018/5/layout/IconCircleLabelList"/>
    <dgm:cxn modelId="{7DED4E31-9F53-4AD2-8C07-35D9572B183A}" type="presParOf" srcId="{0DC5025F-79B0-46A1-BC3B-FFC0B60C9294}" destId="{6DE49366-B316-42B7-B42F-6CED6497659D}" srcOrd="3" destOrd="0" presId="urn:microsoft.com/office/officeart/2018/5/layout/IconCircleLabelList"/>
    <dgm:cxn modelId="{373FA7EB-7B34-4660-A318-9E282F0D4F14}" type="presParOf" srcId="{29416C7F-C7E9-4810-A1B7-A4A2D292923C}" destId="{0879CAC8-EF48-45AB-A3B5-C6B8F413F614}" srcOrd="3" destOrd="0" presId="urn:microsoft.com/office/officeart/2018/5/layout/IconCircleLabelList"/>
    <dgm:cxn modelId="{02217652-A2CC-46DA-92BA-AEC09B8D54DC}" type="presParOf" srcId="{29416C7F-C7E9-4810-A1B7-A4A2D292923C}" destId="{0093A06C-9050-44B0-B859-6F6E9536E6A9}" srcOrd="4" destOrd="0" presId="urn:microsoft.com/office/officeart/2018/5/layout/IconCircleLabelList"/>
    <dgm:cxn modelId="{E55C9602-44D7-4A29-891F-201165B06061}" type="presParOf" srcId="{0093A06C-9050-44B0-B859-6F6E9536E6A9}" destId="{951ED1B7-87FA-4B94-ABC6-9D3E546C561F}" srcOrd="0" destOrd="0" presId="urn:microsoft.com/office/officeart/2018/5/layout/IconCircleLabelList"/>
    <dgm:cxn modelId="{80C004C6-7D0E-4FB3-91EB-81D80F5FE5DC}" type="presParOf" srcId="{0093A06C-9050-44B0-B859-6F6E9536E6A9}" destId="{12CA3CE2-BDCC-436C-BB63-3B46BDD7D10F}" srcOrd="1" destOrd="0" presId="urn:microsoft.com/office/officeart/2018/5/layout/IconCircleLabelList"/>
    <dgm:cxn modelId="{D356F1E4-8364-4923-9545-1EBE2267637D}" type="presParOf" srcId="{0093A06C-9050-44B0-B859-6F6E9536E6A9}" destId="{F009926F-F513-45C7-AE55-F610C8F10BD0}" srcOrd="2" destOrd="0" presId="urn:microsoft.com/office/officeart/2018/5/layout/IconCircleLabelList"/>
    <dgm:cxn modelId="{C0AEA6BC-ADED-47AB-88F6-423BD2A7AD15}" type="presParOf" srcId="{0093A06C-9050-44B0-B859-6F6E9536E6A9}" destId="{C28C7DA6-6E8C-41DD-9E7B-192FAA2E5E9F}" srcOrd="3" destOrd="0" presId="urn:microsoft.com/office/officeart/2018/5/layout/IconCircleLabelList"/>
    <dgm:cxn modelId="{441747C5-5F99-46D6-A990-781F4CE9FDB9}" type="presParOf" srcId="{29416C7F-C7E9-4810-A1B7-A4A2D292923C}" destId="{7E3ED0C6-A11C-4C90-9640-189D290E27E0}" srcOrd="5" destOrd="0" presId="urn:microsoft.com/office/officeart/2018/5/layout/IconCircleLabelList"/>
    <dgm:cxn modelId="{2641FFB9-2A85-493B-8334-110AE4ABD3E1}" type="presParOf" srcId="{29416C7F-C7E9-4810-A1B7-A4A2D292923C}" destId="{BA515300-64AD-49F4-BE93-76AC8409667F}" srcOrd="6" destOrd="0" presId="urn:microsoft.com/office/officeart/2018/5/layout/IconCircleLabelList"/>
    <dgm:cxn modelId="{FE518F37-19F6-46C2-929F-CFC72EF869CC}" type="presParOf" srcId="{BA515300-64AD-49F4-BE93-76AC8409667F}" destId="{41C08E40-4898-441E-AC6D-7F213C53C4AD}" srcOrd="0" destOrd="0" presId="urn:microsoft.com/office/officeart/2018/5/layout/IconCircleLabelList"/>
    <dgm:cxn modelId="{5AFB53F2-7568-4F35-8A5D-19CBF351F100}" type="presParOf" srcId="{BA515300-64AD-49F4-BE93-76AC8409667F}" destId="{1D1633DE-C03F-4B11-9658-F2026C93F3EA}" srcOrd="1" destOrd="0" presId="urn:microsoft.com/office/officeart/2018/5/layout/IconCircleLabelList"/>
    <dgm:cxn modelId="{12AAEC81-F454-42F9-B708-FEB8432F0B6B}" type="presParOf" srcId="{BA515300-64AD-49F4-BE93-76AC8409667F}" destId="{89E84CAF-5D7B-47C1-B677-6302F8139867}" srcOrd="2" destOrd="0" presId="urn:microsoft.com/office/officeart/2018/5/layout/IconCircleLabelList"/>
    <dgm:cxn modelId="{DED11B24-49D7-4957-813F-6F859A8D12A7}" type="presParOf" srcId="{BA515300-64AD-49F4-BE93-76AC8409667F}" destId="{3B48D841-1153-469A-B629-95B0BE52093A}" srcOrd="3" destOrd="0" presId="urn:microsoft.com/office/officeart/2018/5/layout/IconCircleLabelList"/>
    <dgm:cxn modelId="{0E732BA3-56BD-405C-A916-BCD8CABC0E3D}" type="presParOf" srcId="{29416C7F-C7E9-4810-A1B7-A4A2D292923C}" destId="{FC030C7F-9ABA-457F-91CC-C60754D57FE0}" srcOrd="7" destOrd="0" presId="urn:microsoft.com/office/officeart/2018/5/layout/IconCircleLabelList"/>
    <dgm:cxn modelId="{659E9DE7-317D-4911-8A54-1054B6AFF443}" type="presParOf" srcId="{29416C7F-C7E9-4810-A1B7-A4A2D292923C}" destId="{F9E51056-7B10-4006-9C04-93465064B963}" srcOrd="8" destOrd="0" presId="urn:microsoft.com/office/officeart/2018/5/layout/IconCircleLabelList"/>
    <dgm:cxn modelId="{574748FE-6493-4B4F-929B-AFF4CBB8A861}" type="presParOf" srcId="{F9E51056-7B10-4006-9C04-93465064B963}" destId="{CD856A1C-354B-4BA2-B76D-8E6E22D91477}" srcOrd="0" destOrd="0" presId="urn:microsoft.com/office/officeart/2018/5/layout/IconCircleLabelList"/>
    <dgm:cxn modelId="{1F0A538A-CD95-4B7D-81DF-1AA211A6217D}" type="presParOf" srcId="{F9E51056-7B10-4006-9C04-93465064B963}" destId="{8A3D3203-362F-49CB-BC9D-C66A86B50F27}" srcOrd="1" destOrd="0" presId="urn:microsoft.com/office/officeart/2018/5/layout/IconCircleLabelList"/>
    <dgm:cxn modelId="{0CAD2269-47F8-43A6-912D-057F6AC0B0EC}" type="presParOf" srcId="{F9E51056-7B10-4006-9C04-93465064B963}" destId="{649E1B37-A1B5-4D12-8BD2-207BF2016D85}" srcOrd="2" destOrd="0" presId="urn:microsoft.com/office/officeart/2018/5/layout/IconCircleLabelList"/>
    <dgm:cxn modelId="{0F867199-21B3-4035-A1FA-D94EBD0EB2D5}" type="presParOf" srcId="{F9E51056-7B10-4006-9C04-93465064B963}" destId="{32DE8974-6B16-40FD-828D-ED9959BEE84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FD84A-E337-4A08-97DC-17DB342A7C52}"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3D5CEC69-8B48-4B31-9F2E-B1D6EBDDB49A}">
      <dgm:prSet custT="1"/>
      <dgm:spPr/>
      <dgm:t>
        <a:bodyPr/>
        <a:lstStyle/>
        <a:p>
          <a:r>
            <a:rPr lang="en-GB" sz="1800" dirty="0"/>
            <a:t>A Care Home Hub with initial focus on 7 homes with the highest level of emergency admission and ED attendances was rapidly mobilised in Aug/September 2021 </a:t>
          </a:r>
          <a:endParaRPr lang="en-US" sz="1800" dirty="0"/>
        </a:p>
      </dgm:t>
    </dgm:pt>
    <dgm:pt modelId="{5BA4AD76-3523-4B57-ADB2-FDCE432E2912}" type="parTrans" cxnId="{F4AB868F-9E17-4F53-82F2-3887602EBD1B}">
      <dgm:prSet/>
      <dgm:spPr/>
      <dgm:t>
        <a:bodyPr/>
        <a:lstStyle/>
        <a:p>
          <a:endParaRPr lang="en-US"/>
        </a:p>
      </dgm:t>
    </dgm:pt>
    <dgm:pt modelId="{4F71A856-A750-4167-80C0-4192EE1FA6AC}" type="sibTrans" cxnId="{F4AB868F-9E17-4F53-82F2-3887602EBD1B}">
      <dgm:prSet/>
      <dgm:spPr/>
      <dgm:t>
        <a:bodyPr/>
        <a:lstStyle/>
        <a:p>
          <a:endParaRPr lang="en-US"/>
        </a:p>
      </dgm:t>
    </dgm:pt>
    <dgm:pt modelId="{263589FD-D54D-44A8-B711-DBAA2FC60CFE}">
      <dgm:prSet custT="1"/>
      <dgm:spPr/>
      <dgm:t>
        <a:bodyPr/>
        <a:lstStyle/>
        <a:p>
          <a:r>
            <a:rPr lang="en-GB" sz="1800" dirty="0"/>
            <a:t>Proactive and anticipatory approach has been adopted – combined assessments, structured medical review and shared care planning for people at end of life are cornerstones of delivery, alongside training and support to care home teams. </a:t>
          </a:r>
          <a:endParaRPr lang="en-US" sz="1800" dirty="0"/>
        </a:p>
      </dgm:t>
    </dgm:pt>
    <dgm:pt modelId="{D9E862C9-D75C-49AD-B749-12BD47932D05}" type="parTrans" cxnId="{D5393521-818D-4264-B9DD-F5B4879DDD8E}">
      <dgm:prSet/>
      <dgm:spPr/>
      <dgm:t>
        <a:bodyPr/>
        <a:lstStyle/>
        <a:p>
          <a:endParaRPr lang="en-US"/>
        </a:p>
      </dgm:t>
    </dgm:pt>
    <dgm:pt modelId="{C94C7B9C-F178-4FB1-9EFA-0B00EA416FF8}" type="sibTrans" cxnId="{D5393521-818D-4264-B9DD-F5B4879DDD8E}">
      <dgm:prSet/>
      <dgm:spPr/>
      <dgm:t>
        <a:bodyPr/>
        <a:lstStyle/>
        <a:p>
          <a:endParaRPr lang="en-US"/>
        </a:p>
      </dgm:t>
    </dgm:pt>
    <dgm:pt modelId="{884B5F6E-64FB-487A-8AEE-57648FA6BFB5}">
      <dgm:prSet custT="1"/>
      <dgm:spPr/>
      <dgm:t>
        <a:bodyPr/>
        <a:lstStyle/>
        <a:p>
          <a:r>
            <a:rPr lang="en-GB" sz="1800" dirty="0"/>
            <a:t>Early indication is that this approach is having a positive impact on the number of admission from participating care homes in comparison to those not covered </a:t>
          </a:r>
          <a:endParaRPr lang="en-US" sz="1800" dirty="0"/>
        </a:p>
      </dgm:t>
    </dgm:pt>
    <dgm:pt modelId="{12AB7718-4023-427A-BD83-06DAECB1515F}" type="parTrans" cxnId="{E59767D5-718C-44B0-B206-5B650DFBCF43}">
      <dgm:prSet/>
      <dgm:spPr/>
      <dgm:t>
        <a:bodyPr/>
        <a:lstStyle/>
        <a:p>
          <a:endParaRPr lang="en-US"/>
        </a:p>
      </dgm:t>
    </dgm:pt>
    <dgm:pt modelId="{6AC838C4-44B4-4E45-B8DA-9F9189497ABA}" type="sibTrans" cxnId="{E59767D5-718C-44B0-B206-5B650DFBCF43}">
      <dgm:prSet/>
      <dgm:spPr/>
      <dgm:t>
        <a:bodyPr/>
        <a:lstStyle/>
        <a:p>
          <a:endParaRPr lang="en-US"/>
        </a:p>
      </dgm:t>
    </dgm:pt>
    <dgm:pt modelId="{9E5B2758-1D06-4037-9B25-915B1A9AA11A}">
      <dgm:prSet custT="1"/>
      <dgm:spPr/>
      <dgm:t>
        <a:bodyPr/>
        <a:lstStyle/>
        <a:p>
          <a:r>
            <a:rPr lang="en-GB" sz="1800" dirty="0"/>
            <a:t>The team has attracted new recruits, including GPs with special interest with frailty and registrars from WGH have started rotations into the CHH. </a:t>
          </a:r>
          <a:endParaRPr lang="en-US" sz="1800" dirty="0"/>
        </a:p>
      </dgm:t>
    </dgm:pt>
    <dgm:pt modelId="{F87A9797-BA07-4ED3-84B3-5DA471699CCB}" type="parTrans" cxnId="{2681575C-6F64-42FE-80FF-2BDD3D9EEAF5}">
      <dgm:prSet/>
      <dgm:spPr/>
      <dgm:t>
        <a:bodyPr/>
        <a:lstStyle/>
        <a:p>
          <a:endParaRPr lang="en-US"/>
        </a:p>
      </dgm:t>
    </dgm:pt>
    <dgm:pt modelId="{DD40AAF1-0572-4B22-9B6A-4606CEF07180}" type="sibTrans" cxnId="{2681575C-6F64-42FE-80FF-2BDD3D9EEAF5}">
      <dgm:prSet/>
      <dgm:spPr/>
      <dgm:t>
        <a:bodyPr/>
        <a:lstStyle/>
        <a:p>
          <a:endParaRPr lang="en-US"/>
        </a:p>
      </dgm:t>
    </dgm:pt>
    <dgm:pt modelId="{547B1F36-5F39-4C48-97B4-B0D0110FA10F}">
      <dgm:prSet custT="1"/>
      <dgm:spPr/>
      <dgm:t>
        <a:bodyPr/>
        <a:lstStyle/>
        <a:p>
          <a:r>
            <a:rPr lang="en-GB" sz="1800" dirty="0"/>
            <a:t>Recently collaborating with NS Council to stand up a soft intel sharing forum and to run a discharge pilot</a:t>
          </a:r>
          <a:r>
            <a:rPr lang="en-GB" sz="1800" b="1" dirty="0"/>
            <a:t>. </a:t>
          </a:r>
          <a:endParaRPr lang="en-US" sz="1800" dirty="0"/>
        </a:p>
      </dgm:t>
    </dgm:pt>
    <dgm:pt modelId="{F95EB3D2-F4DD-4F12-B2DE-3BAC7BC7C119}" type="parTrans" cxnId="{6CC27FC1-1D4D-439C-A7C3-81E008B9B919}">
      <dgm:prSet/>
      <dgm:spPr/>
      <dgm:t>
        <a:bodyPr/>
        <a:lstStyle/>
        <a:p>
          <a:endParaRPr lang="en-US"/>
        </a:p>
      </dgm:t>
    </dgm:pt>
    <dgm:pt modelId="{86D6203F-1CBE-43F6-B8F6-4788DEF9E65C}" type="sibTrans" cxnId="{6CC27FC1-1D4D-439C-A7C3-81E008B9B919}">
      <dgm:prSet/>
      <dgm:spPr/>
      <dgm:t>
        <a:bodyPr/>
        <a:lstStyle/>
        <a:p>
          <a:endParaRPr lang="en-US"/>
        </a:p>
      </dgm:t>
    </dgm:pt>
    <dgm:pt modelId="{4212470F-66F6-4F21-89D8-12FA02BE0757}" type="pres">
      <dgm:prSet presAssocID="{FD3FD84A-E337-4A08-97DC-17DB342A7C52}" presName="linear" presStyleCnt="0">
        <dgm:presLayoutVars>
          <dgm:animLvl val="lvl"/>
          <dgm:resizeHandles val="exact"/>
        </dgm:presLayoutVars>
      </dgm:prSet>
      <dgm:spPr/>
    </dgm:pt>
    <dgm:pt modelId="{069C6169-3586-422E-B9AF-8AE6999C1871}" type="pres">
      <dgm:prSet presAssocID="{3D5CEC69-8B48-4B31-9F2E-B1D6EBDDB49A}" presName="parentText" presStyleLbl="node1" presStyleIdx="0" presStyleCnt="5">
        <dgm:presLayoutVars>
          <dgm:chMax val="0"/>
          <dgm:bulletEnabled val="1"/>
        </dgm:presLayoutVars>
      </dgm:prSet>
      <dgm:spPr/>
    </dgm:pt>
    <dgm:pt modelId="{52627CAE-B7A6-4ABD-9D5F-02DA6278E14C}" type="pres">
      <dgm:prSet presAssocID="{4F71A856-A750-4167-80C0-4192EE1FA6AC}" presName="spacer" presStyleCnt="0"/>
      <dgm:spPr/>
    </dgm:pt>
    <dgm:pt modelId="{63CCE477-CC9C-45C4-8CF5-7F72F7F4AAD2}" type="pres">
      <dgm:prSet presAssocID="{263589FD-D54D-44A8-B711-DBAA2FC60CFE}" presName="parentText" presStyleLbl="node1" presStyleIdx="1" presStyleCnt="5">
        <dgm:presLayoutVars>
          <dgm:chMax val="0"/>
          <dgm:bulletEnabled val="1"/>
        </dgm:presLayoutVars>
      </dgm:prSet>
      <dgm:spPr/>
    </dgm:pt>
    <dgm:pt modelId="{ED8AE511-7AF3-4FA7-A26A-4B6AE707A356}" type="pres">
      <dgm:prSet presAssocID="{C94C7B9C-F178-4FB1-9EFA-0B00EA416FF8}" presName="spacer" presStyleCnt="0"/>
      <dgm:spPr/>
    </dgm:pt>
    <dgm:pt modelId="{87439E07-0169-4DD3-9A47-6B9E068224E8}" type="pres">
      <dgm:prSet presAssocID="{884B5F6E-64FB-487A-8AEE-57648FA6BFB5}" presName="parentText" presStyleLbl="node1" presStyleIdx="2" presStyleCnt="5">
        <dgm:presLayoutVars>
          <dgm:chMax val="0"/>
          <dgm:bulletEnabled val="1"/>
        </dgm:presLayoutVars>
      </dgm:prSet>
      <dgm:spPr/>
    </dgm:pt>
    <dgm:pt modelId="{D004D917-99C0-4EC9-B70F-E7EC5325F307}" type="pres">
      <dgm:prSet presAssocID="{6AC838C4-44B4-4E45-B8DA-9F9189497ABA}" presName="spacer" presStyleCnt="0"/>
      <dgm:spPr/>
    </dgm:pt>
    <dgm:pt modelId="{AFBCEB77-7D50-4554-B424-1A05C5E757E1}" type="pres">
      <dgm:prSet presAssocID="{9E5B2758-1D06-4037-9B25-915B1A9AA11A}" presName="parentText" presStyleLbl="node1" presStyleIdx="3" presStyleCnt="5">
        <dgm:presLayoutVars>
          <dgm:chMax val="0"/>
          <dgm:bulletEnabled val="1"/>
        </dgm:presLayoutVars>
      </dgm:prSet>
      <dgm:spPr/>
    </dgm:pt>
    <dgm:pt modelId="{169BFCA2-51FD-44BA-9367-089F5D783942}" type="pres">
      <dgm:prSet presAssocID="{DD40AAF1-0572-4B22-9B6A-4606CEF07180}" presName="spacer" presStyleCnt="0"/>
      <dgm:spPr/>
    </dgm:pt>
    <dgm:pt modelId="{6450FBCC-49E1-4C08-ACC6-69F3058A4E7C}" type="pres">
      <dgm:prSet presAssocID="{547B1F36-5F39-4C48-97B4-B0D0110FA10F}" presName="parentText" presStyleLbl="node1" presStyleIdx="4" presStyleCnt="5">
        <dgm:presLayoutVars>
          <dgm:chMax val="0"/>
          <dgm:bulletEnabled val="1"/>
        </dgm:presLayoutVars>
      </dgm:prSet>
      <dgm:spPr/>
    </dgm:pt>
  </dgm:ptLst>
  <dgm:cxnLst>
    <dgm:cxn modelId="{53E4C113-1587-4680-874B-A522C2AC890B}" type="presOf" srcId="{263589FD-D54D-44A8-B711-DBAA2FC60CFE}" destId="{63CCE477-CC9C-45C4-8CF5-7F72F7F4AAD2}" srcOrd="0" destOrd="0" presId="urn:microsoft.com/office/officeart/2005/8/layout/vList2"/>
    <dgm:cxn modelId="{D5393521-818D-4264-B9DD-F5B4879DDD8E}" srcId="{FD3FD84A-E337-4A08-97DC-17DB342A7C52}" destId="{263589FD-D54D-44A8-B711-DBAA2FC60CFE}" srcOrd="1" destOrd="0" parTransId="{D9E862C9-D75C-49AD-B749-12BD47932D05}" sibTransId="{C94C7B9C-F178-4FB1-9EFA-0B00EA416FF8}"/>
    <dgm:cxn modelId="{2681575C-6F64-42FE-80FF-2BDD3D9EEAF5}" srcId="{FD3FD84A-E337-4A08-97DC-17DB342A7C52}" destId="{9E5B2758-1D06-4037-9B25-915B1A9AA11A}" srcOrd="3" destOrd="0" parTransId="{F87A9797-BA07-4ED3-84B3-5DA471699CCB}" sibTransId="{DD40AAF1-0572-4B22-9B6A-4606CEF07180}"/>
    <dgm:cxn modelId="{2D594261-D9F1-4FD9-8D33-7AC4C9FAC3DF}" type="presOf" srcId="{3D5CEC69-8B48-4B31-9F2E-B1D6EBDDB49A}" destId="{069C6169-3586-422E-B9AF-8AE6999C1871}" srcOrd="0" destOrd="0" presId="urn:microsoft.com/office/officeart/2005/8/layout/vList2"/>
    <dgm:cxn modelId="{AFD81263-C15E-4E5E-8007-D7EDBA068464}" type="presOf" srcId="{547B1F36-5F39-4C48-97B4-B0D0110FA10F}" destId="{6450FBCC-49E1-4C08-ACC6-69F3058A4E7C}" srcOrd="0" destOrd="0" presId="urn:microsoft.com/office/officeart/2005/8/layout/vList2"/>
    <dgm:cxn modelId="{1D3D7978-4A20-4D2C-AFFE-4EADD4B78373}" type="presOf" srcId="{884B5F6E-64FB-487A-8AEE-57648FA6BFB5}" destId="{87439E07-0169-4DD3-9A47-6B9E068224E8}" srcOrd="0" destOrd="0" presId="urn:microsoft.com/office/officeart/2005/8/layout/vList2"/>
    <dgm:cxn modelId="{97670A8B-8C90-4239-9DB4-CB6F8E466028}" type="presOf" srcId="{9E5B2758-1D06-4037-9B25-915B1A9AA11A}" destId="{AFBCEB77-7D50-4554-B424-1A05C5E757E1}" srcOrd="0" destOrd="0" presId="urn:microsoft.com/office/officeart/2005/8/layout/vList2"/>
    <dgm:cxn modelId="{F4AB868F-9E17-4F53-82F2-3887602EBD1B}" srcId="{FD3FD84A-E337-4A08-97DC-17DB342A7C52}" destId="{3D5CEC69-8B48-4B31-9F2E-B1D6EBDDB49A}" srcOrd="0" destOrd="0" parTransId="{5BA4AD76-3523-4B57-ADB2-FDCE432E2912}" sibTransId="{4F71A856-A750-4167-80C0-4192EE1FA6AC}"/>
    <dgm:cxn modelId="{6CC27FC1-1D4D-439C-A7C3-81E008B9B919}" srcId="{FD3FD84A-E337-4A08-97DC-17DB342A7C52}" destId="{547B1F36-5F39-4C48-97B4-B0D0110FA10F}" srcOrd="4" destOrd="0" parTransId="{F95EB3D2-F4DD-4F12-B2DE-3BAC7BC7C119}" sibTransId="{86D6203F-1CBE-43F6-B8F6-4788DEF9E65C}"/>
    <dgm:cxn modelId="{E59767D5-718C-44B0-B206-5B650DFBCF43}" srcId="{FD3FD84A-E337-4A08-97DC-17DB342A7C52}" destId="{884B5F6E-64FB-487A-8AEE-57648FA6BFB5}" srcOrd="2" destOrd="0" parTransId="{12AB7718-4023-427A-BD83-06DAECB1515F}" sibTransId="{6AC838C4-44B4-4E45-B8DA-9F9189497ABA}"/>
    <dgm:cxn modelId="{C5A848DB-D48E-4422-B5A5-6E351BCB6C84}" type="presOf" srcId="{FD3FD84A-E337-4A08-97DC-17DB342A7C52}" destId="{4212470F-66F6-4F21-89D8-12FA02BE0757}" srcOrd="0" destOrd="0" presId="urn:microsoft.com/office/officeart/2005/8/layout/vList2"/>
    <dgm:cxn modelId="{F00A576D-40B8-44EA-BE96-DB95F0A5F96A}" type="presParOf" srcId="{4212470F-66F6-4F21-89D8-12FA02BE0757}" destId="{069C6169-3586-422E-B9AF-8AE6999C1871}" srcOrd="0" destOrd="0" presId="urn:microsoft.com/office/officeart/2005/8/layout/vList2"/>
    <dgm:cxn modelId="{7FAD8D0E-A92A-4DCE-AC61-25343E124D7C}" type="presParOf" srcId="{4212470F-66F6-4F21-89D8-12FA02BE0757}" destId="{52627CAE-B7A6-4ABD-9D5F-02DA6278E14C}" srcOrd="1" destOrd="0" presId="urn:microsoft.com/office/officeart/2005/8/layout/vList2"/>
    <dgm:cxn modelId="{7E41A0E5-B28D-4E69-80E6-2EBB62DD0C7E}" type="presParOf" srcId="{4212470F-66F6-4F21-89D8-12FA02BE0757}" destId="{63CCE477-CC9C-45C4-8CF5-7F72F7F4AAD2}" srcOrd="2" destOrd="0" presId="urn:microsoft.com/office/officeart/2005/8/layout/vList2"/>
    <dgm:cxn modelId="{981F6CEA-A21D-43EC-90A9-225EDF5047C5}" type="presParOf" srcId="{4212470F-66F6-4F21-89D8-12FA02BE0757}" destId="{ED8AE511-7AF3-4FA7-A26A-4B6AE707A356}" srcOrd="3" destOrd="0" presId="urn:microsoft.com/office/officeart/2005/8/layout/vList2"/>
    <dgm:cxn modelId="{9195591F-80F4-4237-81CC-8B61A8885AF1}" type="presParOf" srcId="{4212470F-66F6-4F21-89D8-12FA02BE0757}" destId="{87439E07-0169-4DD3-9A47-6B9E068224E8}" srcOrd="4" destOrd="0" presId="urn:microsoft.com/office/officeart/2005/8/layout/vList2"/>
    <dgm:cxn modelId="{8811A8D2-8767-44A6-BF46-DA9D50708893}" type="presParOf" srcId="{4212470F-66F6-4F21-89D8-12FA02BE0757}" destId="{D004D917-99C0-4EC9-B70F-E7EC5325F307}" srcOrd="5" destOrd="0" presId="urn:microsoft.com/office/officeart/2005/8/layout/vList2"/>
    <dgm:cxn modelId="{A76B1B22-9D06-4BB7-80D4-A73EF7F52809}" type="presParOf" srcId="{4212470F-66F6-4F21-89D8-12FA02BE0757}" destId="{AFBCEB77-7D50-4554-B424-1A05C5E757E1}" srcOrd="6" destOrd="0" presId="urn:microsoft.com/office/officeart/2005/8/layout/vList2"/>
    <dgm:cxn modelId="{4E0ED73B-0DB5-4E45-862F-32122BFC28C1}" type="presParOf" srcId="{4212470F-66F6-4F21-89D8-12FA02BE0757}" destId="{169BFCA2-51FD-44BA-9367-089F5D783942}" srcOrd="7" destOrd="0" presId="urn:microsoft.com/office/officeart/2005/8/layout/vList2"/>
    <dgm:cxn modelId="{95EFD2A1-5419-4740-A2CD-4DD3FD1BAEA7}" type="presParOf" srcId="{4212470F-66F6-4F21-89D8-12FA02BE0757}" destId="{6450FBCC-49E1-4C08-ACC6-69F3058A4E7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91567-2DBB-46B3-9255-FD1C35ACC8C4}">
      <dsp:nvSpPr>
        <dsp:cNvPr id="0" name=""/>
        <dsp:cNvSpPr/>
      </dsp:nvSpPr>
      <dsp:spPr>
        <a:xfrm>
          <a:off x="875541" y="826901"/>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D4429-667A-42A3-9213-9A89DED6705C}">
      <dsp:nvSpPr>
        <dsp:cNvPr id="0" name=""/>
        <dsp:cNvSpPr/>
      </dsp:nvSpPr>
      <dsp:spPr>
        <a:xfrm>
          <a:off x="1109541" y="106090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B2586-AC17-4963-B8EC-23F80ED034A6}">
      <dsp:nvSpPr>
        <dsp:cNvPr id="0" name=""/>
        <dsp:cNvSpPr/>
      </dsp:nvSpPr>
      <dsp:spPr>
        <a:xfrm>
          <a:off x="524541" y="2266901"/>
          <a:ext cx="1800000" cy="236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Joint VCSE engagement event held for ICP Development and the role of the VCFSE</a:t>
          </a:r>
          <a:endParaRPr lang="en-US" sz="1800" kern="1200" dirty="0"/>
        </a:p>
      </dsp:txBody>
      <dsp:txXfrm>
        <a:off x="524541" y="2266901"/>
        <a:ext cx="1800000" cy="2367509"/>
      </dsp:txXfrm>
    </dsp:sp>
    <dsp:sp modelId="{A02ACDDC-2CFB-4224-BB92-F9D71E469770}">
      <dsp:nvSpPr>
        <dsp:cNvPr id="0" name=""/>
        <dsp:cNvSpPr/>
      </dsp:nvSpPr>
      <dsp:spPr>
        <a:xfrm>
          <a:off x="2990541" y="826901"/>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70DE0-7B08-4C72-B3A6-BFA25921185A}">
      <dsp:nvSpPr>
        <dsp:cNvPr id="0" name=""/>
        <dsp:cNvSpPr/>
      </dsp:nvSpPr>
      <dsp:spPr>
        <a:xfrm>
          <a:off x="3224541" y="106090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49366-B316-42B7-B42F-6CED6497659D}">
      <dsp:nvSpPr>
        <dsp:cNvPr id="0" name=""/>
        <dsp:cNvSpPr/>
      </dsp:nvSpPr>
      <dsp:spPr>
        <a:xfrm>
          <a:off x="2639541" y="2266901"/>
          <a:ext cx="1800000" cy="236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Small Grant scheme in year funding from CCG to NS council for VCFSE development of community assets</a:t>
          </a:r>
          <a:endParaRPr lang="en-US" sz="1800" kern="1200" dirty="0"/>
        </a:p>
      </dsp:txBody>
      <dsp:txXfrm>
        <a:off x="2639541" y="2266901"/>
        <a:ext cx="1800000" cy="2367509"/>
      </dsp:txXfrm>
    </dsp:sp>
    <dsp:sp modelId="{951ED1B7-87FA-4B94-ABC6-9D3E546C561F}">
      <dsp:nvSpPr>
        <dsp:cNvPr id="0" name=""/>
        <dsp:cNvSpPr/>
      </dsp:nvSpPr>
      <dsp:spPr>
        <a:xfrm>
          <a:off x="5105542" y="826901"/>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A3CE2-BDCC-436C-BB63-3B46BDD7D10F}">
      <dsp:nvSpPr>
        <dsp:cNvPr id="0" name=""/>
        <dsp:cNvSpPr/>
      </dsp:nvSpPr>
      <dsp:spPr>
        <a:xfrm>
          <a:off x="5339542" y="106090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C7DA6-6E8C-41DD-9E7B-192FAA2E5E9F}">
      <dsp:nvSpPr>
        <dsp:cNvPr id="0" name=""/>
        <dsp:cNvSpPr/>
      </dsp:nvSpPr>
      <dsp:spPr>
        <a:xfrm>
          <a:off x="4754542" y="2266901"/>
          <a:ext cx="1800000" cy="236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Joint working groups across Social Prescribing in the area</a:t>
          </a:r>
          <a:endParaRPr lang="en-US" sz="1800" kern="1200" dirty="0"/>
        </a:p>
      </dsp:txBody>
      <dsp:txXfrm>
        <a:off x="4754542" y="2266901"/>
        <a:ext cx="1800000" cy="2367509"/>
      </dsp:txXfrm>
    </dsp:sp>
    <dsp:sp modelId="{41C08E40-4898-441E-AC6D-7F213C53C4AD}">
      <dsp:nvSpPr>
        <dsp:cNvPr id="0" name=""/>
        <dsp:cNvSpPr/>
      </dsp:nvSpPr>
      <dsp:spPr>
        <a:xfrm>
          <a:off x="7220542" y="826901"/>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633DE-C03F-4B11-9658-F2026C93F3EA}">
      <dsp:nvSpPr>
        <dsp:cNvPr id="0" name=""/>
        <dsp:cNvSpPr/>
      </dsp:nvSpPr>
      <dsp:spPr>
        <a:xfrm>
          <a:off x="8464419" y="245454"/>
          <a:ext cx="630000" cy="63000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8D841-1153-469A-B629-95B0BE52093A}">
      <dsp:nvSpPr>
        <dsp:cNvPr id="0" name=""/>
        <dsp:cNvSpPr/>
      </dsp:nvSpPr>
      <dsp:spPr>
        <a:xfrm>
          <a:off x="6869542" y="2266901"/>
          <a:ext cx="1800000" cy="236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Developing relationships and links with NS council locality Team </a:t>
          </a:r>
          <a:endParaRPr lang="en-US" sz="1800" kern="1200" dirty="0"/>
        </a:p>
      </dsp:txBody>
      <dsp:txXfrm>
        <a:off x="6869542" y="2266901"/>
        <a:ext cx="1800000" cy="2367509"/>
      </dsp:txXfrm>
    </dsp:sp>
    <dsp:sp modelId="{CD856A1C-354B-4BA2-B76D-8E6E22D91477}">
      <dsp:nvSpPr>
        <dsp:cNvPr id="0" name=""/>
        <dsp:cNvSpPr/>
      </dsp:nvSpPr>
      <dsp:spPr>
        <a:xfrm>
          <a:off x="9306961" y="79686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3D3203-362F-49CB-BC9D-C66A86B50F27}">
      <dsp:nvSpPr>
        <dsp:cNvPr id="0" name=""/>
        <dsp:cNvSpPr/>
      </dsp:nvSpPr>
      <dsp:spPr>
        <a:xfrm>
          <a:off x="7464516" y="103085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E8974-6B16-40FD-828D-ED9959BEE84D}">
      <dsp:nvSpPr>
        <dsp:cNvPr id="0" name=""/>
        <dsp:cNvSpPr/>
      </dsp:nvSpPr>
      <dsp:spPr>
        <a:xfrm>
          <a:off x="8984542" y="2266901"/>
          <a:ext cx="1800000" cy="236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Engagement from VANS at CMH workstream and future engagement in the IPCT. </a:t>
          </a:r>
          <a:endParaRPr lang="en-US" sz="1800" kern="1200" dirty="0"/>
        </a:p>
      </dsp:txBody>
      <dsp:txXfrm>
        <a:off x="8984542" y="2266901"/>
        <a:ext cx="1800000" cy="2367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C6169-3586-422E-B9AF-8AE6999C1871}">
      <dsp:nvSpPr>
        <dsp:cNvPr id="0" name=""/>
        <dsp:cNvSpPr/>
      </dsp:nvSpPr>
      <dsp:spPr>
        <a:xfrm>
          <a:off x="0" y="27625"/>
          <a:ext cx="10515600" cy="94111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Care Home Hub with initial focus on 7 homes with the highest level of emergency admission and ED attendances was rapidly mobilised in Aug/September 2021 </a:t>
          </a:r>
          <a:endParaRPr lang="en-US" sz="1800" kern="1200" dirty="0"/>
        </a:p>
      </dsp:txBody>
      <dsp:txXfrm>
        <a:off x="45942" y="73567"/>
        <a:ext cx="10423716" cy="849234"/>
      </dsp:txXfrm>
    </dsp:sp>
    <dsp:sp modelId="{63CCE477-CC9C-45C4-8CF5-7F72F7F4AAD2}">
      <dsp:nvSpPr>
        <dsp:cNvPr id="0" name=""/>
        <dsp:cNvSpPr/>
      </dsp:nvSpPr>
      <dsp:spPr>
        <a:xfrm>
          <a:off x="0" y="1011944"/>
          <a:ext cx="10515600" cy="941118"/>
        </a:xfrm>
        <a:prstGeom prst="roundRect">
          <a:avLst/>
        </a:prstGeom>
        <a:solidFill>
          <a:schemeClr val="accent4">
            <a:hueOff val="337629"/>
            <a:satOff val="0"/>
            <a:lumOff val="-4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Proactive and anticipatory approach has been adopted – combined assessments, structured medical review and shared care planning for people at end of life are cornerstones of delivery, alongside training and support to care home teams. </a:t>
          </a:r>
          <a:endParaRPr lang="en-US" sz="1800" kern="1200" dirty="0"/>
        </a:p>
      </dsp:txBody>
      <dsp:txXfrm>
        <a:off x="45942" y="1057886"/>
        <a:ext cx="10423716" cy="849234"/>
      </dsp:txXfrm>
    </dsp:sp>
    <dsp:sp modelId="{87439E07-0169-4DD3-9A47-6B9E068224E8}">
      <dsp:nvSpPr>
        <dsp:cNvPr id="0" name=""/>
        <dsp:cNvSpPr/>
      </dsp:nvSpPr>
      <dsp:spPr>
        <a:xfrm>
          <a:off x="0" y="1996263"/>
          <a:ext cx="10515600" cy="941118"/>
        </a:xfrm>
        <a:prstGeom prst="roundRect">
          <a:avLst/>
        </a:prstGeom>
        <a:solidFill>
          <a:schemeClr val="accent4">
            <a:hueOff val="675257"/>
            <a:satOff val="0"/>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Early indication is that this approach is having a positive impact on the number of admission from participating care homes in comparison to those not covered </a:t>
          </a:r>
          <a:endParaRPr lang="en-US" sz="1800" kern="1200" dirty="0"/>
        </a:p>
      </dsp:txBody>
      <dsp:txXfrm>
        <a:off x="45942" y="2042205"/>
        <a:ext cx="10423716" cy="849234"/>
      </dsp:txXfrm>
    </dsp:sp>
    <dsp:sp modelId="{AFBCEB77-7D50-4554-B424-1A05C5E757E1}">
      <dsp:nvSpPr>
        <dsp:cNvPr id="0" name=""/>
        <dsp:cNvSpPr/>
      </dsp:nvSpPr>
      <dsp:spPr>
        <a:xfrm>
          <a:off x="0" y="2980581"/>
          <a:ext cx="10515600" cy="941118"/>
        </a:xfrm>
        <a:prstGeom prst="roundRect">
          <a:avLst/>
        </a:prstGeom>
        <a:solidFill>
          <a:schemeClr val="accent4">
            <a:hueOff val="1012886"/>
            <a:satOff val="0"/>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team has attracted new recruits, including GPs with special interest with frailty and registrars from WGH have started rotations into the CHH. </a:t>
          </a:r>
          <a:endParaRPr lang="en-US" sz="1800" kern="1200" dirty="0"/>
        </a:p>
      </dsp:txBody>
      <dsp:txXfrm>
        <a:off x="45942" y="3026523"/>
        <a:ext cx="10423716" cy="849234"/>
      </dsp:txXfrm>
    </dsp:sp>
    <dsp:sp modelId="{6450FBCC-49E1-4C08-ACC6-69F3058A4E7C}">
      <dsp:nvSpPr>
        <dsp:cNvPr id="0" name=""/>
        <dsp:cNvSpPr/>
      </dsp:nvSpPr>
      <dsp:spPr>
        <a:xfrm>
          <a:off x="0" y="3964900"/>
          <a:ext cx="10515600" cy="941118"/>
        </a:xfrm>
        <a:prstGeom prst="roundRect">
          <a:avLst/>
        </a:prstGeom>
        <a:solidFill>
          <a:schemeClr val="accent4">
            <a:hueOff val="1350515"/>
            <a:satOff val="0"/>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Recently collaborating with NS Council to stand up a soft intel sharing forum and to run a discharge pilot</a:t>
          </a:r>
          <a:r>
            <a:rPr lang="en-GB" sz="1800" b="1" kern="1200" dirty="0"/>
            <a:t>. </a:t>
          </a:r>
          <a:endParaRPr lang="en-US" sz="1800" kern="1200" dirty="0"/>
        </a:p>
      </dsp:txBody>
      <dsp:txXfrm>
        <a:off x="45942" y="4010842"/>
        <a:ext cx="10423716" cy="8492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A4CEA-558C-4F35-902F-CC96A03B7677}" type="datetimeFigureOut">
              <a:rPr lang="en-GB" smtClean="0"/>
              <a:t>24/02/2022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07BA1-E00E-41EE-8E19-89D3A5F18011}" type="slidenum">
              <a:rPr lang="en-GB" smtClean="0"/>
              <a:t>‹#›</a:t>
            </a:fld>
            <a:endParaRPr lang="en-GB"/>
          </a:p>
        </p:txBody>
      </p:sp>
    </p:spTree>
    <p:extLst>
      <p:ext uri="{BB962C8B-B14F-4D97-AF65-F5344CB8AC3E}">
        <p14:creationId xmlns:p14="http://schemas.microsoft.com/office/powerpoint/2010/main" val="167074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107BA1-E00E-41EE-8E19-89D3A5F18011}" type="slidenum">
              <a:rPr lang="en-GB" smtClean="0"/>
              <a:t>1</a:t>
            </a:fld>
            <a:endParaRPr lang="en-GB"/>
          </a:p>
        </p:txBody>
      </p:sp>
    </p:spTree>
    <p:extLst>
      <p:ext uri="{BB962C8B-B14F-4D97-AF65-F5344CB8AC3E}">
        <p14:creationId xmlns:p14="http://schemas.microsoft.com/office/powerpoint/2010/main" val="210526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13</a:t>
            </a:fld>
            <a:endParaRPr lang="en-GB"/>
          </a:p>
        </p:txBody>
      </p:sp>
    </p:spTree>
    <p:extLst>
      <p:ext uri="{BB962C8B-B14F-4D97-AF65-F5344CB8AC3E}">
        <p14:creationId xmlns:p14="http://schemas.microsoft.com/office/powerpoint/2010/main" val="410035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14</a:t>
            </a:fld>
            <a:endParaRPr lang="en-GB"/>
          </a:p>
        </p:txBody>
      </p:sp>
    </p:spTree>
    <p:extLst>
      <p:ext uri="{BB962C8B-B14F-4D97-AF65-F5344CB8AC3E}">
        <p14:creationId xmlns:p14="http://schemas.microsoft.com/office/powerpoint/2010/main" val="339487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15</a:t>
            </a:fld>
            <a:endParaRPr lang="en-GB"/>
          </a:p>
        </p:txBody>
      </p:sp>
    </p:spTree>
    <p:extLst>
      <p:ext uri="{BB962C8B-B14F-4D97-AF65-F5344CB8AC3E}">
        <p14:creationId xmlns:p14="http://schemas.microsoft.com/office/powerpoint/2010/main" val="121240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brief for the presentation is ‘ICP Development challenge’.</a:t>
            </a:r>
          </a:p>
          <a:p>
            <a:r>
              <a:rPr lang="en-GB" sz="1800" dirty="0">
                <a:effectLst/>
                <a:latin typeface="Calibri" panose="020F0502020204030204" pitchFamily="34" charset="0"/>
                <a:ea typeface="Calibri" panose="020F0502020204030204" pitchFamily="34" charset="0"/>
              </a:rPr>
              <a:t>I think we need a description of ICPs and how they have come together , so the good slides you have done Phoebe which explains it and how it will be different for partners and people .</a:t>
            </a:r>
          </a:p>
          <a:p>
            <a:r>
              <a:rPr lang="en-GB" sz="1800" dirty="0">
                <a:effectLst/>
                <a:latin typeface="Calibri" panose="020F0502020204030204" pitchFamily="34" charset="0"/>
                <a:ea typeface="Calibri" panose="020F0502020204030204" pitchFamily="34" charset="0"/>
              </a:rPr>
              <a:t>Then some slides we have about Weston (the model and what we have achieved to date) to make it real with examples</a:t>
            </a:r>
          </a:p>
          <a:p>
            <a:endParaRPr lang="en-GB" dirty="0"/>
          </a:p>
        </p:txBody>
      </p:sp>
      <p:sp>
        <p:nvSpPr>
          <p:cNvPr id="4" name="Slide Number Placeholder 3"/>
          <p:cNvSpPr>
            <a:spLocks noGrp="1"/>
          </p:cNvSpPr>
          <p:nvPr>
            <p:ph type="sldNum" sz="quarter" idx="5"/>
          </p:nvPr>
        </p:nvSpPr>
        <p:spPr/>
        <p:txBody>
          <a:bodyPr/>
          <a:lstStyle/>
          <a:p>
            <a:fld id="{63107BA1-E00E-41EE-8E19-89D3A5F18011}" type="slidenum">
              <a:rPr lang="en-GB" smtClean="0"/>
              <a:t>2</a:t>
            </a:fld>
            <a:endParaRPr lang="en-GB"/>
          </a:p>
        </p:txBody>
      </p:sp>
    </p:spTree>
    <p:extLst>
      <p:ext uri="{BB962C8B-B14F-4D97-AF65-F5344CB8AC3E}">
        <p14:creationId xmlns:p14="http://schemas.microsoft.com/office/powerpoint/2010/main" val="14045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4</a:t>
            </a:fld>
            <a:endParaRPr lang="en-GB"/>
          </a:p>
        </p:txBody>
      </p:sp>
    </p:spTree>
    <p:extLst>
      <p:ext uri="{BB962C8B-B14F-4D97-AF65-F5344CB8AC3E}">
        <p14:creationId xmlns:p14="http://schemas.microsoft.com/office/powerpoint/2010/main" val="341963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Calibri" panose="020F0502020204030204" pitchFamily="34" charset="0"/>
                <a:cs typeface="Times New Roman" panose="02020603050405020304" pitchFamily="18" charset="0"/>
              </a:rPr>
              <a:t>This will enable people to receive the best preventative, proactive and personalised care. Another component will be to make it easier for staff to work productively together as a fulfilled workforce.</a:t>
            </a:r>
          </a:p>
          <a:p>
            <a:endParaRPr lang="en-GB" dirty="0"/>
          </a:p>
          <a:p>
            <a:r>
              <a:rPr lang="en-GB" dirty="0">
                <a:sym typeface="Wingdings" panose="05000000000000000000" pitchFamily="2" charset="2"/>
              </a:rPr>
              <a:t> This info is covered in subsequent slides</a:t>
            </a:r>
            <a:endParaRPr lang="en-GB" dirty="0"/>
          </a:p>
        </p:txBody>
      </p:sp>
      <p:sp>
        <p:nvSpPr>
          <p:cNvPr id="4" name="Slide Number Placeholder 3"/>
          <p:cNvSpPr>
            <a:spLocks noGrp="1"/>
          </p:cNvSpPr>
          <p:nvPr>
            <p:ph type="sldNum" sz="quarter" idx="5"/>
          </p:nvPr>
        </p:nvSpPr>
        <p:spPr/>
        <p:txBody>
          <a:bodyPr/>
          <a:lstStyle/>
          <a:p>
            <a:fld id="{63107BA1-E00E-41EE-8E19-89D3A5F18011}" type="slidenum">
              <a:rPr lang="en-GB" smtClean="0"/>
              <a:t>5</a:t>
            </a:fld>
            <a:endParaRPr lang="en-GB"/>
          </a:p>
        </p:txBody>
      </p:sp>
    </p:spTree>
    <p:extLst>
      <p:ext uri="{BB962C8B-B14F-4D97-AF65-F5344CB8AC3E}">
        <p14:creationId xmlns:p14="http://schemas.microsoft.com/office/powerpoint/2010/main" val="244140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107BA1-E00E-41EE-8E19-89D3A5F18011}" type="slidenum">
              <a:rPr lang="en-GB" smtClean="0"/>
              <a:t>6</a:t>
            </a:fld>
            <a:endParaRPr lang="en-GB"/>
          </a:p>
        </p:txBody>
      </p:sp>
    </p:spTree>
    <p:extLst>
      <p:ext uri="{BB962C8B-B14F-4D97-AF65-F5344CB8AC3E}">
        <p14:creationId xmlns:p14="http://schemas.microsoft.com/office/powerpoint/2010/main" val="349553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8</a:t>
            </a:fld>
            <a:endParaRPr lang="en-GB"/>
          </a:p>
        </p:txBody>
      </p:sp>
    </p:spTree>
    <p:extLst>
      <p:ext uri="{BB962C8B-B14F-4D97-AF65-F5344CB8AC3E}">
        <p14:creationId xmlns:p14="http://schemas.microsoft.com/office/powerpoint/2010/main" val="343875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(NSC, English Indices of Deprivation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(North Somerset Health Profile, 2016) </a:t>
            </a:r>
          </a:p>
          <a:p>
            <a:endParaRPr lang="en-GB" dirty="0"/>
          </a:p>
        </p:txBody>
      </p:sp>
      <p:sp>
        <p:nvSpPr>
          <p:cNvPr id="4" name="Slide Number Placeholder 3"/>
          <p:cNvSpPr>
            <a:spLocks noGrp="1"/>
          </p:cNvSpPr>
          <p:nvPr>
            <p:ph type="sldNum" sz="quarter" idx="5"/>
          </p:nvPr>
        </p:nvSpPr>
        <p:spPr/>
        <p:txBody>
          <a:bodyPr/>
          <a:lstStyle/>
          <a:p>
            <a:fld id="{63107BA1-E00E-41EE-8E19-89D3A5F18011}" type="slidenum">
              <a:rPr lang="en-GB" smtClean="0"/>
              <a:t>9</a:t>
            </a:fld>
            <a:endParaRPr lang="en-GB"/>
          </a:p>
        </p:txBody>
      </p:sp>
    </p:spTree>
    <p:extLst>
      <p:ext uri="{BB962C8B-B14F-4D97-AF65-F5344CB8AC3E}">
        <p14:creationId xmlns:p14="http://schemas.microsoft.com/office/powerpoint/2010/main" val="355248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10</a:t>
            </a:fld>
            <a:endParaRPr lang="en-GB"/>
          </a:p>
        </p:txBody>
      </p:sp>
    </p:spTree>
    <p:extLst>
      <p:ext uri="{BB962C8B-B14F-4D97-AF65-F5344CB8AC3E}">
        <p14:creationId xmlns:p14="http://schemas.microsoft.com/office/powerpoint/2010/main" val="302930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107BA1-E00E-41EE-8E19-89D3A5F18011}" type="slidenum">
              <a:rPr lang="en-GB" smtClean="0"/>
              <a:t>12</a:t>
            </a:fld>
            <a:endParaRPr lang="en-GB"/>
          </a:p>
        </p:txBody>
      </p:sp>
    </p:spTree>
    <p:extLst>
      <p:ext uri="{BB962C8B-B14F-4D97-AF65-F5344CB8AC3E}">
        <p14:creationId xmlns:p14="http://schemas.microsoft.com/office/powerpoint/2010/main" val="1824460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lthier Together Title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07BEE-A03F-B44A-8D3D-89DF68C466F8}"/>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251" y="4326916"/>
            <a:ext cx="12190751" cy="2553629"/>
          </a:xfrm>
          <a:prstGeom prst="rect">
            <a:avLst/>
          </a:prstGeom>
        </p:spPr>
      </p:pic>
      <p:pic>
        <p:nvPicPr>
          <p:cNvPr id="8" name="Picture 7">
            <a:extLst>
              <a:ext uri="{FF2B5EF4-FFF2-40B4-BE49-F238E27FC236}">
                <a16:creationId xmlns:a16="http://schemas.microsoft.com/office/drawing/2014/main" id="{DEA41831-5A3C-3A48-AD68-BBD13E80BD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246890"/>
            <a:ext cx="6764796" cy="1194285"/>
          </a:xfrm>
          <a:prstGeom prst="rect">
            <a:avLst/>
          </a:prstGeom>
        </p:spPr>
      </p:pic>
      <p:sp>
        <p:nvSpPr>
          <p:cNvPr id="5" name="Text Placeholder 3"/>
          <p:cNvSpPr>
            <a:spLocks noGrp="1"/>
          </p:cNvSpPr>
          <p:nvPr>
            <p:ph type="body" sz="quarter" idx="10" hasCustomPrompt="1"/>
          </p:nvPr>
        </p:nvSpPr>
        <p:spPr>
          <a:xfrm>
            <a:off x="273206" y="1821709"/>
            <a:ext cx="11523684" cy="1014413"/>
          </a:xfrm>
        </p:spPr>
        <p:txBody>
          <a:bodyPr/>
          <a:lstStyle>
            <a:lvl1pPr marL="0" indent="0">
              <a:buNone/>
              <a:defRPr sz="4000" b="1">
                <a:latin typeface="+mj-lt"/>
              </a:defRPr>
            </a:lvl1pPr>
          </a:lstStyle>
          <a:p>
            <a:pPr lvl="0"/>
            <a:r>
              <a:rPr lang="en-US" dirty="0"/>
              <a:t>Heading goes here</a:t>
            </a:r>
          </a:p>
        </p:txBody>
      </p:sp>
      <p:sp>
        <p:nvSpPr>
          <p:cNvPr id="7" name="Text Placeholder 6"/>
          <p:cNvSpPr>
            <a:spLocks noGrp="1"/>
          </p:cNvSpPr>
          <p:nvPr>
            <p:ph type="body" sz="quarter" idx="11" hasCustomPrompt="1"/>
          </p:nvPr>
        </p:nvSpPr>
        <p:spPr>
          <a:xfrm>
            <a:off x="273050" y="2928079"/>
            <a:ext cx="11523799" cy="955675"/>
          </a:xfrm>
        </p:spPr>
        <p:txBody>
          <a:bodyPr/>
          <a:lstStyle>
            <a:lvl1pPr marL="0" indent="0">
              <a:buNone/>
              <a:defRPr baseline="0"/>
            </a:lvl1pPr>
          </a:lstStyle>
          <a:p>
            <a:pPr lvl="0"/>
            <a:r>
              <a:rPr lang="en-US" dirty="0"/>
              <a:t>Subheading text here – name, role, date </a:t>
            </a:r>
            <a:r>
              <a:rPr lang="en-US" dirty="0" err="1"/>
              <a:t>etc</a:t>
            </a:r>
            <a:endParaRPr lang="en-GB" dirty="0"/>
          </a:p>
        </p:txBody>
      </p:sp>
    </p:spTree>
    <p:extLst>
      <p:ext uri="{BB962C8B-B14F-4D97-AF65-F5344CB8AC3E}">
        <p14:creationId xmlns:p14="http://schemas.microsoft.com/office/powerpoint/2010/main" val="384243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1F64-65EF-44D8-B36B-627995A09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EFD136-A9E6-4407-B997-13DDB1D4B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D56EF9-DC4F-4D6E-A5C5-5767271631CB}"/>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5" name="Footer Placeholder 4">
            <a:extLst>
              <a:ext uri="{FF2B5EF4-FFF2-40B4-BE49-F238E27FC236}">
                <a16:creationId xmlns:a16="http://schemas.microsoft.com/office/drawing/2014/main" id="{DC48B08B-DF4B-4175-9770-BEF280997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2E05E-D479-411C-B24B-AFA8BC4C1E30}"/>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85233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9383-EAF3-4F77-875F-12F554FBA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F1154D-2B7B-4A2C-8760-74A6D25AB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85234-D34C-48FA-ACF7-4EC3388EBC0F}"/>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5" name="Footer Placeholder 4">
            <a:extLst>
              <a:ext uri="{FF2B5EF4-FFF2-40B4-BE49-F238E27FC236}">
                <a16:creationId xmlns:a16="http://schemas.microsoft.com/office/drawing/2014/main" id="{21D5B1F9-620D-444B-B7FD-488548B85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0A345E-03EE-41A0-B82E-8F40B9AB552D}"/>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232742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6CA2-BD4B-49A0-B44B-DF07A099D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60CA62-25AF-45E3-8B49-7160567F2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B6B53-4727-48B3-B799-99B507EA7A60}"/>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5" name="Footer Placeholder 4">
            <a:extLst>
              <a:ext uri="{FF2B5EF4-FFF2-40B4-BE49-F238E27FC236}">
                <a16:creationId xmlns:a16="http://schemas.microsoft.com/office/drawing/2014/main" id="{EC0B1735-F33C-4058-BB6C-BAB13D58D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0D913-5271-412F-BA84-44C3485982E2}"/>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123767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6615-A5E0-4EB0-8B21-489B6E85B4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D2F662-2082-4913-83BC-9175629D8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ECCA84-EAE2-4FB9-8732-2AD0CD89F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97EF8D-1E53-4514-A3F7-4DE388591C92}"/>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6" name="Footer Placeholder 5">
            <a:extLst>
              <a:ext uri="{FF2B5EF4-FFF2-40B4-BE49-F238E27FC236}">
                <a16:creationId xmlns:a16="http://schemas.microsoft.com/office/drawing/2014/main" id="{9FEF0519-0C30-4B64-8CF5-E074D26B84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60387F-95EC-4C42-9F39-7302D5570A05}"/>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119606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FEF6-EC76-41ED-9958-E10643C2A4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D5D9BE-1708-4783-8EFA-229B7B61E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3E0187-F9D7-4F91-9189-DCF3BA671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8C7D8C-F574-43D4-898D-3AEC333E6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BAEDB-0AF5-4AB1-A143-71BB9D765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72D631-D534-4AA5-BF0F-5184EC2D5E3B}"/>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8" name="Footer Placeholder 7">
            <a:extLst>
              <a:ext uri="{FF2B5EF4-FFF2-40B4-BE49-F238E27FC236}">
                <a16:creationId xmlns:a16="http://schemas.microsoft.com/office/drawing/2014/main" id="{A4EDED85-D6FE-4DF2-A8A5-F43D6D9400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1F0A5A-2845-4529-91CE-05277429E04C}"/>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310164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4B97-6536-4044-958B-93DB574B40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D45F1D-4FC5-42B0-8EB3-8D422DEE895B}"/>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4" name="Footer Placeholder 3">
            <a:extLst>
              <a:ext uri="{FF2B5EF4-FFF2-40B4-BE49-F238E27FC236}">
                <a16:creationId xmlns:a16="http://schemas.microsoft.com/office/drawing/2014/main" id="{5956A10F-C5F8-4B4D-AF6A-935453D21F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E17FB8-4799-4669-BE11-680B18E50CB1}"/>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679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EC6E5-2253-434E-8F4C-68214270ED9D}"/>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3" name="Footer Placeholder 2">
            <a:extLst>
              <a:ext uri="{FF2B5EF4-FFF2-40B4-BE49-F238E27FC236}">
                <a16:creationId xmlns:a16="http://schemas.microsoft.com/office/drawing/2014/main" id="{606A72D0-EF88-4C0D-9B98-A93F20770D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1E4549-8BBA-428A-BA2C-C1034E8CE7BB}"/>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230330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046E-46E6-4F58-B86D-FE188039F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A0E31B-B218-4EED-91D3-96B261AF4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5D313D-F44F-4A3D-B510-532EE119C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37C39-DE6D-4A3A-8473-6A9C01C58117}"/>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6" name="Footer Placeholder 5">
            <a:extLst>
              <a:ext uri="{FF2B5EF4-FFF2-40B4-BE49-F238E27FC236}">
                <a16:creationId xmlns:a16="http://schemas.microsoft.com/office/drawing/2014/main" id="{BE828755-7D3A-452E-B14B-766B62EA4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394305-C9DD-4ADE-BB39-F09ED98532F0}"/>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11021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9DC2-744B-4E13-AAAD-31836876E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57B321-FABD-487E-99D7-35B28635A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BDBD28-725D-46BF-BDF2-DE12E3BB8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83FF8-6E1A-4992-9BCD-8467EFC690C3}"/>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6" name="Footer Placeholder 5">
            <a:extLst>
              <a:ext uri="{FF2B5EF4-FFF2-40B4-BE49-F238E27FC236}">
                <a16:creationId xmlns:a16="http://schemas.microsoft.com/office/drawing/2014/main" id="{C0E4168C-B8EF-4DDF-BCEA-F40BE52898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75423-FE5F-42F6-935B-0E004A40F5FC}"/>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2348435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8353-B8AF-44E7-A708-0629F810E8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89DD7B-5DC8-4749-A059-E0DA9ED323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DA1CA-5CDE-4E07-8841-BF735C25A4F0}"/>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5" name="Footer Placeholder 4">
            <a:extLst>
              <a:ext uri="{FF2B5EF4-FFF2-40B4-BE49-F238E27FC236}">
                <a16:creationId xmlns:a16="http://schemas.microsoft.com/office/drawing/2014/main" id="{50D2465B-E22A-461D-9CA7-DF3DC611C1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26F961-0823-46E2-B709-5DF636EC0B21}"/>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125184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lthier Togeth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622A3-D00A-AD41-B11E-E65A3822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089196"/>
            <a:ext cx="12190749" cy="782070"/>
          </a:xfrm>
          <a:prstGeom prst="rect">
            <a:avLst/>
          </a:prstGeom>
          <a:solidFill>
            <a:schemeClr val="tx1"/>
          </a:solidFill>
        </p:spPr>
      </p:pic>
      <p:pic>
        <p:nvPicPr>
          <p:cNvPr id="9" name="Picture 8">
            <a:extLst>
              <a:ext uri="{FF2B5EF4-FFF2-40B4-BE49-F238E27FC236}">
                <a16:creationId xmlns:a16="http://schemas.microsoft.com/office/drawing/2014/main" id="{310F736D-EFFA-424D-A13B-B59DC47533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86299"/>
            <a:ext cx="1812616" cy="613950"/>
          </a:xfrm>
          <a:prstGeom prst="rect">
            <a:avLst/>
          </a:prstGeom>
        </p:spPr>
      </p:pic>
      <p:sp>
        <p:nvSpPr>
          <p:cNvPr id="8" name="Text Placeholder 2"/>
          <p:cNvSpPr>
            <a:spLocks noGrp="1"/>
          </p:cNvSpPr>
          <p:nvPr>
            <p:ph type="body" sz="quarter" idx="13" hasCustomPrompt="1"/>
          </p:nvPr>
        </p:nvSpPr>
        <p:spPr>
          <a:xfrm>
            <a:off x="100921" y="369889"/>
            <a:ext cx="11763767"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11" name="Text Placeholder 5"/>
          <p:cNvSpPr>
            <a:spLocks noGrp="1"/>
          </p:cNvSpPr>
          <p:nvPr>
            <p:ph type="body" sz="quarter" idx="14" hasCustomPrompt="1"/>
          </p:nvPr>
        </p:nvSpPr>
        <p:spPr>
          <a:xfrm>
            <a:off x="100669" y="1527175"/>
            <a:ext cx="11763956"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16</a:t>
            </a:r>
            <a:endParaRPr lang="en-GB" dirty="0"/>
          </a:p>
        </p:txBody>
      </p:sp>
    </p:spTree>
    <p:extLst>
      <p:ext uri="{BB962C8B-B14F-4D97-AF65-F5344CB8AC3E}">
        <p14:creationId xmlns:p14="http://schemas.microsoft.com/office/powerpoint/2010/main" val="105592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55372-D8CD-45DA-BCEB-5895E543A3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0E63D-4BB4-4A85-A5BF-CAB2479DC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882BEB-105B-4496-AC28-C92F215B2AC2}"/>
              </a:ext>
            </a:extLst>
          </p:cNvPr>
          <p:cNvSpPr>
            <a:spLocks noGrp="1"/>
          </p:cNvSpPr>
          <p:nvPr>
            <p:ph type="dt" sz="half" idx="10"/>
          </p:nvPr>
        </p:nvSpPr>
        <p:spPr/>
        <p:txBody>
          <a:bodyPr/>
          <a:lstStyle/>
          <a:p>
            <a:fld id="{E653FD7C-E22E-4A83-9EDD-AE40B84B95C0}" type="datetimeFigureOut">
              <a:rPr lang="en-GB" smtClean="0"/>
              <a:t>24/02/2022</a:t>
            </a:fld>
            <a:endParaRPr lang="en-GB"/>
          </a:p>
        </p:txBody>
      </p:sp>
      <p:sp>
        <p:nvSpPr>
          <p:cNvPr id="5" name="Footer Placeholder 4">
            <a:extLst>
              <a:ext uri="{FF2B5EF4-FFF2-40B4-BE49-F238E27FC236}">
                <a16:creationId xmlns:a16="http://schemas.microsoft.com/office/drawing/2014/main" id="{00F90291-E1E2-42E1-B239-95F8605492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5996B-30F6-4F16-B08D-D34FD084C229}"/>
              </a:ext>
            </a:extLst>
          </p:cNvPr>
          <p:cNvSpPr>
            <a:spLocks noGrp="1"/>
          </p:cNvSpPr>
          <p:nvPr>
            <p:ph type="sldNum" sz="quarter" idx="12"/>
          </p:nvPr>
        </p:nvSpPr>
        <p:spPr/>
        <p:txBody>
          <a:bodyPr/>
          <a:lstStyle/>
          <a:p>
            <a:fld id="{0CE7960F-FC1F-4770-ADEE-6A03CF4BA577}" type="slidenum">
              <a:rPr lang="en-GB" smtClean="0"/>
              <a:t>‹#›</a:t>
            </a:fld>
            <a:endParaRPr lang="en-GB"/>
          </a:p>
        </p:txBody>
      </p:sp>
    </p:spTree>
    <p:extLst>
      <p:ext uri="{BB962C8B-B14F-4D97-AF65-F5344CB8AC3E}">
        <p14:creationId xmlns:p14="http://schemas.microsoft.com/office/powerpoint/2010/main" val="392269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ier Together layout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999A6E-9C8B-7948-BE20-18CD9F952952}"/>
              </a:ext>
            </a:extLst>
          </p:cNvPr>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7051362" y="211017"/>
            <a:ext cx="3901425" cy="3868615"/>
          </a:xfrm>
          <a:prstGeom prst="rect">
            <a:avLst/>
          </a:prstGeom>
        </p:spPr>
      </p:pic>
      <p:sp>
        <p:nvSpPr>
          <p:cNvPr id="16" name="Date Placeholder 15">
            <a:extLst>
              <a:ext uri="{FF2B5EF4-FFF2-40B4-BE49-F238E27FC236}">
                <a16:creationId xmlns:a16="http://schemas.microsoft.com/office/drawing/2014/main" id="{1F39E338-A172-384E-B055-617D552C8DBA}"/>
              </a:ext>
            </a:extLst>
          </p:cNvPr>
          <p:cNvSpPr>
            <a:spLocks noGrp="1"/>
          </p:cNvSpPr>
          <p:nvPr>
            <p:ph type="dt" sz="half" idx="10"/>
          </p:nvPr>
        </p:nvSpPr>
        <p:spPr>
          <a:xfrm>
            <a:off x="1169504" y="6455742"/>
            <a:ext cx="2743200" cy="365125"/>
          </a:xfrm>
        </p:spPr>
        <p:txBody>
          <a:bodyPr/>
          <a:lstStyle/>
          <a:p>
            <a:endParaRPr lang="en-US" dirty="0"/>
          </a:p>
        </p:txBody>
      </p:sp>
      <p:sp>
        <p:nvSpPr>
          <p:cNvPr id="17" name="Footer Placeholder 16">
            <a:extLst>
              <a:ext uri="{FF2B5EF4-FFF2-40B4-BE49-F238E27FC236}">
                <a16:creationId xmlns:a16="http://schemas.microsoft.com/office/drawing/2014/main" id="{F51CA6E2-09E1-414B-BC48-99C6C4BC2D47}"/>
              </a:ext>
            </a:extLst>
          </p:cNvPr>
          <p:cNvSpPr>
            <a:spLocks noGrp="1"/>
          </p:cNvSpPr>
          <p:nvPr>
            <p:ph type="ftr" sz="quarter" idx="11"/>
          </p:nvPr>
        </p:nvSpPr>
        <p:spPr>
          <a:xfrm>
            <a:off x="4369904" y="6455742"/>
            <a:ext cx="4114800" cy="365125"/>
          </a:xfrm>
        </p:spPr>
        <p:txBody>
          <a:bodyPr/>
          <a:lstStyle/>
          <a:p>
            <a:endParaRPr lang="en-US" dirty="0"/>
          </a:p>
        </p:txBody>
      </p:sp>
      <p:sp>
        <p:nvSpPr>
          <p:cNvPr id="18" name="Slide Number Placeholder 17">
            <a:extLst>
              <a:ext uri="{FF2B5EF4-FFF2-40B4-BE49-F238E27FC236}">
                <a16:creationId xmlns:a16="http://schemas.microsoft.com/office/drawing/2014/main" id="{AE00A7D5-4EF5-2343-99AD-956CAFA81804}"/>
              </a:ext>
            </a:extLst>
          </p:cNvPr>
          <p:cNvSpPr>
            <a:spLocks noGrp="1"/>
          </p:cNvSpPr>
          <p:nvPr>
            <p:ph type="sldNum" sz="quarter" idx="12"/>
          </p:nvPr>
        </p:nvSpPr>
        <p:spPr>
          <a:xfrm>
            <a:off x="9326215" y="6485559"/>
            <a:ext cx="2743200" cy="365125"/>
          </a:xfrm>
        </p:spPr>
        <p:txBody>
          <a:bodyPr/>
          <a:lstStyle/>
          <a:p>
            <a:fld id="{F6E39E37-6BC0-A248-806A-337B0CEF6126}" type="slidenum">
              <a:rPr lang="en-US" smtClean="0"/>
              <a:t>‹#›</a:t>
            </a:fld>
            <a:endParaRPr lang="en-US" dirty="0"/>
          </a:p>
        </p:txBody>
      </p:sp>
      <p:sp>
        <p:nvSpPr>
          <p:cNvPr id="9" name="Text Placeholder 2"/>
          <p:cNvSpPr>
            <a:spLocks noGrp="1"/>
          </p:cNvSpPr>
          <p:nvPr>
            <p:ph type="body" sz="quarter" idx="13" hasCustomPrompt="1"/>
          </p:nvPr>
        </p:nvSpPr>
        <p:spPr>
          <a:xfrm>
            <a:off x="100921" y="369889"/>
            <a:ext cx="11763767"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10" name="Text Placeholder 5"/>
          <p:cNvSpPr>
            <a:spLocks noGrp="1"/>
          </p:cNvSpPr>
          <p:nvPr>
            <p:ph type="body" sz="quarter" idx="14" hasCustomPrompt="1"/>
          </p:nvPr>
        </p:nvSpPr>
        <p:spPr>
          <a:xfrm>
            <a:off x="100669" y="1527175"/>
            <a:ext cx="11763956"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16</a:t>
            </a:r>
            <a:endParaRPr lang="en-GB" dirty="0"/>
          </a:p>
        </p:txBody>
      </p:sp>
      <p:pic>
        <p:nvPicPr>
          <p:cNvPr id="11" name="Picture 10">
            <a:extLst>
              <a:ext uri="{FF2B5EF4-FFF2-40B4-BE49-F238E27FC236}">
                <a16:creationId xmlns:a16="http://schemas.microsoft.com/office/drawing/2014/main" id="{997622A3-D00A-AD41-B11E-E65A3822C9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89196"/>
            <a:ext cx="12190749" cy="782070"/>
          </a:xfrm>
          <a:prstGeom prst="rect">
            <a:avLst/>
          </a:prstGeom>
          <a:solidFill>
            <a:schemeClr val="tx1"/>
          </a:solidFill>
        </p:spPr>
      </p:pic>
      <p:pic>
        <p:nvPicPr>
          <p:cNvPr id="12" name="Picture 11">
            <a:extLst>
              <a:ext uri="{FF2B5EF4-FFF2-40B4-BE49-F238E27FC236}">
                <a16:creationId xmlns:a16="http://schemas.microsoft.com/office/drawing/2014/main" id="{310F736D-EFFA-424D-A13B-B59DC47533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86299"/>
            <a:ext cx="1812616" cy="613950"/>
          </a:xfrm>
          <a:prstGeom prst="rect">
            <a:avLst/>
          </a:prstGeom>
        </p:spPr>
      </p:pic>
    </p:spTree>
    <p:extLst>
      <p:ext uri="{BB962C8B-B14F-4D97-AF65-F5344CB8AC3E}">
        <p14:creationId xmlns:p14="http://schemas.microsoft.com/office/powerpoint/2010/main" val="315144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lthier Together layou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F040E7-DF95-874B-B1AB-90C34AACF6DE}"/>
              </a:ext>
            </a:extLst>
          </p:cNvPr>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6025084" y="3985864"/>
            <a:ext cx="6205416" cy="1865558"/>
          </a:xfrm>
          <a:prstGeom prst="rect">
            <a:avLst/>
          </a:prstGeom>
        </p:spPr>
      </p:pic>
      <p:sp>
        <p:nvSpPr>
          <p:cNvPr id="2" name="Date Placeholder 1">
            <a:extLst>
              <a:ext uri="{FF2B5EF4-FFF2-40B4-BE49-F238E27FC236}">
                <a16:creationId xmlns:a16="http://schemas.microsoft.com/office/drawing/2014/main" id="{50532EEF-0CF4-3944-ACCF-0B65D1F28CDA}"/>
              </a:ext>
            </a:extLst>
          </p:cNvPr>
          <p:cNvSpPr>
            <a:spLocks noGrp="1"/>
          </p:cNvSpPr>
          <p:nvPr>
            <p:ph type="dt" sz="half" idx="10"/>
          </p:nvPr>
        </p:nvSpPr>
        <p:spPr>
          <a:xfrm>
            <a:off x="1169503" y="6475620"/>
            <a:ext cx="2743200" cy="365125"/>
          </a:xfrm>
        </p:spPr>
        <p:txBody>
          <a:bodyPr/>
          <a:lstStyle/>
          <a:p>
            <a:endParaRPr lang="en-US" dirty="0"/>
          </a:p>
        </p:txBody>
      </p:sp>
      <p:sp>
        <p:nvSpPr>
          <p:cNvPr id="3" name="Footer Placeholder 2">
            <a:extLst>
              <a:ext uri="{FF2B5EF4-FFF2-40B4-BE49-F238E27FC236}">
                <a16:creationId xmlns:a16="http://schemas.microsoft.com/office/drawing/2014/main" id="{A2A19DEB-F70E-704E-A5B2-68496FA53E43}"/>
              </a:ext>
            </a:extLst>
          </p:cNvPr>
          <p:cNvSpPr>
            <a:spLocks noGrp="1"/>
          </p:cNvSpPr>
          <p:nvPr>
            <p:ph type="ftr" sz="quarter" idx="11"/>
          </p:nvPr>
        </p:nvSpPr>
        <p:spPr>
          <a:xfrm>
            <a:off x="4369903" y="6475620"/>
            <a:ext cx="4114800" cy="365125"/>
          </a:xfrm>
        </p:spPr>
        <p:txBody>
          <a:bodyPr/>
          <a:lstStyle/>
          <a:p>
            <a:endParaRPr lang="en-US" dirty="0"/>
          </a:p>
        </p:txBody>
      </p:sp>
      <p:sp>
        <p:nvSpPr>
          <p:cNvPr id="4" name="Slide Number Placeholder 3">
            <a:extLst>
              <a:ext uri="{FF2B5EF4-FFF2-40B4-BE49-F238E27FC236}">
                <a16:creationId xmlns:a16="http://schemas.microsoft.com/office/drawing/2014/main" id="{62661245-761D-5945-A103-E06FCCD5F882}"/>
              </a:ext>
            </a:extLst>
          </p:cNvPr>
          <p:cNvSpPr>
            <a:spLocks noGrp="1"/>
          </p:cNvSpPr>
          <p:nvPr>
            <p:ph type="sldNum" sz="quarter" idx="12"/>
          </p:nvPr>
        </p:nvSpPr>
        <p:spPr>
          <a:xfrm>
            <a:off x="9326216" y="6475620"/>
            <a:ext cx="2743200" cy="365125"/>
          </a:xfrm>
        </p:spPr>
        <p:txBody>
          <a:bodyPr/>
          <a:lstStyle/>
          <a:p>
            <a:fld id="{F6E39E37-6BC0-A248-806A-337B0CEF6126}" type="slidenum">
              <a:rPr lang="en-US" smtClean="0"/>
              <a:t>‹#›</a:t>
            </a:fld>
            <a:endParaRPr lang="en-US" dirty="0"/>
          </a:p>
        </p:txBody>
      </p:sp>
      <p:sp>
        <p:nvSpPr>
          <p:cNvPr id="10" name="Text Placeholder 2"/>
          <p:cNvSpPr>
            <a:spLocks noGrp="1"/>
          </p:cNvSpPr>
          <p:nvPr>
            <p:ph type="body" sz="quarter" idx="13" hasCustomPrompt="1"/>
          </p:nvPr>
        </p:nvSpPr>
        <p:spPr>
          <a:xfrm>
            <a:off x="100921" y="369889"/>
            <a:ext cx="11763767"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12" name="Text Placeholder 5"/>
          <p:cNvSpPr>
            <a:spLocks noGrp="1"/>
          </p:cNvSpPr>
          <p:nvPr>
            <p:ph type="body" sz="quarter" idx="14" hasCustomPrompt="1"/>
          </p:nvPr>
        </p:nvSpPr>
        <p:spPr>
          <a:xfrm>
            <a:off x="100669" y="1527175"/>
            <a:ext cx="11763956"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16</a:t>
            </a:r>
            <a:endParaRPr lang="en-GB" dirty="0"/>
          </a:p>
        </p:txBody>
      </p:sp>
      <p:pic>
        <p:nvPicPr>
          <p:cNvPr id="13" name="Picture 12">
            <a:extLst>
              <a:ext uri="{FF2B5EF4-FFF2-40B4-BE49-F238E27FC236}">
                <a16:creationId xmlns:a16="http://schemas.microsoft.com/office/drawing/2014/main" id="{997622A3-D00A-AD41-B11E-E65A3822C9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89196"/>
            <a:ext cx="12190749" cy="782070"/>
          </a:xfrm>
          <a:prstGeom prst="rect">
            <a:avLst/>
          </a:prstGeom>
          <a:solidFill>
            <a:schemeClr val="tx1"/>
          </a:solidFill>
        </p:spPr>
      </p:pic>
      <p:pic>
        <p:nvPicPr>
          <p:cNvPr id="14" name="Picture 13">
            <a:extLst>
              <a:ext uri="{FF2B5EF4-FFF2-40B4-BE49-F238E27FC236}">
                <a16:creationId xmlns:a16="http://schemas.microsoft.com/office/drawing/2014/main" id="{310F736D-EFFA-424D-A13B-B59DC47533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86299"/>
            <a:ext cx="1812616" cy="613950"/>
          </a:xfrm>
          <a:prstGeom prst="rect">
            <a:avLst/>
          </a:prstGeom>
        </p:spPr>
      </p:pic>
    </p:spTree>
    <p:extLst>
      <p:ext uri="{BB962C8B-B14F-4D97-AF65-F5344CB8AC3E}">
        <p14:creationId xmlns:p14="http://schemas.microsoft.com/office/powerpoint/2010/main" val="361828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lthier Together layout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0992B6-C65B-784A-8D2E-B5EB0F8748F3}"/>
              </a:ext>
            </a:extLst>
          </p:cNvPr>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5592418" y="2158016"/>
            <a:ext cx="6421217" cy="3547049"/>
          </a:xfrm>
          <a:prstGeom prst="rect">
            <a:avLst/>
          </a:prstGeom>
        </p:spPr>
      </p:pic>
      <p:sp>
        <p:nvSpPr>
          <p:cNvPr id="2" name="Date Placeholder 1">
            <a:extLst>
              <a:ext uri="{FF2B5EF4-FFF2-40B4-BE49-F238E27FC236}">
                <a16:creationId xmlns:a16="http://schemas.microsoft.com/office/drawing/2014/main" id="{B5243556-3580-634A-9100-E41911D87C9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9BDF6B7-E945-8D44-8742-CE9FE9F5A9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14558E-400D-B64F-BCDB-81EAD9FAD8EE}"/>
              </a:ext>
            </a:extLst>
          </p:cNvPr>
          <p:cNvSpPr>
            <a:spLocks noGrp="1"/>
          </p:cNvSpPr>
          <p:nvPr>
            <p:ph type="sldNum" sz="quarter" idx="12"/>
          </p:nvPr>
        </p:nvSpPr>
        <p:spPr>
          <a:xfrm>
            <a:off x="9299709" y="6465681"/>
            <a:ext cx="2743200" cy="365125"/>
          </a:xfrm>
        </p:spPr>
        <p:txBody>
          <a:bodyPr/>
          <a:lstStyle/>
          <a:p>
            <a:fld id="{F6E39E37-6BC0-A248-806A-337B0CEF6126}" type="slidenum">
              <a:rPr lang="en-US" smtClean="0"/>
              <a:t>‹#›</a:t>
            </a:fld>
            <a:endParaRPr lang="en-US" dirty="0"/>
          </a:p>
        </p:txBody>
      </p:sp>
      <p:sp>
        <p:nvSpPr>
          <p:cNvPr id="9" name="Text Placeholder 2"/>
          <p:cNvSpPr>
            <a:spLocks noGrp="1"/>
          </p:cNvSpPr>
          <p:nvPr>
            <p:ph type="body" sz="quarter" idx="13" hasCustomPrompt="1"/>
          </p:nvPr>
        </p:nvSpPr>
        <p:spPr>
          <a:xfrm>
            <a:off x="100921" y="369889"/>
            <a:ext cx="11763767"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10" name="Text Placeholder 5"/>
          <p:cNvSpPr>
            <a:spLocks noGrp="1"/>
          </p:cNvSpPr>
          <p:nvPr>
            <p:ph type="body" sz="quarter" idx="14" hasCustomPrompt="1"/>
          </p:nvPr>
        </p:nvSpPr>
        <p:spPr>
          <a:xfrm>
            <a:off x="100669" y="1527175"/>
            <a:ext cx="11763956"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16</a:t>
            </a:r>
            <a:endParaRPr lang="en-GB" dirty="0"/>
          </a:p>
        </p:txBody>
      </p:sp>
      <p:pic>
        <p:nvPicPr>
          <p:cNvPr id="12" name="Picture 11">
            <a:extLst>
              <a:ext uri="{FF2B5EF4-FFF2-40B4-BE49-F238E27FC236}">
                <a16:creationId xmlns:a16="http://schemas.microsoft.com/office/drawing/2014/main" id="{997622A3-D00A-AD41-B11E-E65A3822C9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089196"/>
            <a:ext cx="12190749" cy="782070"/>
          </a:xfrm>
          <a:prstGeom prst="rect">
            <a:avLst/>
          </a:prstGeom>
          <a:solidFill>
            <a:schemeClr val="tx1"/>
          </a:solidFill>
        </p:spPr>
      </p:pic>
      <p:pic>
        <p:nvPicPr>
          <p:cNvPr id="14" name="Picture 13">
            <a:extLst>
              <a:ext uri="{FF2B5EF4-FFF2-40B4-BE49-F238E27FC236}">
                <a16:creationId xmlns:a16="http://schemas.microsoft.com/office/drawing/2014/main" id="{310F736D-EFFA-424D-A13B-B59DC47533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86299"/>
            <a:ext cx="1812616" cy="613950"/>
          </a:xfrm>
          <a:prstGeom prst="rect">
            <a:avLst/>
          </a:prstGeom>
        </p:spPr>
      </p:pic>
    </p:spTree>
    <p:extLst>
      <p:ext uri="{BB962C8B-B14F-4D97-AF65-F5344CB8AC3E}">
        <p14:creationId xmlns:p14="http://schemas.microsoft.com/office/powerpoint/2010/main" val="345258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lthier Together layout 5">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00921" y="369889"/>
            <a:ext cx="11763767" cy="1030287"/>
          </a:xfrm>
        </p:spPr>
        <p:txBody>
          <a:bodyPr>
            <a:normAutofit/>
          </a:bodyPr>
          <a:lstStyle>
            <a:lvl1pPr marL="0" indent="0">
              <a:buNone/>
              <a:defRPr sz="4000" b="1">
                <a:latin typeface="+mj-lt"/>
              </a:defRPr>
            </a:lvl1pPr>
          </a:lstStyle>
          <a:p>
            <a:pPr lvl="0"/>
            <a:r>
              <a:rPr lang="en-US" dirty="0"/>
              <a:t>Place heading here</a:t>
            </a:r>
            <a:endParaRPr lang="en-GB" dirty="0"/>
          </a:p>
        </p:txBody>
      </p:sp>
      <p:sp>
        <p:nvSpPr>
          <p:cNvPr id="3" name="Text Placeholder 5"/>
          <p:cNvSpPr>
            <a:spLocks noGrp="1"/>
          </p:cNvSpPr>
          <p:nvPr>
            <p:ph type="body" sz="quarter" idx="14" hasCustomPrompt="1"/>
          </p:nvPr>
        </p:nvSpPr>
        <p:spPr>
          <a:xfrm>
            <a:off x="100669" y="1527175"/>
            <a:ext cx="11763956" cy="405923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Add your slide text here – minimum font size 16</a:t>
            </a:r>
            <a:endParaRPr lang="en-GB" dirty="0"/>
          </a:p>
        </p:txBody>
      </p:sp>
    </p:spTree>
    <p:extLst>
      <p:ext uri="{BB962C8B-B14F-4D97-AF65-F5344CB8AC3E}">
        <p14:creationId xmlns:p14="http://schemas.microsoft.com/office/powerpoint/2010/main" val="185758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ier Together layou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E8CB77-6AB0-2F48-AD9C-CBBAF886C87B}"/>
              </a:ext>
            </a:extLst>
          </p:cNvPr>
          <p:cNvPicPr>
            <a:picLocks noChangeAspect="1"/>
          </p:cNvPicPr>
          <p:nvPr userDrawn="1"/>
        </p:nvPicPr>
        <p:blipFill>
          <a:blip r:embed="rId2"/>
          <a:stretch>
            <a:fillRect/>
          </a:stretch>
        </p:blipFill>
        <p:spPr>
          <a:xfrm>
            <a:off x="-1" y="-226"/>
            <a:ext cx="7112233" cy="6858226"/>
          </a:xfrm>
          <a:prstGeom prst="rect">
            <a:avLst/>
          </a:prstGeom>
        </p:spPr>
      </p:pic>
      <p:sp>
        <p:nvSpPr>
          <p:cNvPr id="9" name="Picture Placeholder 2">
            <a:extLst>
              <a:ext uri="{FF2B5EF4-FFF2-40B4-BE49-F238E27FC236}">
                <a16:creationId xmlns:a16="http://schemas.microsoft.com/office/drawing/2014/main" id="{6B5C8527-46D6-964B-A751-A34FA1464095}"/>
              </a:ext>
            </a:extLst>
          </p:cNvPr>
          <p:cNvSpPr>
            <a:spLocks noGrp="1"/>
          </p:cNvSpPr>
          <p:nvPr>
            <p:ph type="pic" sz="quarter" idx="16"/>
          </p:nvPr>
        </p:nvSpPr>
        <p:spPr>
          <a:xfrm>
            <a:off x="7697990" y="1845120"/>
            <a:ext cx="3747599" cy="3167761"/>
          </a:xfrm>
        </p:spPr>
        <p:txBody>
          <a:bodyPr>
            <a:normAutofit/>
          </a:bodyPr>
          <a:lstStyle>
            <a:lvl1pPr>
              <a:defRPr sz="600"/>
            </a:lvl1pPr>
          </a:lstStyle>
          <a:p>
            <a:r>
              <a:rPr lang="en-US" dirty="0"/>
              <a:t>Click icon to add picture</a:t>
            </a:r>
          </a:p>
        </p:txBody>
      </p:sp>
      <p:pic>
        <p:nvPicPr>
          <p:cNvPr id="8" name="Picture 7">
            <a:extLst>
              <a:ext uri="{FF2B5EF4-FFF2-40B4-BE49-F238E27FC236}">
                <a16:creationId xmlns:a16="http://schemas.microsoft.com/office/drawing/2014/main" id="{35AC06F6-99B3-A34D-9DDD-BB2E85C11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133763"/>
            <a:ext cx="1751017" cy="593086"/>
          </a:xfrm>
          <a:prstGeom prst="rect">
            <a:avLst/>
          </a:prstGeom>
        </p:spPr>
      </p:pic>
      <p:sp>
        <p:nvSpPr>
          <p:cNvPr id="3" name="Text Placeholder 2"/>
          <p:cNvSpPr>
            <a:spLocks noGrp="1"/>
          </p:cNvSpPr>
          <p:nvPr>
            <p:ph type="body" sz="quarter" idx="17" hasCustomPrompt="1"/>
          </p:nvPr>
        </p:nvSpPr>
        <p:spPr>
          <a:xfrm>
            <a:off x="727044" y="237745"/>
            <a:ext cx="5679507" cy="733028"/>
          </a:xfrm>
        </p:spPr>
        <p:txBody>
          <a:bodyPr>
            <a:noAutofit/>
          </a:bodyPr>
          <a:lstStyle>
            <a:lvl1pPr marL="0" indent="0">
              <a:buNone/>
              <a:defRPr sz="4000" b="1">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GB" dirty="0"/>
              <a:t>Heading</a:t>
            </a:r>
          </a:p>
        </p:txBody>
      </p:sp>
      <p:sp>
        <p:nvSpPr>
          <p:cNvPr id="5" name="Text Placeholder 4"/>
          <p:cNvSpPr>
            <a:spLocks noGrp="1"/>
          </p:cNvSpPr>
          <p:nvPr>
            <p:ph type="body" sz="quarter" idx="18" hasCustomPrompt="1"/>
          </p:nvPr>
        </p:nvSpPr>
        <p:spPr>
          <a:xfrm>
            <a:off x="727044" y="1090614"/>
            <a:ext cx="5680107" cy="511175"/>
          </a:xfrm>
        </p:spPr>
        <p:txBody>
          <a:bodyPr>
            <a:normAutofit/>
          </a:bodyPr>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Subheading</a:t>
            </a:r>
          </a:p>
        </p:txBody>
      </p:sp>
      <p:sp>
        <p:nvSpPr>
          <p:cNvPr id="14" name="Text Placeholder 13"/>
          <p:cNvSpPr>
            <a:spLocks noGrp="1"/>
          </p:cNvSpPr>
          <p:nvPr>
            <p:ph type="body" sz="quarter" idx="19" hasCustomPrompt="1"/>
          </p:nvPr>
        </p:nvSpPr>
        <p:spPr>
          <a:xfrm>
            <a:off x="727044" y="2055368"/>
            <a:ext cx="5679507" cy="2957512"/>
          </a:xfr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Add your slide text here – minimum font size 16</a:t>
            </a:r>
            <a:endParaRPr lang="en-GB" dirty="0"/>
          </a:p>
        </p:txBody>
      </p:sp>
    </p:spTree>
    <p:extLst>
      <p:ext uri="{BB962C8B-B14F-4D97-AF65-F5344CB8AC3E}">
        <p14:creationId xmlns:p14="http://schemas.microsoft.com/office/powerpoint/2010/main" val="160172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Healthier Together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7A42-DE8C-4128-9DB0-DE55ACFCFD6D}"/>
              </a:ext>
            </a:extLst>
          </p:cNvPr>
          <p:cNvSpPr>
            <a:spLocks noGrp="1"/>
          </p:cNvSpPr>
          <p:nvPr>
            <p:ph type="title" hasCustomPrompt="1"/>
          </p:nvPr>
        </p:nvSpPr>
        <p:spPr>
          <a:xfrm>
            <a:off x="275449" y="1829016"/>
            <a:ext cx="11521440" cy="1014984"/>
          </a:xfrm>
        </p:spPr>
        <p:txBody>
          <a:bodyPr anchor="t">
            <a:normAutofit/>
          </a:bodyPr>
          <a:lstStyle>
            <a:lvl1pPr marL="0" indent="85725">
              <a:defRPr lang="en-US" sz="3000" b="1" kern="1200" dirty="0">
                <a:solidFill>
                  <a:schemeClr val="tx1"/>
                </a:solidFill>
                <a:latin typeface="+mj-lt"/>
                <a:ea typeface="+mn-ea"/>
                <a:cs typeface="+mn-cs"/>
              </a:defRPr>
            </a:lvl1pPr>
          </a:lstStyle>
          <a:p>
            <a:pPr lvl="0"/>
            <a:r>
              <a:rPr lang="en-US" dirty="0"/>
              <a:t>Heading goes here</a:t>
            </a:r>
          </a:p>
        </p:txBody>
      </p:sp>
      <p:sp>
        <p:nvSpPr>
          <p:cNvPr id="7" name="Text Placeholder 6"/>
          <p:cNvSpPr>
            <a:spLocks noGrp="1"/>
          </p:cNvSpPr>
          <p:nvPr>
            <p:ph type="body" sz="quarter" idx="11" hasCustomPrompt="1"/>
          </p:nvPr>
        </p:nvSpPr>
        <p:spPr>
          <a:xfrm>
            <a:off x="273051" y="2928081"/>
            <a:ext cx="11523799" cy="955675"/>
          </a:xfrm>
        </p:spPr>
        <p:txBody>
          <a:bodyPr/>
          <a:lstStyle>
            <a:lvl1pPr marL="0" indent="0">
              <a:buNone/>
              <a:defRPr baseline="0"/>
            </a:lvl1pPr>
          </a:lstStyle>
          <a:p>
            <a:pPr lvl="0"/>
            <a:r>
              <a:rPr lang="en-US" dirty="0"/>
              <a:t>Subheading text here – name, role, date </a:t>
            </a:r>
            <a:r>
              <a:rPr lang="en-US" dirty="0" err="1"/>
              <a:t>etc</a:t>
            </a:r>
            <a:endParaRPr lang="en-GB" dirty="0"/>
          </a:p>
        </p:txBody>
      </p:sp>
    </p:spTree>
    <p:extLst>
      <p:ext uri="{BB962C8B-B14F-4D97-AF65-F5344CB8AC3E}">
        <p14:creationId xmlns:p14="http://schemas.microsoft.com/office/powerpoint/2010/main" val="210742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Healthier Together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8406-6262-4CC0-8E8A-ECD49D6686E6}"/>
              </a:ext>
            </a:extLst>
          </p:cNvPr>
          <p:cNvSpPr>
            <a:spLocks noGrp="1"/>
          </p:cNvSpPr>
          <p:nvPr>
            <p:ph type="title" hasCustomPrompt="1"/>
          </p:nvPr>
        </p:nvSpPr>
        <p:spPr>
          <a:xfrm>
            <a:off x="119393" y="366903"/>
            <a:ext cx="11765280" cy="1033272"/>
          </a:xfrm>
        </p:spPr>
        <p:txBody>
          <a:bodyPr anchor="t">
            <a:normAutofit/>
          </a:bodyPr>
          <a:lstStyle>
            <a:lvl1pPr marL="0" indent="79772">
              <a:tabLst/>
              <a:defRPr lang="en-GB" sz="2400" b="1" kern="1200" dirty="0">
                <a:solidFill>
                  <a:schemeClr val="tx1"/>
                </a:solidFill>
                <a:latin typeface="+mj-lt"/>
                <a:ea typeface="+mn-ea"/>
                <a:cs typeface="+mn-cs"/>
              </a:defRPr>
            </a:lvl1pPr>
          </a:lstStyle>
          <a:p>
            <a:pPr lvl="0"/>
            <a:r>
              <a:rPr lang="en-US" dirty="0"/>
              <a:t>Place heading here</a:t>
            </a:r>
            <a:endParaRPr lang="en-GB" dirty="0"/>
          </a:p>
        </p:txBody>
      </p:sp>
      <p:pic>
        <p:nvPicPr>
          <p:cNvPr id="5" name="Picture 4">
            <a:extLst>
              <a:ext uri="{FF2B5EF4-FFF2-40B4-BE49-F238E27FC236}">
                <a16:creationId xmlns:a16="http://schemas.microsoft.com/office/drawing/2014/main" id="{997622A3-D00A-AD41-B11E-E65A3822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089196"/>
            <a:ext cx="12190749" cy="782070"/>
          </a:xfrm>
          <a:prstGeom prst="rect">
            <a:avLst/>
          </a:prstGeom>
          <a:solidFill>
            <a:schemeClr val="tx1"/>
          </a:solidFill>
        </p:spPr>
      </p:pic>
      <p:sp>
        <p:nvSpPr>
          <p:cNvPr id="11" name="Text Placeholder 5"/>
          <p:cNvSpPr>
            <a:spLocks noGrp="1"/>
          </p:cNvSpPr>
          <p:nvPr>
            <p:ph type="body" sz="quarter" idx="14" hasCustomPrompt="1"/>
          </p:nvPr>
        </p:nvSpPr>
        <p:spPr>
          <a:xfrm>
            <a:off x="100670" y="1527175"/>
            <a:ext cx="11763956" cy="4059238"/>
          </a:xfrm>
        </p:spPr>
        <p:txBody>
          <a:bodyPr>
            <a:normAutofit/>
          </a:bodyPr>
          <a:lstStyle>
            <a:lvl1pPr marL="0" indent="0">
              <a:lnSpc>
                <a:spcPct val="100000"/>
              </a:lnSpc>
              <a:spcBef>
                <a:spcPts val="450"/>
              </a:spcBef>
              <a:buNone/>
              <a:defRPr sz="1800">
                <a:latin typeface="Arial" panose="020B0604020202020204" pitchFamily="34" charset="0"/>
                <a:cs typeface="Arial" panose="020B0604020202020204" pitchFamily="34" charset="0"/>
              </a:defRPr>
            </a:lvl1pPr>
          </a:lstStyle>
          <a:p>
            <a:pPr lvl="0"/>
            <a:r>
              <a:rPr lang="en-US" dirty="0"/>
              <a:t>Add your slide text here – minimum font size 18</a:t>
            </a:r>
            <a:endParaRPr lang="en-GB" dirty="0"/>
          </a:p>
        </p:txBody>
      </p:sp>
      <p:sp>
        <p:nvSpPr>
          <p:cNvPr id="10" name="Slide Number Placeholder 1">
            <a:extLst>
              <a:ext uri="{FF2B5EF4-FFF2-40B4-BE49-F238E27FC236}">
                <a16:creationId xmlns:a16="http://schemas.microsoft.com/office/drawing/2014/main" id="{9801B1A2-2A87-4CA6-B111-23B8CF27A10C}"/>
              </a:ext>
            </a:extLst>
          </p:cNvPr>
          <p:cNvSpPr txBox="1">
            <a:spLocks/>
          </p:cNvSpPr>
          <p:nvPr userDrawn="1"/>
        </p:nvSpPr>
        <p:spPr>
          <a:xfrm>
            <a:off x="9326209" y="6465683"/>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9E37-6BC0-A248-806A-337B0CEF6126}" type="slidenum">
              <a:rPr lang="en-US" sz="675" smtClean="0">
                <a:solidFill>
                  <a:srgbClr val="D4D8E5"/>
                </a:solidFill>
              </a:rPr>
              <a:pPr/>
              <a:t>‹#›</a:t>
            </a:fld>
            <a:endParaRPr lang="en-US" sz="675" dirty="0">
              <a:solidFill>
                <a:srgbClr val="D4D8E5"/>
              </a:solidFill>
            </a:endParaRPr>
          </a:p>
        </p:txBody>
      </p:sp>
    </p:spTree>
    <p:extLst>
      <p:ext uri="{BB962C8B-B14F-4D97-AF65-F5344CB8AC3E}">
        <p14:creationId xmlns:p14="http://schemas.microsoft.com/office/powerpoint/2010/main" val="48123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0DC80-0118-534A-9F33-979D4B6E405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8D3A9DE-565B-BF42-9637-395458DFD8CE}"/>
              </a:ext>
            </a:extLst>
          </p:cNvPr>
          <p:cNvSpPr>
            <a:spLocks noGrp="1"/>
          </p:cNvSpPr>
          <p:nvPr>
            <p:ph type="body" idx="1"/>
          </p:nvPr>
        </p:nvSpPr>
        <p:spPr>
          <a:xfrm>
            <a:off x="838200" y="1825625"/>
            <a:ext cx="10515600" cy="4351339"/>
          </a:xfrm>
          <a:prstGeom prst="rect">
            <a:avLst/>
          </a:prstGeom>
        </p:spPr>
        <p:txBody>
          <a:bodyPr vert="horz" lIns="216000" tIns="45720" rIns="21600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074951-787E-714B-9F7E-606C00E586A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616F6FE-1E4E-124C-81D5-C6F87461EC8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F1A15E-3E7E-414E-877D-C72C1AF20D3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E39E37-6BC0-A248-806A-337B0CEF6126}" type="slidenum">
              <a:rPr lang="en-US" smtClean="0"/>
              <a:t>‹#›</a:t>
            </a:fld>
            <a:endParaRPr lang="en-US" dirty="0"/>
          </a:p>
        </p:txBody>
      </p:sp>
    </p:spTree>
    <p:extLst>
      <p:ext uri="{BB962C8B-B14F-4D97-AF65-F5344CB8AC3E}">
        <p14:creationId xmlns:p14="http://schemas.microsoft.com/office/powerpoint/2010/main" val="27885367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34448-07C0-447A-8367-67BC6F411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D0B007-7DE3-4E69-B07F-16BF9F6B4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0F9B4-98C9-4051-808D-8207B4FE4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3FD7C-E22E-4A83-9EDD-AE40B84B95C0}" type="datetimeFigureOut">
              <a:rPr lang="en-GB" smtClean="0"/>
              <a:t>24/02/2022</a:t>
            </a:fld>
            <a:endParaRPr lang="en-GB"/>
          </a:p>
        </p:txBody>
      </p:sp>
      <p:sp>
        <p:nvSpPr>
          <p:cNvPr id="5" name="Footer Placeholder 4">
            <a:extLst>
              <a:ext uri="{FF2B5EF4-FFF2-40B4-BE49-F238E27FC236}">
                <a16:creationId xmlns:a16="http://schemas.microsoft.com/office/drawing/2014/main" id="{0B4A116B-D936-4864-9C90-1DEFCF330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9FCBAA-79C0-478B-8E2A-72D8BF948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7960F-FC1F-4770-ADEE-6A03CF4BA577}" type="slidenum">
              <a:rPr lang="en-GB" smtClean="0"/>
              <a:t>‹#›</a:t>
            </a:fld>
            <a:endParaRPr lang="en-GB"/>
          </a:p>
        </p:txBody>
      </p:sp>
    </p:spTree>
    <p:extLst>
      <p:ext uri="{BB962C8B-B14F-4D97-AF65-F5344CB8AC3E}">
        <p14:creationId xmlns:p14="http://schemas.microsoft.com/office/powerpoint/2010/main" val="42358669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18" Type="http://schemas.openxmlformats.org/officeDocument/2006/relationships/image" Target="../media/image101.png"/><Relationship Id="rId3" Type="http://schemas.openxmlformats.org/officeDocument/2006/relationships/image" Target="../media/image88.png"/><Relationship Id="rId7" Type="http://schemas.openxmlformats.org/officeDocument/2006/relationships/image" Target="../media/image49.sv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notesSlide" Target="../notesSlides/notesSlide12.xml"/><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94.svg"/><Relationship Id="rId5" Type="http://schemas.openxmlformats.org/officeDocument/2006/relationships/image" Target="../media/image90.png"/><Relationship Id="rId15" Type="http://schemas.openxmlformats.org/officeDocument/2006/relationships/image" Target="../media/image98.svg"/><Relationship Id="rId10" Type="http://schemas.openxmlformats.org/officeDocument/2006/relationships/image" Target="../media/image93.png"/><Relationship Id="rId19" Type="http://schemas.openxmlformats.org/officeDocument/2006/relationships/image" Target="../media/image102.svg"/><Relationship Id="rId4" Type="http://schemas.openxmlformats.org/officeDocument/2006/relationships/image" Target="../media/image89.svg"/><Relationship Id="rId9" Type="http://schemas.openxmlformats.org/officeDocument/2006/relationships/image" Target="../media/image92.svg"/><Relationship Id="rId14" Type="http://schemas.openxmlformats.org/officeDocument/2006/relationships/image" Target="../media/image97.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26" Type="http://schemas.openxmlformats.org/officeDocument/2006/relationships/image" Target="../media/image47.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sv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 Id="rId27"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18" Type="http://schemas.openxmlformats.org/officeDocument/2006/relationships/image" Target="../media/image67.svg"/><Relationship Id="rId26" Type="http://schemas.openxmlformats.org/officeDocument/2006/relationships/image" Target="../media/image47.sv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svg"/><Relationship Id="rId17" Type="http://schemas.openxmlformats.org/officeDocument/2006/relationships/image" Target="../media/image66.png"/><Relationship Id="rId25" Type="http://schemas.openxmlformats.org/officeDocument/2006/relationships/image" Target="../media/image46.png"/><Relationship Id="rId2" Type="http://schemas.openxmlformats.org/officeDocument/2006/relationships/notesSlide" Target="../notesSlides/notesSlide6.xml"/><Relationship Id="rId16" Type="http://schemas.openxmlformats.org/officeDocument/2006/relationships/image" Target="../media/image65.svg"/><Relationship Id="rId20" Type="http://schemas.openxmlformats.org/officeDocument/2006/relationships/image" Target="../media/image69.svg"/><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0.png"/><Relationship Id="rId24" Type="http://schemas.openxmlformats.org/officeDocument/2006/relationships/image" Target="../media/image73.sv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5.svg"/><Relationship Id="rId10" Type="http://schemas.openxmlformats.org/officeDocument/2006/relationships/image" Target="../media/image59.svg"/><Relationship Id="rId19" Type="http://schemas.openxmlformats.org/officeDocument/2006/relationships/image" Target="../media/image68.pn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 Id="rId22" Type="http://schemas.openxmlformats.org/officeDocument/2006/relationships/image" Target="../media/image71.svg"/><Relationship Id="rId27"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B6A8F-DACC-4828-925B-A69C36E7C5CB}"/>
              </a:ext>
            </a:extLst>
          </p:cNvPr>
          <p:cNvSpPr>
            <a:spLocks noGrp="1"/>
          </p:cNvSpPr>
          <p:nvPr>
            <p:ph type="body" sz="quarter" idx="13"/>
          </p:nvPr>
        </p:nvSpPr>
        <p:spPr>
          <a:xfrm>
            <a:off x="100921" y="369890"/>
            <a:ext cx="11763767" cy="1639532"/>
          </a:xfrm>
        </p:spPr>
        <p:txBody>
          <a:bodyPr>
            <a:normAutofit fontScale="85000" lnSpcReduction="10000"/>
          </a:bodyPr>
          <a:lstStyle/>
          <a:p>
            <a:pPr algn="ctr"/>
            <a:r>
              <a:rPr kumimoji="0" lang="en-GB" sz="8000" i="0" u="none" strike="noStrike" kern="1200" cap="none" spc="0" normalizeH="0" baseline="0" noProof="0" dirty="0">
                <a:ln>
                  <a:noFill/>
                </a:ln>
                <a:effectLst/>
                <a:uLnTx/>
                <a:uFillTx/>
                <a:latin typeface="Arial" panose="020B0604020202020204" pitchFamily="34" charset="0"/>
                <a:ea typeface="+mj-ea"/>
                <a:cs typeface="+mj-cs"/>
              </a:rPr>
              <a:t>ICP Development challenge</a:t>
            </a:r>
            <a:endParaRPr lang="en-GB" sz="8000" dirty="0">
              <a:latin typeface="Arial" panose="020B0604020202020204" pitchFamily="34" charset="0"/>
            </a:endParaRPr>
          </a:p>
        </p:txBody>
      </p:sp>
      <p:sp>
        <p:nvSpPr>
          <p:cNvPr id="3" name="Text Placeholder 2">
            <a:extLst>
              <a:ext uri="{FF2B5EF4-FFF2-40B4-BE49-F238E27FC236}">
                <a16:creationId xmlns:a16="http://schemas.microsoft.com/office/drawing/2014/main" id="{ED5A16A5-3661-42E5-96A3-EDE9F6957356}"/>
              </a:ext>
            </a:extLst>
          </p:cNvPr>
          <p:cNvSpPr>
            <a:spLocks noGrp="1"/>
          </p:cNvSpPr>
          <p:nvPr>
            <p:ph type="body" sz="quarter" idx="14"/>
          </p:nvPr>
        </p:nvSpPr>
        <p:spPr>
          <a:xfrm>
            <a:off x="100921" y="1733196"/>
            <a:ext cx="11763956" cy="3680179"/>
          </a:xfrm>
        </p:spPr>
        <p:txBody>
          <a:bodyPr>
            <a:normAutofit fontScale="25000" lnSpcReduction="20000"/>
          </a:bodyPr>
          <a:lstStyle/>
          <a:p>
            <a:pPr algn="ctr"/>
            <a:br>
              <a:rPr kumimoji="0" lang="en-GB" sz="5400" b="0" i="0" u="none" strike="noStrike" kern="1200" cap="none" spc="0" normalizeH="0" baseline="0" noProof="0" dirty="0">
                <a:ln>
                  <a:noFill/>
                </a:ln>
                <a:effectLst/>
                <a:uLnTx/>
                <a:uFillTx/>
                <a:ea typeface="+mj-ea"/>
                <a:cs typeface="+mj-cs"/>
              </a:rPr>
            </a:br>
            <a:r>
              <a:rPr lang="en-GB" sz="19200" dirty="0">
                <a:ea typeface="+mj-ea"/>
                <a:cs typeface="+mj-cs"/>
              </a:rPr>
              <a:t>Presentation for the ICS Symposium event</a:t>
            </a:r>
          </a:p>
          <a:p>
            <a:pPr algn="ctr"/>
            <a:r>
              <a:rPr lang="en-GB" sz="19200" dirty="0">
                <a:ea typeface="+mj-ea"/>
                <a:cs typeface="+mj-cs"/>
              </a:rPr>
              <a:t>Care and Support West</a:t>
            </a:r>
          </a:p>
          <a:p>
            <a:pPr algn="ctr"/>
            <a:r>
              <a:rPr lang="en-GB" sz="19200" dirty="0">
                <a:ea typeface="+mj-ea"/>
                <a:cs typeface="+mj-cs"/>
              </a:rPr>
              <a:t>March 22</a:t>
            </a:r>
          </a:p>
          <a:p>
            <a:pPr algn="ctr"/>
            <a:endParaRPr lang="en-GB" sz="5400" dirty="0">
              <a:ea typeface="+mj-ea"/>
              <a:cs typeface="+mj-cs"/>
            </a:endParaRPr>
          </a:p>
          <a:p>
            <a:pPr algn="ctr"/>
            <a:endParaRPr kumimoji="0" lang="en-GB" sz="5400" b="0" i="0" u="none" strike="noStrike" kern="1200" cap="none" spc="0" normalizeH="0" baseline="0" noProof="0" dirty="0">
              <a:ln>
                <a:noFill/>
              </a:ln>
              <a:effectLst/>
              <a:uLnTx/>
              <a:uFillTx/>
              <a:ea typeface="+mj-ea"/>
              <a:cs typeface="+mj-cs"/>
            </a:endParaRPr>
          </a:p>
          <a:p>
            <a:pPr algn="ctr"/>
            <a:r>
              <a:rPr kumimoji="0" lang="en-GB" sz="9600" b="0" i="0" u="none" strike="noStrike" kern="1200" cap="none" spc="0" normalizeH="0" baseline="0" noProof="0" dirty="0">
                <a:ln>
                  <a:noFill/>
                </a:ln>
                <a:effectLst/>
                <a:uLnTx/>
                <a:uFillTx/>
                <a:ea typeface="+mj-ea"/>
                <a:cs typeface="+mj-cs"/>
              </a:rPr>
              <a:t>Ros cox</a:t>
            </a:r>
            <a:br>
              <a:rPr kumimoji="0" lang="en-GB" sz="9600" b="0" i="0" u="none" strike="noStrike" kern="1200" cap="none" spc="0" normalizeH="0" baseline="0" noProof="0" dirty="0">
                <a:ln>
                  <a:noFill/>
                </a:ln>
                <a:effectLst/>
                <a:uLnTx/>
                <a:uFillTx/>
                <a:ea typeface="+mj-ea"/>
                <a:cs typeface="+mj-cs"/>
              </a:rPr>
            </a:br>
            <a:r>
              <a:rPr kumimoji="0" lang="en-GB" sz="9600" b="0" i="0" u="none" strike="noStrike" kern="1200" cap="none" spc="0" normalizeH="0" baseline="0" noProof="0" dirty="0">
                <a:ln>
                  <a:noFill/>
                </a:ln>
                <a:effectLst/>
                <a:uLnTx/>
                <a:uFillTx/>
                <a:ea typeface="+mj-ea"/>
                <a:cs typeface="+mj-cs"/>
              </a:rPr>
              <a:t>Delivery Director </a:t>
            </a:r>
          </a:p>
          <a:p>
            <a:pPr algn="ctr"/>
            <a:r>
              <a:rPr kumimoji="0" lang="en-GB" sz="9600" b="0" i="0" u="none" strike="noStrike" kern="1200" cap="none" spc="0" normalizeH="0" baseline="0" noProof="0" dirty="0">
                <a:ln>
                  <a:noFill/>
                </a:ln>
                <a:effectLst/>
                <a:uLnTx/>
                <a:uFillTx/>
                <a:ea typeface="+mj-ea"/>
                <a:cs typeface="+mj-cs"/>
              </a:rPr>
              <a:t>One Weston ICP. </a:t>
            </a:r>
            <a:endParaRPr lang="en-GB" sz="9600" dirty="0"/>
          </a:p>
        </p:txBody>
      </p:sp>
    </p:spTree>
    <p:extLst>
      <p:ext uri="{BB962C8B-B14F-4D97-AF65-F5344CB8AC3E}">
        <p14:creationId xmlns:p14="http://schemas.microsoft.com/office/powerpoint/2010/main" val="428117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4CFB6-6241-4B44-9F18-E5E3D339618B}"/>
              </a:ext>
            </a:extLst>
          </p:cNvPr>
          <p:cNvSpPr>
            <a:spLocks noGrp="1"/>
          </p:cNvSpPr>
          <p:nvPr>
            <p:ph type="body" sz="quarter" idx="13"/>
          </p:nvPr>
        </p:nvSpPr>
        <p:spPr>
          <a:xfrm>
            <a:off x="0" y="148545"/>
            <a:ext cx="11763767" cy="1030287"/>
          </a:xfrm>
        </p:spPr>
        <p:txBody>
          <a:bodyPr/>
          <a:lstStyle/>
          <a:p>
            <a:r>
              <a:rPr lang="en-GB" dirty="0"/>
              <a:t>What have we done so far?</a:t>
            </a:r>
          </a:p>
        </p:txBody>
      </p:sp>
      <p:sp>
        <p:nvSpPr>
          <p:cNvPr id="3" name="Text Placeholder 2">
            <a:extLst>
              <a:ext uri="{FF2B5EF4-FFF2-40B4-BE49-F238E27FC236}">
                <a16:creationId xmlns:a16="http://schemas.microsoft.com/office/drawing/2014/main" id="{66E0515B-30C0-4AEE-AE68-B082F76F636D}"/>
              </a:ext>
            </a:extLst>
          </p:cNvPr>
          <p:cNvSpPr>
            <a:spLocks noGrp="1"/>
          </p:cNvSpPr>
          <p:nvPr>
            <p:ph type="body" sz="quarter" idx="14"/>
          </p:nvPr>
        </p:nvSpPr>
        <p:spPr>
          <a:xfrm>
            <a:off x="1320548" y="1178832"/>
            <a:ext cx="10175445" cy="5309279"/>
          </a:xfrm>
        </p:spPr>
        <p:txBody>
          <a:bodyPr>
            <a:normAutofit fontScale="92500" lnSpcReduction="20000"/>
          </a:bodyPr>
          <a:lstStyle/>
          <a:p>
            <a:r>
              <a:rPr lang="en-GB" dirty="0"/>
              <a:t>Come together as a partnership to think about our priorities for the communities we serve</a:t>
            </a:r>
          </a:p>
          <a:p>
            <a:endParaRPr lang="en-GB" dirty="0"/>
          </a:p>
          <a:p>
            <a:r>
              <a:rPr lang="en-GB" dirty="0"/>
              <a:t>Started working together to improve our Community Mental Health services which is the first stage of our ICP</a:t>
            </a:r>
          </a:p>
          <a:p>
            <a:endParaRPr lang="en-GB" dirty="0"/>
          </a:p>
          <a:p>
            <a:r>
              <a:rPr lang="en-GB" dirty="0"/>
              <a:t>Jointly completed a Target Operating Model which sets out how we will deliver CMH services at a place based level. </a:t>
            </a:r>
          </a:p>
          <a:p>
            <a:endParaRPr lang="en-GB" dirty="0"/>
          </a:p>
          <a:p>
            <a:r>
              <a:rPr lang="en-GB" dirty="0"/>
              <a:t>In the process of setting up a Partnership agreement which describes the ways we will work together from April 2022.</a:t>
            </a:r>
          </a:p>
          <a:p>
            <a:endParaRPr lang="en-GB" dirty="0"/>
          </a:p>
          <a:p>
            <a:r>
              <a:rPr lang="en-GB" dirty="0"/>
              <a:t>Making links with the Health and Wellbeing Boards to ensure we are joined up with all our plans</a:t>
            </a:r>
          </a:p>
        </p:txBody>
      </p:sp>
      <p:pic>
        <p:nvPicPr>
          <p:cNvPr id="5" name="Graphic 4" descr="Badge Tick outline">
            <a:extLst>
              <a:ext uri="{FF2B5EF4-FFF2-40B4-BE49-F238E27FC236}">
                <a16:creationId xmlns:a16="http://schemas.microsoft.com/office/drawing/2014/main" id="{F78EBBA4-2C02-4347-A5B9-587D4DFE30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78" y="942976"/>
            <a:ext cx="914400" cy="914400"/>
          </a:xfrm>
          <a:prstGeom prst="rect">
            <a:avLst/>
          </a:prstGeom>
        </p:spPr>
      </p:pic>
      <p:pic>
        <p:nvPicPr>
          <p:cNvPr id="6" name="Graphic 5" descr="Badge Tick outline">
            <a:extLst>
              <a:ext uri="{FF2B5EF4-FFF2-40B4-BE49-F238E27FC236}">
                <a16:creationId xmlns:a16="http://schemas.microsoft.com/office/drawing/2014/main" id="{0DE56D6E-7980-4C3C-BD16-69B77D81B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78" y="1987777"/>
            <a:ext cx="914400" cy="914400"/>
          </a:xfrm>
          <a:prstGeom prst="rect">
            <a:avLst/>
          </a:prstGeom>
        </p:spPr>
      </p:pic>
      <p:pic>
        <p:nvPicPr>
          <p:cNvPr id="7" name="Graphic 6" descr="Badge Tick outline">
            <a:extLst>
              <a:ext uri="{FF2B5EF4-FFF2-40B4-BE49-F238E27FC236}">
                <a16:creationId xmlns:a16="http://schemas.microsoft.com/office/drawing/2014/main" id="{61A68611-4E74-4FE2-95E7-1601084B2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78" y="3041424"/>
            <a:ext cx="914400" cy="914400"/>
          </a:xfrm>
          <a:prstGeom prst="rect">
            <a:avLst/>
          </a:prstGeom>
        </p:spPr>
      </p:pic>
      <p:pic>
        <p:nvPicPr>
          <p:cNvPr id="8" name="Graphic 7" descr="Badge Tick outline">
            <a:extLst>
              <a:ext uri="{FF2B5EF4-FFF2-40B4-BE49-F238E27FC236}">
                <a16:creationId xmlns:a16="http://schemas.microsoft.com/office/drawing/2014/main" id="{D5250DB2-49BA-4815-9123-51414CC77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78" y="4092802"/>
            <a:ext cx="914400" cy="914400"/>
          </a:xfrm>
          <a:prstGeom prst="rect">
            <a:avLst/>
          </a:prstGeom>
        </p:spPr>
      </p:pic>
      <p:pic>
        <p:nvPicPr>
          <p:cNvPr id="9" name="Graphic 8" descr="Badge Tick outline">
            <a:extLst>
              <a:ext uri="{FF2B5EF4-FFF2-40B4-BE49-F238E27FC236}">
                <a16:creationId xmlns:a16="http://schemas.microsoft.com/office/drawing/2014/main" id="{8CF3B193-0383-4192-8665-DBFEA1815A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78" y="5007202"/>
            <a:ext cx="914400" cy="914400"/>
          </a:xfrm>
          <a:prstGeom prst="rect">
            <a:avLst/>
          </a:prstGeom>
        </p:spPr>
      </p:pic>
    </p:spTree>
    <p:extLst>
      <p:ext uri="{BB962C8B-B14F-4D97-AF65-F5344CB8AC3E}">
        <p14:creationId xmlns:p14="http://schemas.microsoft.com/office/powerpoint/2010/main" val="146033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358F9E-3BE6-4D9E-B28B-4CF097B1CA95}"/>
              </a:ext>
            </a:extLst>
          </p:cNvPr>
          <p:cNvSpPr/>
          <p:nvPr/>
        </p:nvSpPr>
        <p:spPr>
          <a:xfrm>
            <a:off x="122195" y="456780"/>
            <a:ext cx="3972015" cy="6270592"/>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black">
                    <a:lumMod val="20000"/>
                    <a:lumOff val="80000"/>
                  </a:prstClr>
                </a:solidFill>
                <a:effectLst/>
                <a:uLnTx/>
                <a:uFillTx/>
                <a:latin typeface="Arial" panose="020B0604020202020204" pitchFamily="34" charset="0"/>
                <a:ea typeface="Calibri" panose="020F0502020204030204" pitchFamily="34" charset="0"/>
                <a:cs typeface="Times New Roman" panose="02020603050405020304" pitchFamily="18" charset="0"/>
              </a:rPr>
              <a:t>Building the foundations Phase 1 - From Feb 2022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IPCT: Shared Caseload approach</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Who will the team work with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People with multi layered needs that cross multiple organisations with poor outcomes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What will the team do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Partners bring caseloads for the IPCT to manage together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Team around me approach</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Work together to find creative solutions to meet peoples outcomes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Improved use of community and Voluntary sector services to support people in their communities</a:t>
            </a:r>
          </a:p>
        </p:txBody>
      </p:sp>
      <p:sp>
        <p:nvSpPr>
          <p:cNvPr id="3" name="Rectangle: Rounded Corners 2">
            <a:extLst>
              <a:ext uri="{FF2B5EF4-FFF2-40B4-BE49-F238E27FC236}">
                <a16:creationId xmlns:a16="http://schemas.microsoft.com/office/drawing/2014/main" id="{97286C30-C9D9-4CD2-81CF-6508489B9960}"/>
              </a:ext>
            </a:extLst>
          </p:cNvPr>
          <p:cNvSpPr/>
          <p:nvPr/>
        </p:nvSpPr>
        <p:spPr>
          <a:xfrm>
            <a:off x="4282408" y="456780"/>
            <a:ext cx="3972014" cy="6270591"/>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black">
                    <a:lumMod val="20000"/>
                    <a:lumOff val="80000"/>
                  </a:prstClr>
                </a:solidFill>
                <a:effectLst/>
                <a:uLnTx/>
                <a:uFillTx/>
                <a:latin typeface="Arial" panose="020B0604020202020204" pitchFamily="34" charset="0"/>
                <a:ea typeface="Calibri" panose="020F0502020204030204" pitchFamily="34" charset="0"/>
                <a:cs typeface="Times New Roman" panose="02020603050405020304" pitchFamily="18" charset="0"/>
              </a:rPr>
              <a:t>Developing the model</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black">
                    <a:lumMod val="20000"/>
                    <a:lumOff val="80000"/>
                  </a:prstClr>
                </a:solidFill>
                <a:effectLst/>
                <a:uLnTx/>
                <a:uFillTx/>
                <a:latin typeface="Arial" panose="020B0604020202020204" pitchFamily="34" charset="0"/>
                <a:ea typeface="Calibri" panose="020F0502020204030204" pitchFamily="34" charset="0"/>
                <a:cs typeface="Times New Roman" panose="02020603050405020304" pitchFamily="18" charset="0"/>
              </a:rPr>
              <a:t>Phase 2 – from Sept 2022</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IPCT: Opening the front door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Who will the team work with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People with low-mid level needs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What will the team do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Triage and offer a support conversation – not “assessment”, but light touch approach</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dirty="0">
                <a:solidFill>
                  <a:prstClr val="white"/>
                </a:solidFill>
                <a:latin typeface="Arial" panose="020B0604020202020204" pitchFamily="34" charset="0"/>
                <a:ea typeface="Calibri" panose="020F0502020204030204" pitchFamily="34" charset="0"/>
                <a:cs typeface="Times New Roman" panose="02020603050405020304" pitchFamily="18" charset="0"/>
              </a:rPr>
              <a:t>Provide the right support</a:t>
            </a: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the right time, in the right place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dirty="0">
                <a:solidFill>
                  <a:prstClr val="white"/>
                </a:solidFill>
                <a:latin typeface="Arial" panose="020B0604020202020204" pitchFamily="34" charset="0"/>
                <a:ea typeface="Calibri" panose="020F0502020204030204" pitchFamily="34" charset="0"/>
                <a:cs typeface="Times New Roman" panose="02020603050405020304" pitchFamily="18" charset="0"/>
              </a:rPr>
              <a:t>Referrals</a:t>
            </a: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from 111 and GPs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Improve people’s mental well-being by reducing the IAPT / Secondary Care gap</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Prevent people’s needs increasing and increase independence</a:t>
            </a:r>
          </a:p>
        </p:txBody>
      </p:sp>
      <p:sp>
        <p:nvSpPr>
          <p:cNvPr id="4" name="Rectangle: Rounded Corners 3">
            <a:extLst>
              <a:ext uri="{FF2B5EF4-FFF2-40B4-BE49-F238E27FC236}">
                <a16:creationId xmlns:a16="http://schemas.microsoft.com/office/drawing/2014/main" id="{5AE9C153-EC6B-47C5-8542-22E5DF11D247}"/>
              </a:ext>
            </a:extLst>
          </p:cNvPr>
          <p:cNvSpPr/>
          <p:nvPr/>
        </p:nvSpPr>
        <p:spPr>
          <a:xfrm>
            <a:off x="8431136" y="456781"/>
            <a:ext cx="3616897" cy="3297218"/>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1" i="0" u="none" strike="noStrike" kern="1200" cap="none" spc="0" normalizeH="0" baseline="0" noProof="0" dirty="0">
                <a:ln>
                  <a:noFill/>
                </a:ln>
                <a:solidFill>
                  <a:schemeClr val="bg2">
                    <a:lumMod val="90000"/>
                  </a:schemeClr>
                </a:solidFill>
                <a:effectLst/>
                <a:uLnTx/>
                <a:uFillTx/>
                <a:latin typeface="Arial" panose="020B0604020202020204" pitchFamily="34" charset="0"/>
                <a:ea typeface="Calibri" panose="020F0502020204030204" pitchFamily="34" charset="0"/>
                <a:cs typeface="Times New Roman" panose="02020603050405020304" pitchFamily="18" charset="0"/>
              </a:rPr>
              <a:t>Upscaling the offer Phase 3 - From April 2023 </a:t>
            </a:r>
            <a:endParaRPr kumimoji="0" lang="en-GB" b="1" i="0" u="none" strike="noStrike" kern="1200" cap="none" spc="0" normalizeH="0" baseline="0" noProof="0" dirty="0">
              <a:ln>
                <a:noFill/>
              </a:ln>
              <a:solidFill>
                <a:prstClr val="black">
                  <a:lumMod val="40000"/>
                  <a:lumOff val="60000"/>
                </a:prstClr>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Upscaling and widening the offer, including physical health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Aligning with Ageing Well Care Coordination Hub and other IPC initiatives</a:t>
            </a:r>
            <a:endParaRPr kumimoji="0" lang="en-GB"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B05B5401-3D5B-4772-838C-E44928F7C126}"/>
              </a:ext>
            </a:extLst>
          </p:cNvPr>
          <p:cNvSpPr/>
          <p:nvPr/>
        </p:nvSpPr>
        <p:spPr>
          <a:xfrm>
            <a:off x="3821111" y="2772922"/>
            <a:ext cx="745881" cy="81915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0D5F323-B345-4848-87C7-2EEF3658F6D5}"/>
              </a:ext>
            </a:extLst>
          </p:cNvPr>
          <p:cNvSpPr/>
          <p:nvPr/>
        </p:nvSpPr>
        <p:spPr>
          <a:xfrm>
            <a:off x="8442620" y="3931799"/>
            <a:ext cx="3616898" cy="279557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Local, placed-based signposting website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Additional IMHN Lived experience representatives and direct service user feedback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Recovery Navigator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Small Grant Schemes (VANS)</a:t>
            </a:r>
          </a:p>
        </p:txBody>
      </p:sp>
      <p:sp>
        <p:nvSpPr>
          <p:cNvPr id="8" name="Arrow: Right 7">
            <a:extLst>
              <a:ext uri="{FF2B5EF4-FFF2-40B4-BE49-F238E27FC236}">
                <a16:creationId xmlns:a16="http://schemas.microsoft.com/office/drawing/2014/main" id="{022E063B-579D-4632-BF7C-9AA35B4CEC15}"/>
              </a:ext>
            </a:extLst>
          </p:cNvPr>
          <p:cNvSpPr/>
          <p:nvPr/>
        </p:nvSpPr>
        <p:spPr>
          <a:xfrm>
            <a:off x="7969839" y="2772922"/>
            <a:ext cx="745881" cy="81915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7A316C91-50A5-480C-8DD0-96E1D1E3CDA5}"/>
              </a:ext>
            </a:extLst>
          </p:cNvPr>
          <p:cNvSpPr txBox="1">
            <a:spLocks/>
          </p:cNvSpPr>
          <p:nvPr/>
        </p:nvSpPr>
        <p:spPr>
          <a:xfrm>
            <a:off x="2830876" y="22132"/>
            <a:ext cx="6846049" cy="774954"/>
          </a:xfrm>
          <a:prstGeom prst="rect">
            <a:avLst/>
          </a:prstGeom>
        </p:spPr>
        <p:txBody>
          <a:bodyPr>
            <a:normAutofit/>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Weston CMH Delivery Model</a:t>
            </a:r>
          </a:p>
        </p:txBody>
      </p:sp>
    </p:spTree>
    <p:extLst>
      <p:ext uri="{BB962C8B-B14F-4D97-AF65-F5344CB8AC3E}">
        <p14:creationId xmlns:p14="http://schemas.microsoft.com/office/powerpoint/2010/main" val="386804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83DBD0-9D88-495C-8571-12E00BA30A3A}"/>
              </a:ext>
            </a:extLst>
          </p:cNvPr>
          <p:cNvSpPr txBox="1">
            <a:spLocks/>
          </p:cNvSpPr>
          <p:nvPr/>
        </p:nvSpPr>
        <p:spPr>
          <a:xfrm>
            <a:off x="126519" y="-147447"/>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600"/>
              </a:spcAft>
              <a:buClrTx/>
              <a:buSzTx/>
              <a:buFontTx/>
              <a:buNone/>
              <a:tabLst/>
              <a:defRPr/>
            </a:pPr>
            <a:r>
              <a:rPr kumimoji="0" lang="en-GB" sz="4000" b="0" i="0" u="none" strike="noStrike" kern="1200" cap="none" spc="0" normalizeH="0" baseline="0" noProof="0" dirty="0">
                <a:ln>
                  <a:noFill/>
                </a:ln>
                <a:solidFill>
                  <a:srgbClr val="004992"/>
                </a:solidFill>
                <a:effectLst/>
                <a:uLnTx/>
                <a:uFillTx/>
                <a:latin typeface="Arial" panose="020B0604020202020204"/>
                <a:ea typeface="+mj-ea"/>
                <a:cs typeface="+mj-cs"/>
              </a:rPr>
              <a:t>Weston IPCT &amp; VCFSE</a:t>
            </a:r>
          </a:p>
        </p:txBody>
      </p:sp>
      <p:sp>
        <p:nvSpPr>
          <p:cNvPr id="5" name="Content Placeholder 2">
            <a:extLst>
              <a:ext uri="{FF2B5EF4-FFF2-40B4-BE49-F238E27FC236}">
                <a16:creationId xmlns:a16="http://schemas.microsoft.com/office/drawing/2014/main" id="{D6D66394-6E03-4606-803E-9A45BCAB48DB}"/>
              </a:ext>
            </a:extLst>
          </p:cNvPr>
          <p:cNvSpPr txBox="1">
            <a:spLocks/>
          </p:cNvSpPr>
          <p:nvPr/>
        </p:nvSpPr>
        <p:spPr>
          <a:xfrm>
            <a:off x="611454" y="1386735"/>
            <a:ext cx="10690782" cy="423917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4992"/>
              </a:solidFill>
              <a:effectLst/>
              <a:uLnTx/>
              <a:uFillTx/>
              <a:latin typeface="Arial" panose="020B0604020202020204"/>
              <a:ea typeface="+mn-ea"/>
              <a:cs typeface="+mn-cs"/>
            </a:endParaRPr>
          </a:p>
        </p:txBody>
      </p:sp>
      <p:graphicFrame>
        <p:nvGraphicFramePr>
          <p:cNvPr id="7" name="TextBox 3">
            <a:extLst>
              <a:ext uri="{FF2B5EF4-FFF2-40B4-BE49-F238E27FC236}">
                <a16:creationId xmlns:a16="http://schemas.microsoft.com/office/drawing/2014/main" id="{A0193597-71D6-4C68-B246-CB117F5D55AB}"/>
              </a:ext>
            </a:extLst>
          </p:cNvPr>
          <p:cNvGraphicFramePr/>
          <p:nvPr>
            <p:extLst>
              <p:ext uri="{D42A27DB-BD31-4B8C-83A1-F6EECF244321}">
                <p14:modId xmlns:p14="http://schemas.microsoft.com/office/powerpoint/2010/main" val="4106276553"/>
              </p:ext>
            </p:extLst>
          </p:nvPr>
        </p:nvGraphicFramePr>
        <p:xfrm>
          <a:off x="441458" y="593568"/>
          <a:ext cx="11309084" cy="5461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B090E7B-51D4-41BD-B2CC-58719337D859}"/>
              </a:ext>
            </a:extLst>
          </p:cNvPr>
          <p:cNvPicPr>
            <a:picLocks noChangeAspect="1"/>
          </p:cNvPicPr>
          <p:nvPr/>
        </p:nvPicPr>
        <p:blipFill>
          <a:blip r:embed="rId8"/>
          <a:stretch>
            <a:fillRect/>
          </a:stretch>
        </p:blipFill>
        <p:spPr>
          <a:xfrm>
            <a:off x="10008080" y="1654263"/>
            <a:ext cx="634039" cy="634039"/>
          </a:xfrm>
          <a:prstGeom prst="rect">
            <a:avLst/>
          </a:prstGeom>
        </p:spPr>
      </p:pic>
    </p:spTree>
    <p:extLst>
      <p:ext uri="{BB962C8B-B14F-4D97-AF65-F5344CB8AC3E}">
        <p14:creationId xmlns:p14="http://schemas.microsoft.com/office/powerpoint/2010/main" val="265886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32DA5B-418E-4450-A358-1C88F5C54DF9}"/>
              </a:ext>
            </a:extLst>
          </p:cNvPr>
          <p:cNvSpPr txBox="1">
            <a:spLocks/>
          </p:cNvSpPr>
          <p:nvPr/>
        </p:nvSpPr>
        <p:spPr>
          <a:xfrm>
            <a:off x="323850" y="-161925"/>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600"/>
              </a:spcAft>
              <a:buClrTx/>
              <a:buSzTx/>
              <a:buFontTx/>
              <a:buNone/>
              <a:tabLst/>
              <a:defRPr/>
            </a:pPr>
            <a:r>
              <a:rPr kumimoji="0" lang="en-GB" sz="4000" b="0" i="0" u="none" strike="noStrike" kern="1200" cap="none" spc="0" normalizeH="0" baseline="0" noProof="0" dirty="0">
                <a:ln>
                  <a:noFill/>
                </a:ln>
                <a:solidFill>
                  <a:srgbClr val="004992"/>
                </a:solidFill>
                <a:effectLst/>
                <a:uLnTx/>
                <a:uFillTx/>
                <a:latin typeface="Arial" panose="020B0604020202020204"/>
                <a:ea typeface="+mj-ea"/>
                <a:cs typeface="+mj-cs"/>
              </a:rPr>
              <a:t>Weston Ageing Well Accelerator Site</a:t>
            </a:r>
          </a:p>
        </p:txBody>
      </p:sp>
      <p:graphicFrame>
        <p:nvGraphicFramePr>
          <p:cNvPr id="5" name="Content Placeholder 2">
            <a:extLst>
              <a:ext uri="{FF2B5EF4-FFF2-40B4-BE49-F238E27FC236}">
                <a16:creationId xmlns:a16="http://schemas.microsoft.com/office/drawing/2014/main" id="{63054643-04F7-4D60-A3D1-11D2AEFBF0E8}"/>
              </a:ext>
            </a:extLst>
          </p:cNvPr>
          <p:cNvGraphicFramePr/>
          <p:nvPr/>
        </p:nvGraphicFramePr>
        <p:xfrm>
          <a:off x="838200" y="962177"/>
          <a:ext cx="10515600" cy="4933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16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647282-C482-400D-925F-ECC8CE4BBE53}"/>
              </a:ext>
            </a:extLst>
          </p:cNvPr>
          <p:cNvSpPr>
            <a:spLocks noGrp="1"/>
          </p:cNvSpPr>
          <p:nvPr>
            <p:ph type="body" sz="quarter" idx="13"/>
          </p:nvPr>
        </p:nvSpPr>
        <p:spPr/>
        <p:txBody>
          <a:bodyPr/>
          <a:lstStyle/>
          <a:p>
            <a:r>
              <a:rPr lang="en-GB" dirty="0"/>
              <a:t>What feels different this time ?</a:t>
            </a:r>
          </a:p>
        </p:txBody>
      </p:sp>
      <p:sp>
        <p:nvSpPr>
          <p:cNvPr id="3" name="Text Placeholder 2">
            <a:extLst>
              <a:ext uri="{FF2B5EF4-FFF2-40B4-BE49-F238E27FC236}">
                <a16:creationId xmlns:a16="http://schemas.microsoft.com/office/drawing/2014/main" id="{12860FA8-0AEB-4AB5-9E14-30DC3A35EE66}"/>
              </a:ext>
            </a:extLst>
          </p:cNvPr>
          <p:cNvSpPr>
            <a:spLocks noGrp="1"/>
          </p:cNvSpPr>
          <p:nvPr>
            <p:ph type="body" sz="quarter" idx="14"/>
          </p:nvPr>
        </p:nvSpPr>
        <p:spPr>
          <a:xfrm>
            <a:off x="100858" y="1133475"/>
            <a:ext cx="11763956" cy="4960936"/>
          </a:xfrm>
        </p:spPr>
        <p:txBody>
          <a:bodyPr>
            <a:normAutofit fontScale="92500" lnSpcReduction="20000"/>
          </a:bodyPr>
          <a:lstStyle/>
          <a:p>
            <a:pPr marL="457200" indent="-457200">
              <a:buFont typeface="Arial" panose="020B0604020202020204" pitchFamily="34" charset="0"/>
              <a:buChar char="•"/>
            </a:pPr>
            <a:r>
              <a:rPr lang="en-GB" dirty="0"/>
              <a:t>Statutory responsibility across partners to work as an Integrated Care Board</a:t>
            </a:r>
          </a:p>
          <a:p>
            <a:endParaRPr lang="en-GB" dirty="0"/>
          </a:p>
          <a:p>
            <a:pPr marL="457200" indent="-457200">
              <a:buFont typeface="Arial" panose="020B0604020202020204" pitchFamily="34" charset="0"/>
              <a:buChar char="•"/>
            </a:pPr>
            <a:r>
              <a:rPr lang="en-GB" dirty="0"/>
              <a:t>Good-will from all organisations to do things differently to improve outcomes for people</a:t>
            </a:r>
          </a:p>
          <a:p>
            <a:endParaRPr lang="en-GB" dirty="0"/>
          </a:p>
          <a:p>
            <a:pPr marL="457200" indent="-457200">
              <a:buFont typeface="Arial" panose="020B0604020202020204" pitchFamily="34" charset="0"/>
              <a:buChar char="•"/>
            </a:pPr>
            <a:r>
              <a:rPr lang="en-GB" dirty="0"/>
              <a:t>Lessons learnt from COVID and real examples of how partners have worked together – motivation to continue this</a:t>
            </a:r>
          </a:p>
          <a:p>
            <a:endParaRPr lang="en-GB" dirty="0"/>
          </a:p>
          <a:p>
            <a:pPr marL="457200" indent="-457200">
              <a:buFont typeface="Arial" panose="020B0604020202020204" pitchFamily="34" charset="0"/>
              <a:buChar char="•"/>
            </a:pPr>
            <a:r>
              <a:rPr lang="en-GB" dirty="0"/>
              <a:t>People with lived experience are part of and leading the process of change</a:t>
            </a:r>
          </a:p>
          <a:p>
            <a:endParaRPr lang="en-GB" dirty="0"/>
          </a:p>
          <a:p>
            <a:pPr marL="457200" indent="-457200">
              <a:buFont typeface="Arial" panose="020B0604020202020204" pitchFamily="34" charset="0"/>
              <a:buChar char="•"/>
            </a:pPr>
            <a:r>
              <a:rPr lang="en-GB" dirty="0"/>
              <a:t>Data driven based on needs of local populations and the drive to tackle inequalities</a:t>
            </a:r>
          </a:p>
          <a:p>
            <a:endParaRPr lang="en-GB" dirty="0"/>
          </a:p>
        </p:txBody>
      </p:sp>
    </p:spTree>
    <p:extLst>
      <p:ext uri="{BB962C8B-B14F-4D97-AF65-F5344CB8AC3E}">
        <p14:creationId xmlns:p14="http://schemas.microsoft.com/office/powerpoint/2010/main" val="204778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4">
            <a:extLst>
              <a:ext uri="{FF2B5EF4-FFF2-40B4-BE49-F238E27FC236}">
                <a16:creationId xmlns:a16="http://schemas.microsoft.com/office/drawing/2014/main" id="{01CFC1CD-773A-4E15-B463-8C69E98DD8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56" r="19256"/>
          <a:stretch>
            <a:fillRect/>
          </a:stretch>
        </p:blipFill>
        <p:spPr>
          <a:xfrm rot="-161318">
            <a:off x="470344" y="459831"/>
            <a:ext cx="4732447" cy="1763939"/>
          </a:xfrm>
          <a:prstGeom prst="rect">
            <a:avLst/>
          </a:prstGeom>
        </p:spPr>
      </p:pic>
      <p:sp>
        <p:nvSpPr>
          <p:cNvPr id="3" name="Text Placeholder 2">
            <a:extLst>
              <a:ext uri="{FF2B5EF4-FFF2-40B4-BE49-F238E27FC236}">
                <a16:creationId xmlns:a16="http://schemas.microsoft.com/office/drawing/2014/main" id="{F2CE84FF-95FD-4F98-A633-AB7EC0C2CE75}"/>
              </a:ext>
            </a:extLst>
          </p:cNvPr>
          <p:cNvSpPr>
            <a:spLocks noGrp="1"/>
          </p:cNvSpPr>
          <p:nvPr>
            <p:ph type="body" sz="quarter" idx="14"/>
          </p:nvPr>
        </p:nvSpPr>
        <p:spPr>
          <a:xfrm rot="21310415">
            <a:off x="595773" y="838112"/>
            <a:ext cx="4415773" cy="1068668"/>
          </a:xfrm>
        </p:spPr>
        <p:txBody>
          <a:bodyPr>
            <a:normAutofit fontScale="92500"/>
          </a:bodyPr>
          <a:lstStyle/>
          <a:p>
            <a:r>
              <a:rPr lang="en-GB" sz="6600" dirty="0">
                <a:solidFill>
                  <a:schemeClr val="accent4"/>
                </a:solidFill>
              </a:rPr>
              <a:t>Thank you! </a:t>
            </a:r>
          </a:p>
        </p:txBody>
      </p:sp>
      <p:pic>
        <p:nvPicPr>
          <p:cNvPr id="4" name="Picture 2">
            <a:extLst>
              <a:ext uri="{FF2B5EF4-FFF2-40B4-BE49-F238E27FC236}">
                <a16:creationId xmlns:a16="http://schemas.microsoft.com/office/drawing/2014/main" id="{6B1D060E-5969-4CA0-98F5-A041B00CC001}"/>
              </a:ext>
            </a:extLst>
          </p:cNvPr>
          <p:cNvPicPr>
            <a:picLocks noChangeAspect="1"/>
          </p:cNvPicPr>
          <p:nvPr/>
        </p:nvPicPr>
        <p:blipFill>
          <a:blip r:embed="rId5"/>
          <a:srcRect/>
          <a:stretch>
            <a:fillRect/>
          </a:stretch>
        </p:blipFill>
        <p:spPr>
          <a:xfrm>
            <a:off x="4833844" y="138349"/>
            <a:ext cx="6908633" cy="5702505"/>
          </a:xfrm>
          <a:prstGeom prst="rect">
            <a:avLst/>
          </a:prstGeom>
        </p:spPr>
      </p:pic>
      <p:grpSp>
        <p:nvGrpSpPr>
          <p:cNvPr id="5" name="Group 4">
            <a:extLst>
              <a:ext uri="{FF2B5EF4-FFF2-40B4-BE49-F238E27FC236}">
                <a16:creationId xmlns:a16="http://schemas.microsoft.com/office/drawing/2014/main" id="{A945C16E-9D42-4E52-B2EB-001A2E700002}"/>
              </a:ext>
            </a:extLst>
          </p:cNvPr>
          <p:cNvGrpSpPr/>
          <p:nvPr/>
        </p:nvGrpSpPr>
        <p:grpSpPr>
          <a:xfrm>
            <a:off x="9347757" y="630578"/>
            <a:ext cx="1528752" cy="1769361"/>
            <a:chOff x="12048226" y="1256760"/>
            <a:chExt cx="3064899" cy="3225640"/>
          </a:xfrm>
        </p:grpSpPr>
        <p:grpSp>
          <p:nvGrpSpPr>
            <p:cNvPr id="6" name="Group 3">
              <a:extLst>
                <a:ext uri="{FF2B5EF4-FFF2-40B4-BE49-F238E27FC236}">
                  <a16:creationId xmlns:a16="http://schemas.microsoft.com/office/drawing/2014/main" id="{4CF474BE-8285-4FFD-8D7B-C6488A9E7820}"/>
                </a:ext>
              </a:extLst>
            </p:cNvPr>
            <p:cNvGrpSpPr/>
            <p:nvPr/>
          </p:nvGrpSpPr>
          <p:grpSpPr>
            <a:xfrm>
              <a:off x="12048226" y="1256760"/>
              <a:ext cx="3064899" cy="3225640"/>
              <a:chOff x="0" y="0"/>
              <a:chExt cx="4086531" cy="4300854"/>
            </a:xfrm>
          </p:grpSpPr>
          <p:grpSp>
            <p:nvGrpSpPr>
              <p:cNvPr id="8" name="Group 4">
                <a:extLst>
                  <a:ext uri="{FF2B5EF4-FFF2-40B4-BE49-F238E27FC236}">
                    <a16:creationId xmlns:a16="http://schemas.microsoft.com/office/drawing/2014/main" id="{BBC165A8-DE2A-43A1-8F47-7A07F4961FF0}"/>
                  </a:ext>
                </a:extLst>
              </p:cNvPr>
              <p:cNvGrpSpPr/>
              <p:nvPr/>
            </p:nvGrpSpPr>
            <p:grpSpPr>
              <a:xfrm>
                <a:off x="0" y="0"/>
                <a:ext cx="4086531" cy="3616014"/>
                <a:chOff x="0" y="0"/>
                <a:chExt cx="3170110" cy="2805108"/>
              </a:xfrm>
            </p:grpSpPr>
            <p:sp>
              <p:nvSpPr>
                <p:cNvPr id="11" name="Freeform 5">
                  <a:extLst>
                    <a:ext uri="{FF2B5EF4-FFF2-40B4-BE49-F238E27FC236}">
                      <a16:creationId xmlns:a16="http://schemas.microsoft.com/office/drawing/2014/main" id="{B45BF413-B845-4F9D-B88E-C0568497DF2F}"/>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012060"/>
                </a:solidFill>
              </p:spPr>
            </p:sp>
          </p:grpSp>
          <p:grpSp>
            <p:nvGrpSpPr>
              <p:cNvPr id="9" name="Group 6">
                <a:extLst>
                  <a:ext uri="{FF2B5EF4-FFF2-40B4-BE49-F238E27FC236}">
                    <a16:creationId xmlns:a16="http://schemas.microsoft.com/office/drawing/2014/main" id="{49FFD5BE-2418-4294-B295-20C8F4851AA2}"/>
                  </a:ext>
                </a:extLst>
              </p:cNvPr>
              <p:cNvGrpSpPr>
                <a:grpSpLocks noChangeAspect="1"/>
              </p:cNvGrpSpPr>
              <p:nvPr/>
            </p:nvGrpSpPr>
            <p:grpSpPr>
              <a:xfrm rot="10643370">
                <a:off x="477477" y="3384854"/>
                <a:ext cx="1031155" cy="892980"/>
                <a:chOff x="0" y="0"/>
                <a:chExt cx="6350000" cy="5499100"/>
              </a:xfrm>
            </p:grpSpPr>
            <p:sp>
              <p:nvSpPr>
                <p:cNvPr id="10" name="Freeform 7">
                  <a:extLst>
                    <a:ext uri="{FF2B5EF4-FFF2-40B4-BE49-F238E27FC236}">
                      <a16:creationId xmlns:a16="http://schemas.microsoft.com/office/drawing/2014/main" id="{43B52A85-2BBB-402F-85E6-EE8AE2EABE3E}"/>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12060"/>
                </a:solidFill>
              </p:spPr>
            </p:sp>
          </p:grpSp>
        </p:grpSp>
        <p:pic>
          <p:nvPicPr>
            <p:cNvPr id="7" name="Picture 8">
              <a:extLst>
                <a:ext uri="{FF2B5EF4-FFF2-40B4-BE49-F238E27FC236}">
                  <a16:creationId xmlns:a16="http://schemas.microsoft.com/office/drawing/2014/main" id="{A9CA8DEB-144F-4A8A-A906-339796F29F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45807"/>
            <a:stretch>
              <a:fillRect/>
            </a:stretch>
          </p:blipFill>
          <p:spPr>
            <a:xfrm flipH="1">
              <a:off x="12184995" y="1512673"/>
              <a:ext cx="2572655" cy="2448619"/>
            </a:xfrm>
            <a:prstGeom prst="rect">
              <a:avLst/>
            </a:prstGeom>
          </p:spPr>
        </p:pic>
      </p:grpSp>
      <p:grpSp>
        <p:nvGrpSpPr>
          <p:cNvPr id="12" name="Group 11">
            <a:extLst>
              <a:ext uri="{FF2B5EF4-FFF2-40B4-BE49-F238E27FC236}">
                <a16:creationId xmlns:a16="http://schemas.microsoft.com/office/drawing/2014/main" id="{73CBDCD6-01F7-45A8-86DD-2F4F477B2B11}"/>
              </a:ext>
            </a:extLst>
          </p:cNvPr>
          <p:cNvGrpSpPr/>
          <p:nvPr/>
        </p:nvGrpSpPr>
        <p:grpSpPr>
          <a:xfrm>
            <a:off x="6633590" y="681219"/>
            <a:ext cx="1528752" cy="1836390"/>
            <a:chOff x="7019780" y="948322"/>
            <a:chExt cx="3064899" cy="3347837"/>
          </a:xfrm>
        </p:grpSpPr>
        <p:grpSp>
          <p:nvGrpSpPr>
            <p:cNvPr id="13" name="Group 9">
              <a:extLst>
                <a:ext uri="{FF2B5EF4-FFF2-40B4-BE49-F238E27FC236}">
                  <a16:creationId xmlns:a16="http://schemas.microsoft.com/office/drawing/2014/main" id="{C8EC1B95-B7E1-4E22-B581-ECF6E09A0C18}"/>
                </a:ext>
              </a:extLst>
            </p:cNvPr>
            <p:cNvGrpSpPr/>
            <p:nvPr/>
          </p:nvGrpSpPr>
          <p:grpSpPr>
            <a:xfrm>
              <a:off x="7019780" y="948322"/>
              <a:ext cx="3064899" cy="2712010"/>
              <a:chOff x="0" y="0"/>
              <a:chExt cx="3170110" cy="2805108"/>
            </a:xfrm>
          </p:grpSpPr>
          <p:sp>
            <p:nvSpPr>
              <p:cNvPr id="17" name="Freeform 10">
                <a:extLst>
                  <a:ext uri="{FF2B5EF4-FFF2-40B4-BE49-F238E27FC236}">
                    <a16:creationId xmlns:a16="http://schemas.microsoft.com/office/drawing/2014/main" id="{F93BE985-37DB-439A-A5EA-62B274E7DD61}"/>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009999"/>
              </a:solidFill>
            </p:spPr>
          </p:sp>
        </p:grpSp>
        <p:grpSp>
          <p:nvGrpSpPr>
            <p:cNvPr id="14" name="Group 11">
              <a:extLst>
                <a:ext uri="{FF2B5EF4-FFF2-40B4-BE49-F238E27FC236}">
                  <a16:creationId xmlns:a16="http://schemas.microsoft.com/office/drawing/2014/main" id="{E1EAEA73-C1ED-4E5A-A535-FB0FD18F537A}"/>
                </a:ext>
              </a:extLst>
            </p:cNvPr>
            <p:cNvGrpSpPr>
              <a:grpSpLocks noChangeAspect="1"/>
            </p:cNvGrpSpPr>
            <p:nvPr/>
          </p:nvGrpSpPr>
          <p:grpSpPr>
            <a:xfrm rot="10643370">
              <a:off x="9296461" y="3626424"/>
              <a:ext cx="773366" cy="669735"/>
              <a:chOff x="0" y="0"/>
              <a:chExt cx="6350000" cy="5499100"/>
            </a:xfrm>
          </p:grpSpPr>
          <p:sp>
            <p:nvSpPr>
              <p:cNvPr id="16" name="Freeform 12">
                <a:extLst>
                  <a:ext uri="{FF2B5EF4-FFF2-40B4-BE49-F238E27FC236}">
                    <a16:creationId xmlns:a16="http://schemas.microsoft.com/office/drawing/2014/main" id="{CCDEB393-FBD3-4D3D-B1CD-31A9BB0F4B33}"/>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9899"/>
              </a:solidFill>
            </p:spPr>
          </p:sp>
        </p:grpSp>
        <p:pic>
          <p:nvPicPr>
            <p:cNvPr id="15" name="Picture 29">
              <a:extLst>
                <a:ext uri="{FF2B5EF4-FFF2-40B4-BE49-F238E27FC236}">
                  <a16:creationId xmlns:a16="http://schemas.microsoft.com/office/drawing/2014/main" id="{FE3405D1-4CFF-4D6C-AF50-1BE6F5D733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40946"/>
            <a:stretch>
              <a:fillRect/>
            </a:stretch>
          </p:blipFill>
          <p:spPr>
            <a:xfrm>
              <a:off x="7544744" y="1140042"/>
              <a:ext cx="1736866" cy="2507218"/>
            </a:xfrm>
            <a:prstGeom prst="rect">
              <a:avLst/>
            </a:prstGeom>
          </p:spPr>
        </p:pic>
      </p:grpSp>
      <p:grpSp>
        <p:nvGrpSpPr>
          <p:cNvPr id="18" name="Group 17">
            <a:extLst>
              <a:ext uri="{FF2B5EF4-FFF2-40B4-BE49-F238E27FC236}">
                <a16:creationId xmlns:a16="http://schemas.microsoft.com/office/drawing/2014/main" id="{BF9A81B3-A4F6-4940-968F-13EC51BB5CCF}"/>
              </a:ext>
            </a:extLst>
          </p:cNvPr>
          <p:cNvGrpSpPr/>
          <p:nvPr/>
        </p:nvGrpSpPr>
        <p:grpSpPr>
          <a:xfrm>
            <a:off x="7272066" y="3938847"/>
            <a:ext cx="1760809" cy="1848374"/>
            <a:chOff x="8086993" y="6499994"/>
            <a:chExt cx="3530135" cy="3369685"/>
          </a:xfrm>
        </p:grpSpPr>
        <p:grpSp>
          <p:nvGrpSpPr>
            <p:cNvPr id="19" name="Group 13">
              <a:extLst>
                <a:ext uri="{FF2B5EF4-FFF2-40B4-BE49-F238E27FC236}">
                  <a16:creationId xmlns:a16="http://schemas.microsoft.com/office/drawing/2014/main" id="{7C5BF243-2936-43F1-8BA7-31C6A72B245C}"/>
                </a:ext>
              </a:extLst>
            </p:cNvPr>
            <p:cNvGrpSpPr/>
            <p:nvPr/>
          </p:nvGrpSpPr>
          <p:grpSpPr>
            <a:xfrm>
              <a:off x="8552229" y="7148143"/>
              <a:ext cx="3064899" cy="2712010"/>
              <a:chOff x="0" y="0"/>
              <a:chExt cx="3170110" cy="2805108"/>
            </a:xfrm>
          </p:grpSpPr>
          <p:sp>
            <p:nvSpPr>
              <p:cNvPr id="23" name="Freeform 14">
                <a:extLst>
                  <a:ext uri="{FF2B5EF4-FFF2-40B4-BE49-F238E27FC236}">
                    <a16:creationId xmlns:a16="http://schemas.microsoft.com/office/drawing/2014/main" id="{1EF88D23-C502-4C72-B675-8B77750414C1}"/>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9FD54D"/>
              </a:solidFill>
            </p:spPr>
          </p:sp>
        </p:grpSp>
        <p:grpSp>
          <p:nvGrpSpPr>
            <p:cNvPr id="20" name="Group 15">
              <a:extLst>
                <a:ext uri="{FF2B5EF4-FFF2-40B4-BE49-F238E27FC236}">
                  <a16:creationId xmlns:a16="http://schemas.microsoft.com/office/drawing/2014/main" id="{72AB315F-0E1F-4537-B1E9-13BE3C827785}"/>
                </a:ext>
              </a:extLst>
            </p:cNvPr>
            <p:cNvGrpSpPr>
              <a:grpSpLocks noChangeAspect="1"/>
            </p:cNvGrpSpPr>
            <p:nvPr/>
          </p:nvGrpSpPr>
          <p:grpSpPr>
            <a:xfrm rot="61402">
              <a:off x="10246624" y="6499994"/>
              <a:ext cx="773366" cy="669735"/>
              <a:chOff x="0" y="0"/>
              <a:chExt cx="6350000" cy="5499100"/>
            </a:xfrm>
          </p:grpSpPr>
          <p:sp>
            <p:nvSpPr>
              <p:cNvPr id="22" name="Freeform 16">
                <a:extLst>
                  <a:ext uri="{FF2B5EF4-FFF2-40B4-BE49-F238E27FC236}">
                    <a16:creationId xmlns:a16="http://schemas.microsoft.com/office/drawing/2014/main" id="{F68122AB-C9B3-4DAC-B728-297635FC9B13}"/>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9FD54D"/>
              </a:solidFill>
            </p:spPr>
          </p:sp>
        </p:grpSp>
        <p:pic>
          <p:nvPicPr>
            <p:cNvPr id="21" name="Picture 30">
              <a:extLst>
                <a:ext uri="{FF2B5EF4-FFF2-40B4-BE49-F238E27FC236}">
                  <a16:creationId xmlns:a16="http://schemas.microsoft.com/office/drawing/2014/main" id="{9651C983-93A6-456F-B67D-DEADBDD5B2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272" b="36555"/>
            <a:stretch>
              <a:fillRect/>
            </a:stretch>
          </p:blipFill>
          <p:spPr>
            <a:xfrm>
              <a:off x="8086993" y="7502119"/>
              <a:ext cx="3530135" cy="2367560"/>
            </a:xfrm>
            <a:prstGeom prst="rect">
              <a:avLst/>
            </a:prstGeom>
          </p:spPr>
        </p:pic>
      </p:grpSp>
      <p:grpSp>
        <p:nvGrpSpPr>
          <p:cNvPr id="24" name="Group 23">
            <a:extLst>
              <a:ext uri="{FF2B5EF4-FFF2-40B4-BE49-F238E27FC236}">
                <a16:creationId xmlns:a16="http://schemas.microsoft.com/office/drawing/2014/main" id="{8FDF25B8-4CEB-4F1D-8995-B6514B0084E8}"/>
              </a:ext>
            </a:extLst>
          </p:cNvPr>
          <p:cNvGrpSpPr/>
          <p:nvPr/>
        </p:nvGrpSpPr>
        <p:grpSpPr>
          <a:xfrm>
            <a:off x="5363990" y="2399939"/>
            <a:ext cx="1848133" cy="1489761"/>
            <a:chOff x="5774047" y="4122851"/>
            <a:chExt cx="3705206" cy="2715914"/>
          </a:xfrm>
        </p:grpSpPr>
        <p:grpSp>
          <p:nvGrpSpPr>
            <p:cNvPr id="25" name="Group 21">
              <a:extLst>
                <a:ext uri="{FF2B5EF4-FFF2-40B4-BE49-F238E27FC236}">
                  <a16:creationId xmlns:a16="http://schemas.microsoft.com/office/drawing/2014/main" id="{2FF1507A-18E9-47AB-918B-9EC3C74392F3}"/>
                </a:ext>
              </a:extLst>
            </p:cNvPr>
            <p:cNvGrpSpPr/>
            <p:nvPr/>
          </p:nvGrpSpPr>
          <p:grpSpPr>
            <a:xfrm>
              <a:off x="5774047" y="4122851"/>
              <a:ext cx="3064899" cy="2712010"/>
              <a:chOff x="0" y="0"/>
              <a:chExt cx="3170110" cy="2805108"/>
            </a:xfrm>
          </p:grpSpPr>
          <p:sp>
            <p:nvSpPr>
              <p:cNvPr id="29" name="Freeform 22">
                <a:extLst>
                  <a:ext uri="{FF2B5EF4-FFF2-40B4-BE49-F238E27FC236}">
                    <a16:creationId xmlns:a16="http://schemas.microsoft.com/office/drawing/2014/main" id="{F5BDFA1A-D1ED-42BD-92CA-79CEAFB95D3C}"/>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38B6FF"/>
              </a:solidFill>
            </p:spPr>
          </p:sp>
        </p:grpSp>
        <p:grpSp>
          <p:nvGrpSpPr>
            <p:cNvPr id="26" name="Group 23">
              <a:extLst>
                <a:ext uri="{FF2B5EF4-FFF2-40B4-BE49-F238E27FC236}">
                  <a16:creationId xmlns:a16="http://schemas.microsoft.com/office/drawing/2014/main" id="{911251F8-9B73-48F1-92BD-8C3C74DD93A1}"/>
                </a:ext>
              </a:extLst>
            </p:cNvPr>
            <p:cNvGrpSpPr>
              <a:grpSpLocks noChangeAspect="1"/>
            </p:cNvGrpSpPr>
            <p:nvPr/>
          </p:nvGrpSpPr>
          <p:grpSpPr>
            <a:xfrm rot="5337053">
              <a:off x="8757703" y="5854229"/>
              <a:ext cx="773366" cy="669735"/>
              <a:chOff x="0" y="0"/>
              <a:chExt cx="6350000" cy="5499100"/>
            </a:xfrm>
          </p:grpSpPr>
          <p:sp>
            <p:nvSpPr>
              <p:cNvPr id="28" name="Freeform 24">
                <a:extLst>
                  <a:ext uri="{FF2B5EF4-FFF2-40B4-BE49-F238E27FC236}">
                    <a16:creationId xmlns:a16="http://schemas.microsoft.com/office/drawing/2014/main" id="{E09E8811-7E87-41E5-9DBA-1BA78923C688}"/>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38B6FF"/>
              </a:solidFill>
            </p:spPr>
          </p:sp>
        </p:grpSp>
        <p:pic>
          <p:nvPicPr>
            <p:cNvPr id="27" name="Picture 31">
              <a:extLst>
                <a:ext uri="{FF2B5EF4-FFF2-40B4-BE49-F238E27FC236}">
                  <a16:creationId xmlns:a16="http://schemas.microsoft.com/office/drawing/2014/main" id="{A70FDA59-8E8D-471A-A518-B7F326386F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35433"/>
            <a:stretch>
              <a:fillRect/>
            </a:stretch>
          </p:blipFill>
          <p:spPr>
            <a:xfrm>
              <a:off x="6188852" y="4122851"/>
              <a:ext cx="1898140" cy="2715914"/>
            </a:xfrm>
            <a:prstGeom prst="rect">
              <a:avLst/>
            </a:prstGeom>
          </p:spPr>
        </p:pic>
      </p:grpSp>
      <p:grpSp>
        <p:nvGrpSpPr>
          <p:cNvPr id="30" name="Group 29">
            <a:extLst>
              <a:ext uri="{FF2B5EF4-FFF2-40B4-BE49-F238E27FC236}">
                <a16:creationId xmlns:a16="http://schemas.microsoft.com/office/drawing/2014/main" id="{B892EE0E-6AD9-47CB-B554-DF97591C05C1}"/>
              </a:ext>
            </a:extLst>
          </p:cNvPr>
          <p:cNvGrpSpPr/>
          <p:nvPr/>
        </p:nvGrpSpPr>
        <p:grpSpPr>
          <a:xfrm>
            <a:off x="3774491" y="4036364"/>
            <a:ext cx="1845780" cy="1487619"/>
            <a:chOff x="2073558" y="6431132"/>
            <a:chExt cx="3700488" cy="2712010"/>
          </a:xfrm>
        </p:grpSpPr>
        <p:grpSp>
          <p:nvGrpSpPr>
            <p:cNvPr id="31" name="Group 25">
              <a:extLst>
                <a:ext uri="{FF2B5EF4-FFF2-40B4-BE49-F238E27FC236}">
                  <a16:creationId xmlns:a16="http://schemas.microsoft.com/office/drawing/2014/main" id="{9E84679D-2E1D-4182-A739-7C55FDFE6D73}"/>
                </a:ext>
              </a:extLst>
            </p:cNvPr>
            <p:cNvGrpSpPr/>
            <p:nvPr/>
          </p:nvGrpSpPr>
          <p:grpSpPr>
            <a:xfrm>
              <a:off x="2073558" y="6431132"/>
              <a:ext cx="3064899" cy="2712010"/>
              <a:chOff x="0" y="0"/>
              <a:chExt cx="3170110" cy="2805108"/>
            </a:xfrm>
          </p:grpSpPr>
          <p:sp>
            <p:nvSpPr>
              <p:cNvPr id="35" name="Freeform 26">
                <a:extLst>
                  <a:ext uri="{FF2B5EF4-FFF2-40B4-BE49-F238E27FC236}">
                    <a16:creationId xmlns:a16="http://schemas.microsoft.com/office/drawing/2014/main" id="{CBB524BD-3431-4C5A-9325-A2B011EABDD9}"/>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004992"/>
              </a:solidFill>
            </p:spPr>
          </p:sp>
        </p:grpSp>
        <p:grpSp>
          <p:nvGrpSpPr>
            <p:cNvPr id="32" name="Group 27">
              <a:extLst>
                <a:ext uri="{FF2B5EF4-FFF2-40B4-BE49-F238E27FC236}">
                  <a16:creationId xmlns:a16="http://schemas.microsoft.com/office/drawing/2014/main" id="{918736D6-9589-48EB-A471-D610BCBA60F2}"/>
                </a:ext>
              </a:extLst>
            </p:cNvPr>
            <p:cNvGrpSpPr>
              <a:grpSpLocks noChangeAspect="1"/>
            </p:cNvGrpSpPr>
            <p:nvPr/>
          </p:nvGrpSpPr>
          <p:grpSpPr>
            <a:xfrm rot="5400000">
              <a:off x="5052496" y="8183500"/>
              <a:ext cx="773366" cy="669735"/>
              <a:chOff x="0" y="0"/>
              <a:chExt cx="6350000" cy="5499100"/>
            </a:xfrm>
          </p:grpSpPr>
          <p:sp>
            <p:nvSpPr>
              <p:cNvPr id="34" name="Freeform 28">
                <a:extLst>
                  <a:ext uri="{FF2B5EF4-FFF2-40B4-BE49-F238E27FC236}">
                    <a16:creationId xmlns:a16="http://schemas.microsoft.com/office/drawing/2014/main" id="{80D6A683-14A6-48C2-A67E-BB42825EB6E7}"/>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992"/>
              </a:solidFill>
            </p:spPr>
          </p:sp>
        </p:grpSp>
        <p:pic>
          <p:nvPicPr>
            <p:cNvPr id="33" name="Picture 32">
              <a:extLst>
                <a:ext uri="{FF2B5EF4-FFF2-40B4-BE49-F238E27FC236}">
                  <a16:creationId xmlns:a16="http://schemas.microsoft.com/office/drawing/2014/main" id="{66A401C5-3B4B-4CE7-8EC8-9596408BA4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55124"/>
            <a:stretch>
              <a:fillRect/>
            </a:stretch>
          </p:blipFill>
          <p:spPr>
            <a:xfrm flipH="1">
              <a:off x="2719000" y="6591300"/>
              <a:ext cx="2385312" cy="2541040"/>
            </a:xfrm>
            <a:prstGeom prst="rect">
              <a:avLst/>
            </a:prstGeom>
          </p:spPr>
        </p:pic>
      </p:grpSp>
      <p:grpSp>
        <p:nvGrpSpPr>
          <p:cNvPr id="36" name="Group 35">
            <a:extLst>
              <a:ext uri="{FF2B5EF4-FFF2-40B4-BE49-F238E27FC236}">
                <a16:creationId xmlns:a16="http://schemas.microsoft.com/office/drawing/2014/main" id="{2A3B56F9-FE2C-4F6C-AC19-78A3B7E0F261}"/>
              </a:ext>
            </a:extLst>
          </p:cNvPr>
          <p:cNvGrpSpPr/>
          <p:nvPr/>
        </p:nvGrpSpPr>
        <p:grpSpPr>
          <a:xfrm>
            <a:off x="8950921" y="2974312"/>
            <a:ext cx="1808268" cy="1487619"/>
            <a:chOff x="11617127" y="5057203"/>
            <a:chExt cx="3625281" cy="2712010"/>
          </a:xfrm>
        </p:grpSpPr>
        <p:grpSp>
          <p:nvGrpSpPr>
            <p:cNvPr id="37" name="Group 17">
              <a:extLst>
                <a:ext uri="{FF2B5EF4-FFF2-40B4-BE49-F238E27FC236}">
                  <a16:creationId xmlns:a16="http://schemas.microsoft.com/office/drawing/2014/main" id="{84318D20-BE60-4AB3-B6DE-012C380BE557}"/>
                </a:ext>
              </a:extLst>
            </p:cNvPr>
            <p:cNvGrpSpPr/>
            <p:nvPr/>
          </p:nvGrpSpPr>
          <p:grpSpPr>
            <a:xfrm>
              <a:off x="12177509" y="5057203"/>
              <a:ext cx="3064899" cy="2712010"/>
              <a:chOff x="0" y="0"/>
              <a:chExt cx="3170110" cy="2805108"/>
            </a:xfrm>
          </p:grpSpPr>
          <p:sp>
            <p:nvSpPr>
              <p:cNvPr id="41" name="Freeform 18">
                <a:extLst>
                  <a:ext uri="{FF2B5EF4-FFF2-40B4-BE49-F238E27FC236}">
                    <a16:creationId xmlns:a16="http://schemas.microsoft.com/office/drawing/2014/main" id="{88FF26D0-9CF8-42C3-8171-6A9FDE0F1B97}"/>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01B051"/>
              </a:solidFill>
            </p:spPr>
          </p:sp>
        </p:grpSp>
        <p:grpSp>
          <p:nvGrpSpPr>
            <p:cNvPr id="38" name="Group 19">
              <a:extLst>
                <a:ext uri="{FF2B5EF4-FFF2-40B4-BE49-F238E27FC236}">
                  <a16:creationId xmlns:a16="http://schemas.microsoft.com/office/drawing/2014/main" id="{4553A97B-5CFA-42BE-90D8-5F7805CC7AE2}"/>
                </a:ext>
              </a:extLst>
            </p:cNvPr>
            <p:cNvGrpSpPr>
              <a:grpSpLocks noChangeAspect="1"/>
            </p:cNvGrpSpPr>
            <p:nvPr/>
          </p:nvGrpSpPr>
          <p:grpSpPr>
            <a:xfrm rot="-5400000">
              <a:off x="11565312" y="5109018"/>
              <a:ext cx="773366" cy="669735"/>
              <a:chOff x="0" y="0"/>
              <a:chExt cx="6350000" cy="5499100"/>
            </a:xfrm>
          </p:grpSpPr>
          <p:sp>
            <p:nvSpPr>
              <p:cNvPr id="40" name="Freeform 20">
                <a:extLst>
                  <a:ext uri="{FF2B5EF4-FFF2-40B4-BE49-F238E27FC236}">
                    <a16:creationId xmlns:a16="http://schemas.microsoft.com/office/drawing/2014/main" id="{C6F99FD2-1E15-4D8A-8698-A556A3C2F82F}"/>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1B051"/>
              </a:solidFill>
            </p:spPr>
          </p:sp>
        </p:grpSp>
        <p:pic>
          <p:nvPicPr>
            <p:cNvPr id="39" name="Picture 33">
              <a:extLst>
                <a:ext uri="{FF2B5EF4-FFF2-40B4-BE49-F238E27FC236}">
                  <a16:creationId xmlns:a16="http://schemas.microsoft.com/office/drawing/2014/main" id="{8D3EC97A-BA83-45B6-AEC7-E3017B8A7BE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49027"/>
            <a:stretch>
              <a:fillRect/>
            </a:stretch>
          </p:blipFill>
          <p:spPr>
            <a:xfrm>
              <a:off x="12898802" y="5224361"/>
              <a:ext cx="1841019" cy="2544852"/>
            </a:xfrm>
            <a:prstGeom prst="rect">
              <a:avLst/>
            </a:prstGeom>
          </p:spPr>
        </p:pic>
      </p:grpSp>
      <p:pic>
        <p:nvPicPr>
          <p:cNvPr id="43" name="Picture 36">
            <a:extLst>
              <a:ext uri="{FF2B5EF4-FFF2-40B4-BE49-F238E27FC236}">
                <a16:creationId xmlns:a16="http://schemas.microsoft.com/office/drawing/2014/main" id="{3C2D58B6-DAFD-4816-BDB9-CF5E20B179A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700000">
            <a:off x="656955" y="2645821"/>
            <a:ext cx="2892158" cy="817035"/>
          </a:xfrm>
          <a:prstGeom prst="rect">
            <a:avLst/>
          </a:prstGeom>
        </p:spPr>
      </p:pic>
    </p:spTree>
    <p:extLst>
      <p:ext uri="{BB962C8B-B14F-4D97-AF65-F5344CB8AC3E}">
        <p14:creationId xmlns:p14="http://schemas.microsoft.com/office/powerpoint/2010/main" val="328423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D06849-99D3-47F6-B211-E518ACAAA639}"/>
              </a:ext>
            </a:extLst>
          </p:cNvPr>
          <p:cNvGrpSpPr/>
          <p:nvPr/>
        </p:nvGrpSpPr>
        <p:grpSpPr>
          <a:xfrm>
            <a:off x="206024" y="123826"/>
            <a:ext cx="3438525" cy="3305174"/>
            <a:chOff x="381000" y="621899"/>
            <a:chExt cx="5648381" cy="5359801"/>
          </a:xfrm>
          <a:solidFill>
            <a:srgbClr val="F0FAFE"/>
          </a:solidFill>
        </p:grpSpPr>
        <p:grpSp>
          <p:nvGrpSpPr>
            <p:cNvPr id="9" name="Group 7">
              <a:extLst>
                <a:ext uri="{FF2B5EF4-FFF2-40B4-BE49-F238E27FC236}">
                  <a16:creationId xmlns:a16="http://schemas.microsoft.com/office/drawing/2014/main" id="{4EFECDC9-6145-48EA-A576-141DC3A3B855}"/>
                </a:ext>
              </a:extLst>
            </p:cNvPr>
            <p:cNvGrpSpPr>
              <a:grpSpLocks noChangeAspect="1"/>
            </p:cNvGrpSpPr>
            <p:nvPr/>
          </p:nvGrpSpPr>
          <p:grpSpPr>
            <a:xfrm rot="5400000">
              <a:off x="5037826" y="1855604"/>
              <a:ext cx="1062759" cy="920350"/>
              <a:chOff x="0" y="0"/>
              <a:chExt cx="6350000" cy="5499100"/>
            </a:xfrm>
            <a:grpFill/>
          </p:grpSpPr>
          <p:sp>
            <p:nvSpPr>
              <p:cNvPr id="10" name="Freeform 8">
                <a:extLst>
                  <a:ext uri="{FF2B5EF4-FFF2-40B4-BE49-F238E27FC236}">
                    <a16:creationId xmlns:a16="http://schemas.microsoft.com/office/drawing/2014/main" id="{3DFF0761-C1F9-45B1-ACCE-59F1E66C1B3F}"/>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grpFill/>
            </p:spPr>
          </p:sp>
        </p:grpSp>
        <p:grpSp>
          <p:nvGrpSpPr>
            <p:cNvPr id="11" name="Group 9">
              <a:extLst>
                <a:ext uri="{FF2B5EF4-FFF2-40B4-BE49-F238E27FC236}">
                  <a16:creationId xmlns:a16="http://schemas.microsoft.com/office/drawing/2014/main" id="{B856CF6D-DCA0-44FE-B21A-0EC146FFD167}"/>
                </a:ext>
              </a:extLst>
            </p:cNvPr>
            <p:cNvGrpSpPr/>
            <p:nvPr/>
          </p:nvGrpSpPr>
          <p:grpSpPr>
            <a:xfrm>
              <a:off x="381000" y="621899"/>
              <a:ext cx="4728031" cy="5359801"/>
              <a:chOff x="0" y="0"/>
              <a:chExt cx="2083311" cy="2024290"/>
            </a:xfrm>
            <a:grpFill/>
          </p:grpSpPr>
          <p:sp>
            <p:nvSpPr>
              <p:cNvPr id="12" name="Freeform 10">
                <a:extLst>
                  <a:ext uri="{FF2B5EF4-FFF2-40B4-BE49-F238E27FC236}">
                    <a16:creationId xmlns:a16="http://schemas.microsoft.com/office/drawing/2014/main" id="{59FB9CCB-391F-4078-B135-1F4513D55FA9}"/>
                  </a:ext>
                </a:extLst>
              </p:cNvPr>
              <p:cNvSpPr/>
              <p:nvPr/>
            </p:nvSpPr>
            <p:spPr>
              <a:xfrm>
                <a:off x="0" y="0"/>
                <a:ext cx="2083311" cy="2024290"/>
              </a:xfrm>
              <a:custGeom>
                <a:avLst/>
                <a:gdLst/>
                <a:ahLst/>
                <a:cxnLst/>
                <a:rect l="l" t="t" r="r" b="b"/>
                <a:pathLst>
                  <a:path w="2083311" h="2024290">
                    <a:moveTo>
                      <a:pt x="0" y="0"/>
                    </a:moveTo>
                    <a:lnTo>
                      <a:pt x="2083311" y="0"/>
                    </a:lnTo>
                    <a:lnTo>
                      <a:pt x="2083311" y="2024290"/>
                    </a:lnTo>
                    <a:lnTo>
                      <a:pt x="0" y="2024290"/>
                    </a:lnTo>
                    <a:close/>
                  </a:path>
                </a:pathLst>
              </a:custGeom>
              <a:grpFill/>
            </p:spPr>
          </p:sp>
        </p:grpSp>
      </p:grpSp>
      <p:sp>
        <p:nvSpPr>
          <p:cNvPr id="2" name="Text Placeholder 1">
            <a:extLst>
              <a:ext uri="{FF2B5EF4-FFF2-40B4-BE49-F238E27FC236}">
                <a16:creationId xmlns:a16="http://schemas.microsoft.com/office/drawing/2014/main" id="{09A83E9B-BB67-4360-9684-668F283B96B8}"/>
              </a:ext>
            </a:extLst>
          </p:cNvPr>
          <p:cNvSpPr>
            <a:spLocks noGrp="1"/>
          </p:cNvSpPr>
          <p:nvPr>
            <p:ph type="body" sz="quarter" idx="13"/>
          </p:nvPr>
        </p:nvSpPr>
        <p:spPr>
          <a:xfrm>
            <a:off x="85726" y="265113"/>
            <a:ext cx="3390900" cy="3363911"/>
          </a:xfrm>
        </p:spPr>
        <p:txBody>
          <a:bodyPr>
            <a:normAutofit/>
          </a:bodyPr>
          <a:lstStyle/>
          <a:p>
            <a:r>
              <a:rPr lang="en-GB" b="0" dirty="0">
                <a:latin typeface="+mn-lt"/>
              </a:rPr>
              <a:t>Why do we need ICPs and what does this mean?</a:t>
            </a:r>
          </a:p>
        </p:txBody>
      </p:sp>
      <p:sp>
        <p:nvSpPr>
          <p:cNvPr id="3" name="Text Placeholder 2">
            <a:extLst>
              <a:ext uri="{FF2B5EF4-FFF2-40B4-BE49-F238E27FC236}">
                <a16:creationId xmlns:a16="http://schemas.microsoft.com/office/drawing/2014/main" id="{5DE6B697-7D7D-4D17-A9CD-C403F20CAE0B}"/>
              </a:ext>
            </a:extLst>
          </p:cNvPr>
          <p:cNvSpPr>
            <a:spLocks noGrp="1"/>
          </p:cNvSpPr>
          <p:nvPr>
            <p:ph type="body" sz="quarter" idx="14"/>
          </p:nvPr>
        </p:nvSpPr>
        <p:spPr>
          <a:xfrm>
            <a:off x="3476626" y="122713"/>
            <a:ext cx="8626125" cy="6176487"/>
          </a:xfrm>
        </p:spPr>
        <p:txBody>
          <a:bodyPr>
            <a:normAutofit fontScale="62500" lnSpcReduction="20000"/>
          </a:bodyPr>
          <a:lstStyle/>
          <a:p>
            <a:pPr algn="l"/>
            <a:r>
              <a:rPr lang="en-GB" sz="1800" dirty="0">
                <a:effectLst/>
                <a:ea typeface="Calibri" panose="020F0502020204030204" pitchFamily="34" charset="0"/>
                <a:cs typeface="Times New Roman" panose="02020603050405020304" pitchFamily="18" charset="0"/>
              </a:rPr>
              <a:t> </a:t>
            </a:r>
            <a:endParaRPr lang="en-GB" sz="4400" b="0" i="0" u="none" strike="noStrike" baseline="0" dirty="0"/>
          </a:p>
          <a:p>
            <a:r>
              <a:rPr lang="en-GB" sz="4400" i="0" u="none" strike="noStrike" baseline="0" dirty="0"/>
              <a:t>Our ability to stay healthy and well depends on a range of things, including s</a:t>
            </a:r>
            <a:r>
              <a:rPr lang="en-GB" sz="4000" i="0" u="none" strike="noStrike" baseline="0" dirty="0"/>
              <a:t>ocial connections, employment, housing and education.</a:t>
            </a:r>
          </a:p>
          <a:p>
            <a:r>
              <a:rPr lang="en-GB" sz="4000" i="0" u="none" strike="noStrike" baseline="0" dirty="0"/>
              <a:t> </a:t>
            </a:r>
          </a:p>
          <a:p>
            <a:endParaRPr lang="en-GB" sz="4000" i="0" u="none" strike="noStrike" baseline="0" dirty="0"/>
          </a:p>
          <a:p>
            <a:endParaRPr lang="en-GB" sz="4000" dirty="0"/>
          </a:p>
          <a:p>
            <a:endParaRPr lang="en-GB" sz="4000" i="0" u="none" strike="noStrike" baseline="0" dirty="0"/>
          </a:p>
          <a:p>
            <a:pPr marL="1085850" lvl="1" indent="-571500"/>
            <a:endParaRPr lang="en-GB" sz="4400" dirty="0">
              <a:effectLst/>
              <a:ea typeface="Calibri" panose="020F0502020204030204" pitchFamily="34" charset="0"/>
              <a:cs typeface="Times New Roman" panose="02020603050405020304" pitchFamily="18" charset="0"/>
            </a:endParaRPr>
          </a:p>
          <a:p>
            <a:r>
              <a:rPr lang="en-GB" sz="4400" i="0" u="none" strike="noStrike" baseline="0" dirty="0"/>
              <a:t>To make a real difference in people’s lives, modern health and care services need to reflect the importance of these ‘wider factors of health’ and the role they play in our lives. </a:t>
            </a:r>
            <a:endParaRPr lang="en-GB" sz="4400" dirty="0"/>
          </a:p>
          <a:p>
            <a:pPr marL="571500" indent="-571500">
              <a:buFont typeface="Arial" panose="020B0604020202020204" pitchFamily="34" charset="0"/>
              <a:buChar char="•"/>
            </a:pPr>
            <a:endParaRPr lang="en-GB" sz="4400" i="0" u="none" strike="noStrike" baseline="0" dirty="0"/>
          </a:p>
          <a:p>
            <a:r>
              <a:rPr lang="en-GB" sz="4400" dirty="0">
                <a:ea typeface="Calibri" panose="020F0502020204030204" pitchFamily="34" charset="0"/>
                <a:cs typeface="Times New Roman" panose="02020603050405020304" pitchFamily="18" charset="0"/>
              </a:rPr>
              <a:t>Integrated Care Partnerships (or ICPs) are formal partnerships of provider organisations working together to deliver care by collaborating rather than competing.</a:t>
            </a:r>
          </a:p>
          <a:p>
            <a:pPr marL="571500" indent="-571500">
              <a:buFont typeface="Arial" panose="020B0604020202020204" pitchFamily="34" charset="0"/>
              <a:buChar char="•"/>
            </a:pPr>
            <a:endParaRPr lang="en-GB" sz="4400" dirty="0">
              <a:effectLst/>
              <a:ea typeface="Calibri" panose="020F0502020204030204" pitchFamily="34" charset="0"/>
              <a:cs typeface="Times New Roman" panose="02020603050405020304" pitchFamily="18" charset="0"/>
            </a:endParaRPr>
          </a:p>
          <a:p>
            <a:endParaRPr lang="en-GB" sz="4400" i="0" u="none" strike="noStrike" baseline="0" dirty="0"/>
          </a:p>
        </p:txBody>
      </p:sp>
      <p:grpSp>
        <p:nvGrpSpPr>
          <p:cNvPr id="15" name="Group 4">
            <a:extLst>
              <a:ext uri="{FF2B5EF4-FFF2-40B4-BE49-F238E27FC236}">
                <a16:creationId xmlns:a16="http://schemas.microsoft.com/office/drawing/2014/main" id="{9E8FF9F3-8E94-49BB-8B98-4D9DBFB3576B}"/>
              </a:ext>
            </a:extLst>
          </p:cNvPr>
          <p:cNvGrpSpPr/>
          <p:nvPr/>
        </p:nvGrpSpPr>
        <p:grpSpPr>
          <a:xfrm>
            <a:off x="4105801" y="1472654"/>
            <a:ext cx="7367774" cy="1210086"/>
            <a:chOff x="0" y="0"/>
            <a:chExt cx="22835979" cy="3500536"/>
          </a:xfrm>
        </p:grpSpPr>
        <p:grpSp>
          <p:nvGrpSpPr>
            <p:cNvPr id="16" name="Group 5">
              <a:extLst>
                <a:ext uri="{FF2B5EF4-FFF2-40B4-BE49-F238E27FC236}">
                  <a16:creationId xmlns:a16="http://schemas.microsoft.com/office/drawing/2014/main" id="{D9AAECF8-00BD-49DF-9545-7090781C8B62}"/>
                </a:ext>
              </a:extLst>
            </p:cNvPr>
            <p:cNvGrpSpPr/>
            <p:nvPr/>
          </p:nvGrpSpPr>
          <p:grpSpPr>
            <a:xfrm>
              <a:off x="0" y="30728"/>
              <a:ext cx="3469807" cy="3458557"/>
              <a:chOff x="0" y="0"/>
              <a:chExt cx="1913890" cy="1907685"/>
            </a:xfrm>
          </p:grpSpPr>
          <p:sp>
            <p:nvSpPr>
              <p:cNvPr id="33" name="Freeform 6">
                <a:extLst>
                  <a:ext uri="{FF2B5EF4-FFF2-40B4-BE49-F238E27FC236}">
                    <a16:creationId xmlns:a16="http://schemas.microsoft.com/office/drawing/2014/main" id="{CBFF2BCB-72FC-4581-BD87-1B6B09BEE405}"/>
                  </a:ext>
                </a:extLst>
              </p:cNvPr>
              <p:cNvSpPr/>
              <p:nvPr/>
            </p:nvSpPr>
            <p:spPr>
              <a:xfrm>
                <a:off x="0" y="0"/>
                <a:ext cx="1913890" cy="1907685"/>
              </a:xfrm>
              <a:custGeom>
                <a:avLst/>
                <a:gdLst/>
                <a:ahLst/>
                <a:cxnLst/>
                <a:rect l="l" t="t" r="r" b="b"/>
                <a:pathLst>
                  <a:path w="1913890" h="1907685">
                    <a:moveTo>
                      <a:pt x="0" y="0"/>
                    </a:moveTo>
                    <a:lnTo>
                      <a:pt x="1913890" y="0"/>
                    </a:lnTo>
                    <a:lnTo>
                      <a:pt x="1913890" y="1907685"/>
                    </a:lnTo>
                    <a:lnTo>
                      <a:pt x="0" y="1907685"/>
                    </a:lnTo>
                    <a:close/>
                  </a:path>
                </a:pathLst>
              </a:custGeom>
              <a:solidFill>
                <a:srgbClr val="4FC0E8"/>
              </a:solidFill>
            </p:spPr>
          </p:sp>
        </p:grpSp>
        <p:pic>
          <p:nvPicPr>
            <p:cNvPr id="17" name="Picture 7">
              <a:extLst>
                <a:ext uri="{FF2B5EF4-FFF2-40B4-BE49-F238E27FC236}">
                  <a16:creationId xmlns:a16="http://schemas.microsoft.com/office/drawing/2014/main" id="{0288B451-946B-4C8C-A7D4-0EA049A73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3286" b="48176"/>
            <a:stretch>
              <a:fillRect/>
            </a:stretch>
          </p:blipFill>
          <p:spPr>
            <a:xfrm>
              <a:off x="19519" y="181460"/>
              <a:ext cx="3153367" cy="3319076"/>
            </a:xfrm>
            <a:prstGeom prst="rect">
              <a:avLst/>
            </a:prstGeom>
          </p:spPr>
        </p:pic>
        <p:grpSp>
          <p:nvGrpSpPr>
            <p:cNvPr id="18" name="Group 8">
              <a:extLst>
                <a:ext uri="{FF2B5EF4-FFF2-40B4-BE49-F238E27FC236}">
                  <a16:creationId xmlns:a16="http://schemas.microsoft.com/office/drawing/2014/main" id="{2DAB6EFD-E44F-430F-893B-F8BF2B34AF1A}"/>
                </a:ext>
              </a:extLst>
            </p:cNvPr>
            <p:cNvGrpSpPr/>
            <p:nvPr/>
          </p:nvGrpSpPr>
          <p:grpSpPr>
            <a:xfrm>
              <a:off x="15443731" y="33438"/>
              <a:ext cx="3469807" cy="3455848"/>
              <a:chOff x="0" y="0"/>
              <a:chExt cx="1913890" cy="1906190"/>
            </a:xfrm>
          </p:grpSpPr>
          <p:sp>
            <p:nvSpPr>
              <p:cNvPr id="32" name="Freeform 9">
                <a:extLst>
                  <a:ext uri="{FF2B5EF4-FFF2-40B4-BE49-F238E27FC236}">
                    <a16:creationId xmlns:a16="http://schemas.microsoft.com/office/drawing/2014/main" id="{28619A93-5CE5-4382-8F7F-8DB142428C41}"/>
                  </a:ext>
                </a:extLst>
              </p:cNvPr>
              <p:cNvSpPr/>
              <p:nvPr/>
            </p:nvSpPr>
            <p:spPr>
              <a:xfrm>
                <a:off x="0" y="0"/>
                <a:ext cx="1913890" cy="1906190"/>
              </a:xfrm>
              <a:custGeom>
                <a:avLst/>
                <a:gdLst/>
                <a:ahLst/>
                <a:cxnLst/>
                <a:rect l="l" t="t" r="r" b="b"/>
                <a:pathLst>
                  <a:path w="1913890" h="1906190">
                    <a:moveTo>
                      <a:pt x="0" y="0"/>
                    </a:moveTo>
                    <a:lnTo>
                      <a:pt x="1913890" y="0"/>
                    </a:lnTo>
                    <a:lnTo>
                      <a:pt x="1913890" y="1906190"/>
                    </a:lnTo>
                    <a:lnTo>
                      <a:pt x="0" y="1906190"/>
                    </a:lnTo>
                    <a:close/>
                  </a:path>
                </a:pathLst>
              </a:custGeom>
              <a:solidFill>
                <a:srgbClr val="6AC23F"/>
              </a:solidFill>
            </p:spPr>
          </p:sp>
        </p:grpSp>
        <p:pic>
          <p:nvPicPr>
            <p:cNvPr id="19" name="Picture 10">
              <a:extLst>
                <a:ext uri="{FF2B5EF4-FFF2-40B4-BE49-F238E27FC236}">
                  <a16:creationId xmlns:a16="http://schemas.microsoft.com/office/drawing/2014/main" id="{CF7F7248-8F0C-4A64-8D28-A2C203C28A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591587" y="30728"/>
              <a:ext cx="3343633" cy="3469807"/>
            </a:xfrm>
            <a:prstGeom prst="rect">
              <a:avLst/>
            </a:prstGeom>
          </p:spPr>
        </p:pic>
        <p:grpSp>
          <p:nvGrpSpPr>
            <p:cNvPr id="20" name="Group 11">
              <a:extLst>
                <a:ext uri="{FF2B5EF4-FFF2-40B4-BE49-F238E27FC236}">
                  <a16:creationId xmlns:a16="http://schemas.microsoft.com/office/drawing/2014/main" id="{882CCBFF-3E8E-4587-B9F4-14CD1F2D5293}"/>
                </a:ext>
              </a:extLst>
            </p:cNvPr>
            <p:cNvGrpSpPr/>
            <p:nvPr/>
          </p:nvGrpSpPr>
          <p:grpSpPr>
            <a:xfrm>
              <a:off x="7725944" y="30728"/>
              <a:ext cx="3469807" cy="3439079"/>
              <a:chOff x="0" y="0"/>
              <a:chExt cx="1913890" cy="1896941"/>
            </a:xfrm>
          </p:grpSpPr>
          <p:sp>
            <p:nvSpPr>
              <p:cNvPr id="31" name="Freeform 12">
                <a:extLst>
                  <a:ext uri="{FF2B5EF4-FFF2-40B4-BE49-F238E27FC236}">
                    <a16:creationId xmlns:a16="http://schemas.microsoft.com/office/drawing/2014/main" id="{B14D2391-A4FB-4728-AB40-9021276AC428}"/>
                  </a:ext>
                </a:extLst>
              </p:cNvPr>
              <p:cNvSpPr/>
              <p:nvPr/>
            </p:nvSpPr>
            <p:spPr>
              <a:xfrm>
                <a:off x="0" y="0"/>
                <a:ext cx="1913890" cy="1896941"/>
              </a:xfrm>
              <a:custGeom>
                <a:avLst/>
                <a:gdLst/>
                <a:ahLst/>
                <a:cxnLst/>
                <a:rect l="l" t="t" r="r" b="b"/>
                <a:pathLst>
                  <a:path w="1913890" h="1896941">
                    <a:moveTo>
                      <a:pt x="0" y="0"/>
                    </a:moveTo>
                    <a:lnTo>
                      <a:pt x="1913890" y="0"/>
                    </a:lnTo>
                    <a:lnTo>
                      <a:pt x="1913890" y="1896941"/>
                    </a:lnTo>
                    <a:lnTo>
                      <a:pt x="0" y="1896941"/>
                    </a:lnTo>
                    <a:close/>
                  </a:path>
                </a:pathLst>
              </a:custGeom>
              <a:solidFill>
                <a:srgbClr val="009899"/>
              </a:solidFill>
            </p:spPr>
          </p:sp>
        </p:grpSp>
        <p:pic>
          <p:nvPicPr>
            <p:cNvPr id="21" name="Picture 13">
              <a:extLst>
                <a:ext uri="{FF2B5EF4-FFF2-40B4-BE49-F238E27FC236}">
                  <a16:creationId xmlns:a16="http://schemas.microsoft.com/office/drawing/2014/main" id="{75AE7DC1-45CF-48FA-A4AA-F5B30A34C9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5324" b="28222"/>
            <a:stretch>
              <a:fillRect/>
            </a:stretch>
          </p:blipFill>
          <p:spPr>
            <a:xfrm>
              <a:off x="7979889" y="214898"/>
              <a:ext cx="3215863" cy="3263138"/>
            </a:xfrm>
            <a:prstGeom prst="rect">
              <a:avLst/>
            </a:prstGeom>
          </p:spPr>
        </p:pic>
        <p:grpSp>
          <p:nvGrpSpPr>
            <p:cNvPr id="22" name="Group 14">
              <a:extLst>
                <a:ext uri="{FF2B5EF4-FFF2-40B4-BE49-F238E27FC236}">
                  <a16:creationId xmlns:a16="http://schemas.microsoft.com/office/drawing/2014/main" id="{1354B317-017C-4CFD-9B5C-6CEF82581A9C}"/>
                </a:ext>
              </a:extLst>
            </p:cNvPr>
            <p:cNvGrpSpPr/>
            <p:nvPr/>
          </p:nvGrpSpPr>
          <p:grpSpPr>
            <a:xfrm>
              <a:off x="19366171" y="30728"/>
              <a:ext cx="3469807" cy="3447307"/>
              <a:chOff x="0" y="0"/>
              <a:chExt cx="1913890" cy="1901479"/>
            </a:xfrm>
          </p:grpSpPr>
          <p:sp>
            <p:nvSpPr>
              <p:cNvPr id="30" name="Freeform 15">
                <a:extLst>
                  <a:ext uri="{FF2B5EF4-FFF2-40B4-BE49-F238E27FC236}">
                    <a16:creationId xmlns:a16="http://schemas.microsoft.com/office/drawing/2014/main" id="{D7E09B34-2B85-4C51-B0B7-1DA473D6AE1E}"/>
                  </a:ext>
                </a:extLst>
              </p:cNvPr>
              <p:cNvSpPr/>
              <p:nvPr/>
            </p:nvSpPr>
            <p:spPr>
              <a:xfrm>
                <a:off x="0" y="0"/>
                <a:ext cx="1913890" cy="1901479"/>
              </a:xfrm>
              <a:custGeom>
                <a:avLst/>
                <a:gdLst/>
                <a:ahLst/>
                <a:cxnLst/>
                <a:rect l="l" t="t" r="r" b="b"/>
                <a:pathLst>
                  <a:path w="1913890" h="1901479">
                    <a:moveTo>
                      <a:pt x="0" y="0"/>
                    </a:moveTo>
                    <a:lnTo>
                      <a:pt x="1913890" y="0"/>
                    </a:lnTo>
                    <a:lnTo>
                      <a:pt x="1913890" y="1901479"/>
                    </a:lnTo>
                    <a:lnTo>
                      <a:pt x="0" y="1901479"/>
                    </a:lnTo>
                    <a:close/>
                  </a:path>
                </a:pathLst>
              </a:custGeom>
              <a:solidFill>
                <a:srgbClr val="004992"/>
              </a:solidFill>
            </p:spPr>
          </p:sp>
        </p:grpSp>
        <p:pic>
          <p:nvPicPr>
            <p:cNvPr id="23" name="Picture 16">
              <a:extLst>
                <a:ext uri="{FF2B5EF4-FFF2-40B4-BE49-F238E27FC236}">
                  <a16:creationId xmlns:a16="http://schemas.microsoft.com/office/drawing/2014/main" id="{3A20B431-1F2C-4850-B205-5EEC211C9C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2934"/>
            <a:stretch>
              <a:fillRect/>
            </a:stretch>
          </p:blipFill>
          <p:spPr>
            <a:xfrm>
              <a:off x="19366171" y="30728"/>
              <a:ext cx="3080986" cy="3439079"/>
            </a:xfrm>
            <a:prstGeom prst="rect">
              <a:avLst/>
            </a:prstGeom>
          </p:spPr>
        </p:pic>
        <p:grpSp>
          <p:nvGrpSpPr>
            <p:cNvPr id="24" name="Group 17">
              <a:extLst>
                <a:ext uri="{FF2B5EF4-FFF2-40B4-BE49-F238E27FC236}">
                  <a16:creationId xmlns:a16="http://schemas.microsoft.com/office/drawing/2014/main" id="{32D512E7-371C-4F5D-B992-92646F67DDDE}"/>
                </a:ext>
              </a:extLst>
            </p:cNvPr>
            <p:cNvGrpSpPr/>
            <p:nvPr/>
          </p:nvGrpSpPr>
          <p:grpSpPr>
            <a:xfrm>
              <a:off x="11607389" y="0"/>
              <a:ext cx="3469807" cy="3444598"/>
              <a:chOff x="0" y="0"/>
              <a:chExt cx="1913890" cy="1899985"/>
            </a:xfrm>
          </p:grpSpPr>
          <p:sp>
            <p:nvSpPr>
              <p:cNvPr id="29" name="Freeform 18">
                <a:extLst>
                  <a:ext uri="{FF2B5EF4-FFF2-40B4-BE49-F238E27FC236}">
                    <a16:creationId xmlns:a16="http://schemas.microsoft.com/office/drawing/2014/main" id="{106296FE-6CD4-4F6F-B6F9-DB678F8EF83C}"/>
                  </a:ext>
                </a:extLst>
              </p:cNvPr>
              <p:cNvSpPr/>
              <p:nvPr/>
            </p:nvSpPr>
            <p:spPr>
              <a:xfrm>
                <a:off x="0" y="0"/>
                <a:ext cx="1913890" cy="1899985"/>
              </a:xfrm>
              <a:custGeom>
                <a:avLst/>
                <a:gdLst/>
                <a:ahLst/>
                <a:cxnLst/>
                <a:rect l="l" t="t" r="r" b="b"/>
                <a:pathLst>
                  <a:path w="1913890" h="1899985">
                    <a:moveTo>
                      <a:pt x="0" y="0"/>
                    </a:moveTo>
                    <a:lnTo>
                      <a:pt x="1913890" y="0"/>
                    </a:lnTo>
                    <a:lnTo>
                      <a:pt x="1913890" y="1899985"/>
                    </a:lnTo>
                    <a:lnTo>
                      <a:pt x="0" y="1899985"/>
                    </a:lnTo>
                    <a:close/>
                  </a:path>
                </a:pathLst>
              </a:custGeom>
              <a:solidFill>
                <a:srgbClr val="154161"/>
              </a:solidFill>
            </p:spPr>
          </p:sp>
        </p:grpSp>
        <p:pic>
          <p:nvPicPr>
            <p:cNvPr id="25" name="Picture 19">
              <a:extLst>
                <a:ext uri="{FF2B5EF4-FFF2-40B4-BE49-F238E27FC236}">
                  <a16:creationId xmlns:a16="http://schemas.microsoft.com/office/drawing/2014/main" id="{D957381A-99C1-4F63-84A3-90F59A636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1435" b="10406"/>
            <a:stretch>
              <a:fillRect/>
            </a:stretch>
          </p:blipFill>
          <p:spPr>
            <a:xfrm>
              <a:off x="11607389" y="33438"/>
              <a:ext cx="3469807" cy="3441888"/>
            </a:xfrm>
            <a:prstGeom prst="rect">
              <a:avLst/>
            </a:prstGeom>
          </p:spPr>
        </p:pic>
        <p:grpSp>
          <p:nvGrpSpPr>
            <p:cNvPr id="26" name="Group 20">
              <a:extLst>
                <a:ext uri="{FF2B5EF4-FFF2-40B4-BE49-F238E27FC236}">
                  <a16:creationId xmlns:a16="http://schemas.microsoft.com/office/drawing/2014/main" id="{C7CCA8DE-A57A-43CA-AD87-6792D4EDE35D}"/>
                </a:ext>
              </a:extLst>
            </p:cNvPr>
            <p:cNvGrpSpPr/>
            <p:nvPr/>
          </p:nvGrpSpPr>
          <p:grpSpPr>
            <a:xfrm>
              <a:off x="3842436" y="30728"/>
              <a:ext cx="3469807" cy="3439079"/>
              <a:chOff x="0" y="0"/>
              <a:chExt cx="1913890" cy="1896941"/>
            </a:xfrm>
          </p:grpSpPr>
          <p:sp>
            <p:nvSpPr>
              <p:cNvPr id="28" name="Freeform 21">
                <a:extLst>
                  <a:ext uri="{FF2B5EF4-FFF2-40B4-BE49-F238E27FC236}">
                    <a16:creationId xmlns:a16="http://schemas.microsoft.com/office/drawing/2014/main" id="{2C1230AA-A5E7-4949-B5C1-8A057490ED9E}"/>
                  </a:ext>
                </a:extLst>
              </p:cNvPr>
              <p:cNvSpPr/>
              <p:nvPr/>
            </p:nvSpPr>
            <p:spPr>
              <a:xfrm>
                <a:off x="0" y="0"/>
                <a:ext cx="1913890" cy="1896941"/>
              </a:xfrm>
              <a:custGeom>
                <a:avLst/>
                <a:gdLst/>
                <a:ahLst/>
                <a:cxnLst/>
                <a:rect l="l" t="t" r="r" b="b"/>
                <a:pathLst>
                  <a:path w="1913890" h="1896941">
                    <a:moveTo>
                      <a:pt x="0" y="0"/>
                    </a:moveTo>
                    <a:lnTo>
                      <a:pt x="1913890" y="0"/>
                    </a:lnTo>
                    <a:lnTo>
                      <a:pt x="1913890" y="1896941"/>
                    </a:lnTo>
                    <a:lnTo>
                      <a:pt x="0" y="1896941"/>
                    </a:lnTo>
                    <a:close/>
                  </a:path>
                </a:pathLst>
              </a:custGeom>
              <a:solidFill>
                <a:srgbClr val="008037"/>
              </a:solidFill>
            </p:spPr>
          </p:sp>
        </p:grpSp>
        <p:pic>
          <p:nvPicPr>
            <p:cNvPr id="27" name="Picture 22">
              <a:extLst>
                <a:ext uri="{FF2B5EF4-FFF2-40B4-BE49-F238E27FC236}">
                  <a16:creationId xmlns:a16="http://schemas.microsoft.com/office/drawing/2014/main" id="{B7440AD2-256A-45BF-B6BC-51FEF725DC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60387"/>
            <a:stretch>
              <a:fillRect/>
            </a:stretch>
          </p:blipFill>
          <p:spPr>
            <a:xfrm>
              <a:off x="3929627" y="161847"/>
              <a:ext cx="3054212" cy="3307960"/>
            </a:xfrm>
            <a:prstGeom prst="rect">
              <a:avLst/>
            </a:prstGeom>
          </p:spPr>
        </p:pic>
      </p:grpSp>
    </p:spTree>
    <p:extLst>
      <p:ext uri="{BB962C8B-B14F-4D97-AF65-F5344CB8AC3E}">
        <p14:creationId xmlns:p14="http://schemas.microsoft.com/office/powerpoint/2010/main" val="320716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B22C9A-59A8-4630-9EC7-094C9033CBA1}"/>
              </a:ext>
            </a:extLst>
          </p:cNvPr>
          <p:cNvPicPr>
            <a:picLocks noChangeAspect="1"/>
          </p:cNvPicPr>
          <p:nvPr/>
        </p:nvPicPr>
        <p:blipFill>
          <a:blip r:embed="rId2"/>
          <a:stretch>
            <a:fillRect/>
          </a:stretch>
        </p:blipFill>
        <p:spPr>
          <a:xfrm>
            <a:off x="4756487" y="286658"/>
            <a:ext cx="6651547" cy="5540828"/>
          </a:xfrm>
          <a:prstGeom prst="rect">
            <a:avLst/>
          </a:prstGeom>
        </p:spPr>
      </p:pic>
      <p:grpSp>
        <p:nvGrpSpPr>
          <p:cNvPr id="5" name="Group 7">
            <a:extLst>
              <a:ext uri="{FF2B5EF4-FFF2-40B4-BE49-F238E27FC236}">
                <a16:creationId xmlns:a16="http://schemas.microsoft.com/office/drawing/2014/main" id="{E74B282A-7E6F-4415-8A54-855CAC1FF068}"/>
              </a:ext>
            </a:extLst>
          </p:cNvPr>
          <p:cNvGrpSpPr>
            <a:grpSpLocks noChangeAspect="1"/>
          </p:cNvGrpSpPr>
          <p:nvPr/>
        </p:nvGrpSpPr>
        <p:grpSpPr>
          <a:xfrm rot="5400000">
            <a:off x="3495214" y="1090119"/>
            <a:ext cx="724534" cy="544737"/>
            <a:chOff x="-2656" y="1128864"/>
            <a:chExt cx="6350000" cy="5499100"/>
          </a:xfrm>
          <a:solidFill>
            <a:srgbClr val="F0FAFE"/>
          </a:solidFill>
        </p:grpSpPr>
        <p:sp>
          <p:nvSpPr>
            <p:cNvPr id="6" name="Freeform 8">
              <a:extLst>
                <a:ext uri="{FF2B5EF4-FFF2-40B4-BE49-F238E27FC236}">
                  <a16:creationId xmlns:a16="http://schemas.microsoft.com/office/drawing/2014/main" id="{7B7E8D01-0F87-4601-A20E-03F8D1601F23}"/>
                </a:ext>
              </a:extLst>
            </p:cNvPr>
            <p:cNvSpPr/>
            <p:nvPr/>
          </p:nvSpPr>
          <p:spPr>
            <a:xfrm>
              <a:off x="-2656" y="1128864"/>
              <a:ext cx="6350000" cy="5499100"/>
            </a:xfrm>
            <a:custGeom>
              <a:avLst/>
              <a:gdLst/>
              <a:ahLst/>
              <a:cxnLst/>
              <a:rect l="l" t="t" r="r" b="b"/>
              <a:pathLst>
                <a:path w="6350000" h="5499100">
                  <a:moveTo>
                    <a:pt x="0" y="5499100"/>
                  </a:moveTo>
                  <a:lnTo>
                    <a:pt x="3175000" y="0"/>
                  </a:lnTo>
                  <a:lnTo>
                    <a:pt x="6350000" y="5499100"/>
                  </a:lnTo>
                  <a:lnTo>
                    <a:pt x="0" y="5499100"/>
                  </a:lnTo>
                  <a:close/>
                </a:path>
              </a:pathLst>
            </a:custGeom>
            <a:grpFill/>
          </p:spPr>
          <p:txBody>
            <a:bodyPr/>
            <a:lstStyle/>
            <a:p>
              <a:endParaRPr lang="en-GB" dirty="0"/>
            </a:p>
          </p:txBody>
        </p:sp>
      </p:grpSp>
      <p:grpSp>
        <p:nvGrpSpPr>
          <p:cNvPr id="7" name="Group 9">
            <a:extLst>
              <a:ext uri="{FF2B5EF4-FFF2-40B4-BE49-F238E27FC236}">
                <a16:creationId xmlns:a16="http://schemas.microsoft.com/office/drawing/2014/main" id="{BAA75131-6826-4144-A0D4-0DD1635526BA}"/>
              </a:ext>
            </a:extLst>
          </p:cNvPr>
          <p:cNvGrpSpPr/>
          <p:nvPr/>
        </p:nvGrpSpPr>
        <p:grpSpPr>
          <a:xfrm>
            <a:off x="797547" y="312332"/>
            <a:ext cx="2798430" cy="3690593"/>
            <a:chOff x="-90867" y="11214"/>
            <a:chExt cx="2083311" cy="2024290"/>
          </a:xfrm>
          <a:solidFill>
            <a:srgbClr val="F0FAFE"/>
          </a:solidFill>
        </p:grpSpPr>
        <p:sp>
          <p:nvSpPr>
            <p:cNvPr id="8" name="Freeform 10">
              <a:extLst>
                <a:ext uri="{FF2B5EF4-FFF2-40B4-BE49-F238E27FC236}">
                  <a16:creationId xmlns:a16="http://schemas.microsoft.com/office/drawing/2014/main" id="{020521AA-7D21-412A-B9C9-720CAB224C1E}"/>
                </a:ext>
              </a:extLst>
            </p:cNvPr>
            <p:cNvSpPr/>
            <p:nvPr/>
          </p:nvSpPr>
          <p:spPr>
            <a:xfrm>
              <a:off x="-90867" y="11214"/>
              <a:ext cx="2083311" cy="2024290"/>
            </a:xfrm>
            <a:custGeom>
              <a:avLst/>
              <a:gdLst/>
              <a:ahLst/>
              <a:cxnLst/>
              <a:rect l="l" t="t" r="r" b="b"/>
              <a:pathLst>
                <a:path w="2083311" h="2024290">
                  <a:moveTo>
                    <a:pt x="0" y="0"/>
                  </a:moveTo>
                  <a:lnTo>
                    <a:pt x="2083311" y="0"/>
                  </a:lnTo>
                  <a:lnTo>
                    <a:pt x="2083311" y="2024290"/>
                  </a:lnTo>
                  <a:lnTo>
                    <a:pt x="0" y="2024290"/>
                  </a:lnTo>
                  <a:close/>
                </a:path>
              </a:pathLst>
            </a:custGeom>
            <a:grpFill/>
          </p:spPr>
          <p:txBody>
            <a:bodyPr/>
            <a:lstStyle/>
            <a:p>
              <a:r>
                <a:rPr lang="en-GB" sz="2000" dirty="0"/>
                <a:t>To help do this, </a:t>
              </a:r>
            </a:p>
          </p:txBody>
        </p:sp>
      </p:grpSp>
      <p:pic>
        <p:nvPicPr>
          <p:cNvPr id="9" name="Picture 11">
            <a:extLst>
              <a:ext uri="{FF2B5EF4-FFF2-40B4-BE49-F238E27FC236}">
                <a16:creationId xmlns:a16="http://schemas.microsoft.com/office/drawing/2014/main" id="{96902905-E1CE-43C9-A1E2-1ED8CEB83EF0}"/>
              </a:ext>
            </a:extLst>
          </p:cNvPr>
          <p:cNvPicPr>
            <a:picLocks noChangeAspect="1"/>
          </p:cNvPicPr>
          <p:nvPr/>
        </p:nvPicPr>
        <p:blipFill>
          <a:blip r:embed="rId3">
            <a:duotone>
              <a:schemeClr val="bg2">
                <a:shade val="45000"/>
                <a:satMod val="135000"/>
              </a:schemeClr>
              <a:prstClr val="white"/>
            </a:duotone>
          </a:blip>
          <a:srcRect/>
          <a:stretch>
            <a:fillRect/>
          </a:stretch>
        </p:blipFill>
        <p:spPr>
          <a:xfrm>
            <a:off x="840134" y="663664"/>
            <a:ext cx="559895" cy="985215"/>
          </a:xfrm>
          <a:prstGeom prst="rect">
            <a:avLst/>
          </a:prstGeom>
        </p:spPr>
      </p:pic>
      <p:sp>
        <p:nvSpPr>
          <p:cNvPr id="10" name="TextBox 12">
            <a:extLst>
              <a:ext uri="{FF2B5EF4-FFF2-40B4-BE49-F238E27FC236}">
                <a16:creationId xmlns:a16="http://schemas.microsoft.com/office/drawing/2014/main" id="{D11B8B37-94E0-42EF-A937-D5861ADFA296}"/>
              </a:ext>
            </a:extLst>
          </p:cNvPr>
          <p:cNvSpPr txBox="1"/>
          <p:nvPr/>
        </p:nvSpPr>
        <p:spPr>
          <a:xfrm>
            <a:off x="1097858" y="480929"/>
            <a:ext cx="2487254" cy="349563"/>
          </a:xfrm>
          <a:prstGeom prst="rect">
            <a:avLst/>
          </a:prstGeom>
        </p:spPr>
        <p:txBody>
          <a:bodyPr wrap="square" lIns="0" tIns="0" rIns="0" bIns="0" rtlCol="0" anchor="t">
            <a:spAutoFit/>
          </a:bodyPr>
          <a:lstStyle/>
          <a:p>
            <a:pPr>
              <a:lnSpc>
                <a:spcPts val="3426"/>
              </a:lnSpc>
              <a:spcBef>
                <a:spcPct val="0"/>
              </a:spcBef>
            </a:pPr>
            <a:endParaRPr lang="en-US" sz="3426" dirty="0">
              <a:solidFill>
                <a:srgbClr val="000000"/>
              </a:solidFill>
              <a:latin typeface="Aileron Regular"/>
            </a:endParaRPr>
          </a:p>
        </p:txBody>
      </p:sp>
      <p:sp>
        <p:nvSpPr>
          <p:cNvPr id="11" name="TextBox 13">
            <a:extLst>
              <a:ext uri="{FF2B5EF4-FFF2-40B4-BE49-F238E27FC236}">
                <a16:creationId xmlns:a16="http://schemas.microsoft.com/office/drawing/2014/main" id="{4203A1C7-2D4D-4C23-8B80-19E7E004A466}"/>
              </a:ext>
            </a:extLst>
          </p:cNvPr>
          <p:cNvSpPr txBox="1"/>
          <p:nvPr/>
        </p:nvSpPr>
        <p:spPr>
          <a:xfrm>
            <a:off x="1714892" y="803764"/>
            <a:ext cx="1931280" cy="390687"/>
          </a:xfrm>
          <a:prstGeom prst="rect">
            <a:avLst/>
          </a:prstGeom>
        </p:spPr>
        <p:txBody>
          <a:bodyPr wrap="square" lIns="0" tIns="0" rIns="0" bIns="0" rtlCol="0" anchor="t">
            <a:spAutoFit/>
          </a:bodyPr>
          <a:lstStyle/>
          <a:p>
            <a:pPr>
              <a:lnSpc>
                <a:spcPts val="3769"/>
              </a:lnSpc>
            </a:pPr>
            <a:endParaRPr lang="en-US" sz="3200" dirty="0">
              <a:solidFill>
                <a:srgbClr val="000000"/>
              </a:solidFill>
              <a:latin typeface="Aileron Regular"/>
            </a:endParaRPr>
          </a:p>
        </p:txBody>
      </p:sp>
      <p:sp>
        <p:nvSpPr>
          <p:cNvPr id="12" name="TextBox 14">
            <a:extLst>
              <a:ext uri="{FF2B5EF4-FFF2-40B4-BE49-F238E27FC236}">
                <a16:creationId xmlns:a16="http://schemas.microsoft.com/office/drawing/2014/main" id="{F60D5787-D5F0-44A1-A08A-F8442677A41F}"/>
              </a:ext>
            </a:extLst>
          </p:cNvPr>
          <p:cNvSpPr txBox="1"/>
          <p:nvPr/>
        </p:nvSpPr>
        <p:spPr>
          <a:xfrm>
            <a:off x="1099500" y="1756157"/>
            <a:ext cx="2444841" cy="335169"/>
          </a:xfrm>
          <a:prstGeom prst="rect">
            <a:avLst/>
          </a:prstGeom>
        </p:spPr>
        <p:txBody>
          <a:bodyPr wrap="square" lIns="0" tIns="0" rIns="0" bIns="0" rtlCol="0" anchor="t">
            <a:spAutoFit/>
          </a:bodyPr>
          <a:lstStyle/>
          <a:p>
            <a:pPr>
              <a:lnSpc>
                <a:spcPts val="3769"/>
              </a:lnSpc>
            </a:pPr>
            <a:endParaRPr lang="en-US" dirty="0">
              <a:solidFill>
                <a:srgbClr val="000000"/>
              </a:solidFill>
              <a:latin typeface="Aileron Regular"/>
            </a:endParaRPr>
          </a:p>
        </p:txBody>
      </p:sp>
      <p:pic>
        <p:nvPicPr>
          <p:cNvPr id="13" name="Picture 15">
            <a:extLst>
              <a:ext uri="{FF2B5EF4-FFF2-40B4-BE49-F238E27FC236}">
                <a16:creationId xmlns:a16="http://schemas.microsoft.com/office/drawing/2014/main" id="{6DE0F076-AE6C-460B-AC2F-99DE65F12C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9993">
            <a:off x="3145113" y="112601"/>
            <a:ext cx="1122609" cy="681334"/>
          </a:xfrm>
          <a:prstGeom prst="rect">
            <a:avLst/>
          </a:prstGeom>
        </p:spPr>
      </p:pic>
      <p:sp>
        <p:nvSpPr>
          <p:cNvPr id="16" name="TextBox 15">
            <a:extLst>
              <a:ext uri="{FF2B5EF4-FFF2-40B4-BE49-F238E27FC236}">
                <a16:creationId xmlns:a16="http://schemas.microsoft.com/office/drawing/2014/main" id="{F7FC8299-CA84-451C-9675-D18019709FB9}"/>
              </a:ext>
            </a:extLst>
          </p:cNvPr>
          <p:cNvSpPr txBox="1"/>
          <p:nvPr/>
        </p:nvSpPr>
        <p:spPr>
          <a:xfrm>
            <a:off x="1444365" y="718788"/>
            <a:ext cx="2151612" cy="1015663"/>
          </a:xfrm>
          <a:prstGeom prst="rect">
            <a:avLst/>
          </a:prstGeom>
          <a:noFill/>
        </p:spPr>
        <p:txBody>
          <a:bodyPr wrap="square" rtlCol="0">
            <a:spAutoFit/>
          </a:bodyPr>
          <a:lstStyle/>
          <a:p>
            <a:r>
              <a:rPr lang="en-GB" sz="2000" b="1" dirty="0"/>
              <a:t>Integrated Care Partnerships (ICPs) </a:t>
            </a:r>
            <a:r>
              <a:rPr lang="en-GB" sz="2000" dirty="0"/>
              <a:t>have </a:t>
            </a:r>
            <a:endParaRPr lang="en-GB" sz="2000" b="1" dirty="0"/>
          </a:p>
        </p:txBody>
      </p:sp>
      <p:sp>
        <p:nvSpPr>
          <p:cNvPr id="17" name="TextBox 16">
            <a:extLst>
              <a:ext uri="{FF2B5EF4-FFF2-40B4-BE49-F238E27FC236}">
                <a16:creationId xmlns:a16="http://schemas.microsoft.com/office/drawing/2014/main" id="{36353A45-4002-47CE-B137-F347BC4C8B62}"/>
              </a:ext>
            </a:extLst>
          </p:cNvPr>
          <p:cNvSpPr txBox="1"/>
          <p:nvPr/>
        </p:nvSpPr>
        <p:spPr>
          <a:xfrm>
            <a:off x="936569" y="1756157"/>
            <a:ext cx="2487254" cy="2246769"/>
          </a:xfrm>
          <a:prstGeom prst="rect">
            <a:avLst/>
          </a:prstGeom>
          <a:noFill/>
        </p:spPr>
        <p:txBody>
          <a:bodyPr wrap="square" rtlCol="0">
            <a:spAutoFit/>
          </a:bodyPr>
          <a:lstStyle/>
          <a:p>
            <a:r>
              <a:rPr lang="en-GB" sz="2000" dirty="0"/>
              <a:t>been established in our area – to improve health and wellbeing, and design services that fit in with people’s lives</a:t>
            </a:r>
          </a:p>
        </p:txBody>
      </p:sp>
      <p:grpSp>
        <p:nvGrpSpPr>
          <p:cNvPr id="18" name="Group 9">
            <a:extLst>
              <a:ext uri="{FF2B5EF4-FFF2-40B4-BE49-F238E27FC236}">
                <a16:creationId xmlns:a16="http://schemas.microsoft.com/office/drawing/2014/main" id="{161D06F7-FB48-4E6D-BC0C-5102944D5CEC}"/>
              </a:ext>
            </a:extLst>
          </p:cNvPr>
          <p:cNvGrpSpPr/>
          <p:nvPr/>
        </p:nvGrpSpPr>
        <p:grpSpPr>
          <a:xfrm>
            <a:off x="783966" y="4046712"/>
            <a:ext cx="3851534" cy="1401587"/>
            <a:chOff x="-90866" y="151407"/>
            <a:chExt cx="2853453" cy="1218565"/>
          </a:xfrm>
        </p:grpSpPr>
        <p:sp>
          <p:nvSpPr>
            <p:cNvPr id="19" name="Freeform 10">
              <a:extLst>
                <a:ext uri="{FF2B5EF4-FFF2-40B4-BE49-F238E27FC236}">
                  <a16:creationId xmlns:a16="http://schemas.microsoft.com/office/drawing/2014/main" id="{8A62C4FE-457A-4DEB-8238-A76F761DB9E8}"/>
                </a:ext>
              </a:extLst>
            </p:cNvPr>
            <p:cNvSpPr/>
            <p:nvPr/>
          </p:nvSpPr>
          <p:spPr>
            <a:xfrm>
              <a:off x="-90866" y="151407"/>
              <a:ext cx="2853453" cy="1218565"/>
            </a:xfrm>
            <a:custGeom>
              <a:avLst/>
              <a:gdLst/>
              <a:ahLst/>
              <a:cxnLst/>
              <a:rect l="l" t="t" r="r" b="b"/>
              <a:pathLst>
                <a:path w="2083311" h="2024290">
                  <a:moveTo>
                    <a:pt x="0" y="0"/>
                  </a:moveTo>
                  <a:lnTo>
                    <a:pt x="2083311" y="0"/>
                  </a:lnTo>
                  <a:lnTo>
                    <a:pt x="2083311" y="2024290"/>
                  </a:lnTo>
                  <a:lnTo>
                    <a:pt x="0" y="2024290"/>
                  </a:lnTo>
                  <a:close/>
                </a:path>
              </a:pathLst>
            </a:custGeom>
            <a:solidFill>
              <a:srgbClr val="F0FAFE"/>
            </a:solidFill>
          </p:spPr>
          <p:txBody>
            <a:bodyPr/>
            <a:lstStyle/>
            <a:p>
              <a:r>
                <a:rPr lang="en-GB" sz="2000" dirty="0"/>
                <a:t>Each ICP shares this common purpose, but is unique to the needs, challenges and strengths of their population </a:t>
              </a:r>
            </a:p>
          </p:txBody>
        </p:sp>
      </p:grpSp>
    </p:spTree>
    <p:extLst>
      <p:ext uri="{BB962C8B-B14F-4D97-AF65-F5344CB8AC3E}">
        <p14:creationId xmlns:p14="http://schemas.microsoft.com/office/powerpoint/2010/main" val="209702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C447D-7F45-4600-BFCC-76CEA79AF69E}"/>
              </a:ext>
            </a:extLst>
          </p:cNvPr>
          <p:cNvSpPr>
            <a:spLocks noGrp="1"/>
          </p:cNvSpPr>
          <p:nvPr>
            <p:ph type="body" sz="quarter" idx="13"/>
          </p:nvPr>
        </p:nvSpPr>
        <p:spPr>
          <a:xfrm>
            <a:off x="103408" y="192089"/>
            <a:ext cx="6122079" cy="1030287"/>
          </a:xfrm>
        </p:spPr>
        <p:txBody>
          <a:bodyPr/>
          <a:lstStyle/>
          <a:p>
            <a:r>
              <a:rPr lang="en-GB" b="0" dirty="0"/>
              <a:t>Who makes up the ICP?</a:t>
            </a:r>
          </a:p>
        </p:txBody>
      </p:sp>
      <p:sp>
        <p:nvSpPr>
          <p:cNvPr id="5" name="TextBox 4">
            <a:extLst>
              <a:ext uri="{FF2B5EF4-FFF2-40B4-BE49-F238E27FC236}">
                <a16:creationId xmlns:a16="http://schemas.microsoft.com/office/drawing/2014/main" id="{7C298DBC-C6A4-4DA1-A894-EC3CAB1D5E8C}"/>
              </a:ext>
            </a:extLst>
          </p:cNvPr>
          <p:cNvSpPr txBox="1"/>
          <p:nvPr/>
        </p:nvSpPr>
        <p:spPr>
          <a:xfrm>
            <a:off x="200313" y="670449"/>
            <a:ext cx="7808599"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4992"/>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800" b="1" i="0" u="none" strike="noStrike" kern="1200" cap="none" spc="0" normalizeH="0" baseline="0" noProof="0" dirty="0">
                <a:ln>
                  <a:noFill/>
                </a:ln>
                <a:solidFill>
                  <a:srgbClr val="004992"/>
                </a:solidFill>
                <a:effectLst/>
                <a:uLnTx/>
                <a:uFillTx/>
                <a:latin typeface="Arial" panose="020B0604020202020204" pitchFamily="34" charset="0"/>
                <a:ea typeface="+mn-ea"/>
                <a:cs typeface="+mn-cs"/>
              </a:rPr>
              <a:t>ICPs </a:t>
            </a:r>
            <a:r>
              <a:rPr kumimoji="0" lang="en-GB" sz="2800" b="0" i="0" u="none" strike="noStrike" kern="1200" cap="none" spc="0" normalizeH="0" baseline="0" noProof="0" dirty="0">
                <a:ln>
                  <a:noFill/>
                </a:ln>
                <a:solidFill>
                  <a:srgbClr val="004992"/>
                </a:solidFill>
                <a:effectLst/>
                <a:uLnTx/>
                <a:uFillTx/>
                <a:latin typeface="Arial" panose="020B0604020202020204" pitchFamily="34" charset="0"/>
                <a:ea typeface="+mn-ea"/>
                <a:cs typeface="+mn-cs"/>
              </a:rPr>
              <a:t>are made up of general practice, social care, NHS hospitals, volunteer sector, councils, mental health and community services –with citizens and communities as equal partners.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4992"/>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4992"/>
                </a:solidFill>
                <a:effectLst/>
                <a:uLnTx/>
                <a:uFillTx/>
                <a:latin typeface="Arial" panose="020B0604020202020204" pitchFamily="34" charset="0"/>
                <a:ea typeface="+mn-ea"/>
                <a:cs typeface="+mn-cs"/>
              </a:rPr>
              <a:t>Together they work as </a:t>
            </a:r>
            <a:r>
              <a:rPr kumimoji="0" lang="en-GB" sz="2800" b="1" i="0" u="none" strike="noStrike" kern="1200" cap="none" spc="0" normalizeH="0" baseline="0" noProof="0" dirty="0">
                <a:ln>
                  <a:noFill/>
                </a:ln>
                <a:solidFill>
                  <a:srgbClr val="004992"/>
                </a:solidFill>
                <a:effectLst/>
                <a:uLnTx/>
                <a:uFillTx/>
                <a:latin typeface="Arial" panose="020B0604020202020204" pitchFamily="34" charset="0"/>
                <a:ea typeface="+mn-ea"/>
                <a:cs typeface="+mn-cs"/>
              </a:rPr>
              <a:t>one team </a:t>
            </a:r>
            <a:r>
              <a:rPr kumimoji="0" lang="en-GB" sz="2800" b="0" i="0" u="none" strike="noStrike" kern="1200" cap="none" spc="0" normalizeH="0" baseline="0" noProof="0" dirty="0">
                <a:ln>
                  <a:noFill/>
                </a:ln>
                <a:solidFill>
                  <a:srgbClr val="004992"/>
                </a:solidFill>
                <a:effectLst/>
                <a:uLnTx/>
                <a:uFillTx/>
                <a:latin typeface="Arial" panose="020B0604020202020204" pitchFamily="34" charset="0"/>
                <a:ea typeface="+mn-ea"/>
                <a:cs typeface="+mn-cs"/>
              </a:rPr>
              <a:t>and apply their expertise and collective strength to support their community to stay healthy and well. Each ICP strives to understand what matters most to the people they serve and solve local challenges that impact the lives of their population. </a:t>
            </a:r>
          </a:p>
        </p:txBody>
      </p:sp>
      <p:grpSp>
        <p:nvGrpSpPr>
          <p:cNvPr id="6" name="Group 2">
            <a:extLst>
              <a:ext uri="{FF2B5EF4-FFF2-40B4-BE49-F238E27FC236}">
                <a16:creationId xmlns:a16="http://schemas.microsoft.com/office/drawing/2014/main" id="{51D6C5BF-8680-40CF-B5C8-9E03FF7A071C}"/>
              </a:ext>
            </a:extLst>
          </p:cNvPr>
          <p:cNvGrpSpPr/>
          <p:nvPr/>
        </p:nvGrpSpPr>
        <p:grpSpPr>
          <a:xfrm>
            <a:off x="8067388" y="2311399"/>
            <a:ext cx="3797300" cy="3619507"/>
            <a:chOff x="0" y="0"/>
            <a:chExt cx="10800171" cy="10227752"/>
          </a:xfrm>
        </p:grpSpPr>
        <p:pic>
          <p:nvPicPr>
            <p:cNvPr id="7" name="Picture 3">
              <a:extLst>
                <a:ext uri="{FF2B5EF4-FFF2-40B4-BE49-F238E27FC236}">
                  <a16:creationId xmlns:a16="http://schemas.microsoft.com/office/drawing/2014/main" id="{DDFC7FFD-5513-497A-957E-4E90B2EFCB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652407"/>
              <a:ext cx="10800171" cy="4575345"/>
            </a:xfrm>
            <a:prstGeom prst="rect">
              <a:avLst/>
            </a:prstGeom>
          </p:spPr>
        </p:pic>
        <p:pic>
          <p:nvPicPr>
            <p:cNvPr id="8" name="Picture 4">
              <a:extLst>
                <a:ext uri="{FF2B5EF4-FFF2-40B4-BE49-F238E27FC236}">
                  <a16:creationId xmlns:a16="http://schemas.microsoft.com/office/drawing/2014/main" id="{7BC5F715-0B06-462C-908C-7688450CB1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37357" y="1520506"/>
              <a:ext cx="1929594" cy="5006022"/>
            </a:xfrm>
            <a:prstGeom prst="rect">
              <a:avLst/>
            </a:prstGeom>
          </p:spPr>
        </p:pic>
        <p:pic>
          <p:nvPicPr>
            <p:cNvPr id="9" name="Picture 5">
              <a:extLst>
                <a:ext uri="{FF2B5EF4-FFF2-40B4-BE49-F238E27FC236}">
                  <a16:creationId xmlns:a16="http://schemas.microsoft.com/office/drawing/2014/main" id="{26C2AC37-6025-451C-A7E8-6C9ECC5492B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47" t="2758"/>
            <a:stretch>
              <a:fillRect/>
            </a:stretch>
          </p:blipFill>
          <p:spPr>
            <a:xfrm rot="540272" flipH="1">
              <a:off x="4065505" y="1824310"/>
              <a:ext cx="375851" cy="337712"/>
            </a:xfrm>
            <a:prstGeom prst="rect">
              <a:avLst/>
            </a:prstGeom>
          </p:spPr>
        </p:pic>
        <p:pic>
          <p:nvPicPr>
            <p:cNvPr id="10" name="Picture 6">
              <a:extLst>
                <a:ext uri="{FF2B5EF4-FFF2-40B4-BE49-F238E27FC236}">
                  <a16:creationId xmlns:a16="http://schemas.microsoft.com/office/drawing/2014/main" id="{C16492A7-F08D-4951-BA51-5A2015B4BF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68220" y="1963047"/>
              <a:ext cx="2658403" cy="5455677"/>
            </a:xfrm>
            <a:prstGeom prst="rect">
              <a:avLst/>
            </a:prstGeom>
          </p:spPr>
        </p:pic>
        <p:pic>
          <p:nvPicPr>
            <p:cNvPr id="11" name="Picture 7">
              <a:extLst>
                <a:ext uri="{FF2B5EF4-FFF2-40B4-BE49-F238E27FC236}">
                  <a16:creationId xmlns:a16="http://schemas.microsoft.com/office/drawing/2014/main" id="{F1576283-CBFE-44D1-B86C-E8840D7E1C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47" t="2758"/>
            <a:stretch>
              <a:fillRect/>
            </a:stretch>
          </p:blipFill>
          <p:spPr>
            <a:xfrm flipH="1">
              <a:off x="2571569" y="2335157"/>
              <a:ext cx="451705" cy="405868"/>
            </a:xfrm>
            <a:prstGeom prst="rect">
              <a:avLst/>
            </a:prstGeom>
          </p:spPr>
        </p:pic>
        <p:pic>
          <p:nvPicPr>
            <p:cNvPr id="12" name="Picture 8">
              <a:extLst>
                <a:ext uri="{FF2B5EF4-FFF2-40B4-BE49-F238E27FC236}">
                  <a16:creationId xmlns:a16="http://schemas.microsoft.com/office/drawing/2014/main" id="{9F7033B5-F2B4-4ADC-A656-32A50BC8C9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9454" y="2843917"/>
              <a:ext cx="2760939" cy="5423272"/>
            </a:xfrm>
            <a:prstGeom prst="rect">
              <a:avLst/>
            </a:prstGeom>
          </p:spPr>
        </p:pic>
        <p:pic>
          <p:nvPicPr>
            <p:cNvPr id="13" name="Picture 9">
              <a:extLst>
                <a:ext uri="{FF2B5EF4-FFF2-40B4-BE49-F238E27FC236}">
                  <a16:creationId xmlns:a16="http://schemas.microsoft.com/office/drawing/2014/main" id="{ED422936-3C31-4938-961D-AB5F74C2B30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8793" t="1010" r="12260"/>
            <a:stretch>
              <a:fillRect/>
            </a:stretch>
          </p:blipFill>
          <p:spPr>
            <a:xfrm rot="-416026" flipH="1">
              <a:off x="800309" y="3233962"/>
              <a:ext cx="507511" cy="456011"/>
            </a:xfrm>
            <a:prstGeom prst="rect">
              <a:avLst/>
            </a:prstGeom>
          </p:spPr>
        </p:pic>
        <p:pic>
          <p:nvPicPr>
            <p:cNvPr id="14" name="Picture 10">
              <a:extLst>
                <a:ext uri="{FF2B5EF4-FFF2-40B4-BE49-F238E27FC236}">
                  <a16:creationId xmlns:a16="http://schemas.microsoft.com/office/drawing/2014/main" id="{B87AD2D3-3EEC-4B8E-BCB9-F15E1A54CD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774528" y="1610308"/>
              <a:ext cx="3032654" cy="5397927"/>
            </a:xfrm>
            <a:prstGeom prst="rect">
              <a:avLst/>
            </a:prstGeom>
          </p:spPr>
        </p:pic>
        <p:pic>
          <p:nvPicPr>
            <p:cNvPr id="15" name="Picture 11">
              <a:extLst>
                <a:ext uri="{FF2B5EF4-FFF2-40B4-BE49-F238E27FC236}">
                  <a16:creationId xmlns:a16="http://schemas.microsoft.com/office/drawing/2014/main" id="{F392D40B-C0C8-4773-B2CC-FD756DDA1C5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7804218" y="2023908"/>
              <a:ext cx="1933439" cy="5397927"/>
            </a:xfrm>
            <a:prstGeom prst="rect">
              <a:avLst/>
            </a:prstGeom>
          </p:spPr>
        </p:pic>
        <p:pic>
          <p:nvPicPr>
            <p:cNvPr id="16" name="Picture 12">
              <a:extLst>
                <a:ext uri="{FF2B5EF4-FFF2-40B4-BE49-F238E27FC236}">
                  <a16:creationId xmlns:a16="http://schemas.microsoft.com/office/drawing/2014/main" id="{DBE99E68-868E-4C97-B12E-AEE491CEBD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47" t="2758"/>
            <a:stretch>
              <a:fillRect/>
            </a:stretch>
          </p:blipFill>
          <p:spPr>
            <a:xfrm rot="313238" flipH="1">
              <a:off x="8435344" y="2456288"/>
              <a:ext cx="451705" cy="405868"/>
            </a:xfrm>
            <a:prstGeom prst="rect">
              <a:avLst/>
            </a:prstGeom>
          </p:spPr>
        </p:pic>
        <p:pic>
          <p:nvPicPr>
            <p:cNvPr id="17" name="Picture 13">
              <a:extLst>
                <a:ext uri="{FF2B5EF4-FFF2-40B4-BE49-F238E27FC236}">
                  <a16:creationId xmlns:a16="http://schemas.microsoft.com/office/drawing/2014/main" id="{62E023EB-D5A6-4F8C-B712-A6D9CC14077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934648" y="2852426"/>
              <a:ext cx="1817792" cy="5463308"/>
            </a:xfrm>
            <a:prstGeom prst="rect">
              <a:avLst/>
            </a:prstGeom>
          </p:spPr>
        </p:pic>
        <p:pic>
          <p:nvPicPr>
            <p:cNvPr id="18" name="Picture 14">
              <a:extLst>
                <a:ext uri="{FF2B5EF4-FFF2-40B4-BE49-F238E27FC236}">
                  <a16:creationId xmlns:a16="http://schemas.microsoft.com/office/drawing/2014/main" id="{426D29F5-6CA2-492C-AAAB-1478E82B897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47" t="2758"/>
            <a:stretch>
              <a:fillRect/>
            </a:stretch>
          </p:blipFill>
          <p:spPr>
            <a:xfrm rot="-1686490">
              <a:off x="9657999" y="3293624"/>
              <a:ext cx="451705" cy="405868"/>
            </a:xfrm>
            <a:prstGeom prst="rect">
              <a:avLst/>
            </a:prstGeom>
          </p:spPr>
        </p:pic>
        <p:pic>
          <p:nvPicPr>
            <p:cNvPr id="19" name="Picture 15">
              <a:extLst>
                <a:ext uri="{FF2B5EF4-FFF2-40B4-BE49-F238E27FC236}">
                  <a16:creationId xmlns:a16="http://schemas.microsoft.com/office/drawing/2014/main" id="{A7D0E12B-2FBA-49DB-AF79-DDFED60DAED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3670329" y="8301152"/>
              <a:ext cx="3459512" cy="540942"/>
            </a:xfrm>
            <a:prstGeom prst="rect">
              <a:avLst/>
            </a:prstGeom>
          </p:spPr>
        </p:pic>
        <p:pic>
          <p:nvPicPr>
            <p:cNvPr id="20" name="Picture 16">
              <a:extLst>
                <a:ext uri="{FF2B5EF4-FFF2-40B4-BE49-F238E27FC236}">
                  <a16:creationId xmlns:a16="http://schemas.microsoft.com/office/drawing/2014/main" id="{EBAEB478-1373-44D5-B879-A38277651AE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4535543" y="1446233"/>
              <a:ext cx="2271424" cy="5080296"/>
            </a:xfrm>
            <a:prstGeom prst="rect">
              <a:avLst/>
            </a:prstGeom>
          </p:spPr>
        </p:pic>
        <p:pic>
          <p:nvPicPr>
            <p:cNvPr id="21" name="Picture 17">
              <a:extLst>
                <a:ext uri="{FF2B5EF4-FFF2-40B4-BE49-F238E27FC236}">
                  <a16:creationId xmlns:a16="http://schemas.microsoft.com/office/drawing/2014/main" id="{35F09515-D9A0-4158-9C87-5AED571DA0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447" t="2758"/>
            <a:stretch>
              <a:fillRect/>
            </a:stretch>
          </p:blipFill>
          <p:spPr>
            <a:xfrm rot="-293766">
              <a:off x="5630680" y="1999317"/>
              <a:ext cx="400485" cy="359846"/>
            </a:xfrm>
            <a:prstGeom prst="rect">
              <a:avLst/>
            </a:prstGeom>
          </p:spPr>
        </p:pic>
        <p:pic>
          <p:nvPicPr>
            <p:cNvPr id="22" name="Picture 18">
              <a:extLst>
                <a:ext uri="{FF2B5EF4-FFF2-40B4-BE49-F238E27FC236}">
                  <a16:creationId xmlns:a16="http://schemas.microsoft.com/office/drawing/2014/main" id="{D475A95C-816A-434A-836F-E864556E2B5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236007" flipH="1">
              <a:off x="1162191" y="93302"/>
              <a:ext cx="2788677" cy="1992637"/>
            </a:xfrm>
            <a:prstGeom prst="rect">
              <a:avLst/>
            </a:prstGeom>
          </p:spPr>
        </p:pic>
        <p:pic>
          <p:nvPicPr>
            <p:cNvPr id="23" name="Picture 19">
              <a:extLst>
                <a:ext uri="{FF2B5EF4-FFF2-40B4-BE49-F238E27FC236}">
                  <a16:creationId xmlns:a16="http://schemas.microsoft.com/office/drawing/2014/main" id="{EA70D69E-0683-4404-9EAB-2E9AA4C3E76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5400085" y="2743499"/>
              <a:ext cx="1406881" cy="1284099"/>
            </a:xfrm>
            <a:prstGeom prst="rect">
              <a:avLst/>
            </a:prstGeom>
          </p:spPr>
        </p:pic>
        <p:pic>
          <p:nvPicPr>
            <p:cNvPr id="24" name="Picture 20">
              <a:extLst>
                <a:ext uri="{FF2B5EF4-FFF2-40B4-BE49-F238E27FC236}">
                  <a16:creationId xmlns:a16="http://schemas.microsoft.com/office/drawing/2014/main" id="{189B473F-90CF-46E3-BB6D-04B2694A8AAA}"/>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3769183" y="2964029"/>
              <a:ext cx="3271587" cy="5745926"/>
            </a:xfrm>
            <a:prstGeom prst="rect">
              <a:avLst/>
            </a:prstGeom>
          </p:spPr>
        </p:pic>
        <p:pic>
          <p:nvPicPr>
            <p:cNvPr id="25" name="Picture 21">
              <a:extLst>
                <a:ext uri="{FF2B5EF4-FFF2-40B4-BE49-F238E27FC236}">
                  <a16:creationId xmlns:a16="http://schemas.microsoft.com/office/drawing/2014/main" id="{F51C3798-7F89-4003-8C93-9B96A5066F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0247"/>
            <a:stretch>
              <a:fillRect/>
            </a:stretch>
          </p:blipFill>
          <p:spPr>
            <a:xfrm rot="861487" flipH="1">
              <a:off x="4693861" y="3404470"/>
              <a:ext cx="456253" cy="409955"/>
            </a:xfrm>
            <a:prstGeom prst="rect">
              <a:avLst/>
            </a:prstGeom>
          </p:spPr>
        </p:pic>
      </p:grpSp>
    </p:spTree>
    <p:extLst>
      <p:ext uri="{BB962C8B-B14F-4D97-AF65-F5344CB8AC3E}">
        <p14:creationId xmlns:p14="http://schemas.microsoft.com/office/powerpoint/2010/main" val="15666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1D377E-DC00-494D-AEC7-34F3C2986EE8}"/>
              </a:ext>
            </a:extLst>
          </p:cNvPr>
          <p:cNvSpPr>
            <a:spLocks noGrp="1"/>
          </p:cNvSpPr>
          <p:nvPr>
            <p:ph type="body" sz="quarter" idx="13"/>
          </p:nvPr>
        </p:nvSpPr>
        <p:spPr>
          <a:xfrm>
            <a:off x="100732" y="96045"/>
            <a:ext cx="11763767" cy="1030287"/>
          </a:xfrm>
        </p:spPr>
        <p:txBody>
          <a:bodyPr/>
          <a:lstStyle/>
          <a:p>
            <a:r>
              <a:rPr lang="en-GB" sz="4000" b="0" dirty="0">
                <a:effectLst/>
                <a:latin typeface="Arial" panose="020B0604020202020204" pitchFamily="34" charset="0"/>
                <a:ea typeface="Calibri" panose="020F0502020204030204" pitchFamily="34" charset="0"/>
                <a:cs typeface="Times New Roman" panose="02020603050405020304" pitchFamily="18" charset="0"/>
              </a:rPr>
              <a:t>What are the main objectives of an ICP?</a:t>
            </a:r>
          </a:p>
          <a:p>
            <a:endParaRPr lang="en-GB" dirty="0">
              <a:latin typeface="Arial" panose="020B0604020202020204" pitchFamily="34" charset="0"/>
            </a:endParaRPr>
          </a:p>
        </p:txBody>
      </p:sp>
      <p:sp>
        <p:nvSpPr>
          <p:cNvPr id="3" name="Text Placeholder 2">
            <a:extLst>
              <a:ext uri="{FF2B5EF4-FFF2-40B4-BE49-F238E27FC236}">
                <a16:creationId xmlns:a16="http://schemas.microsoft.com/office/drawing/2014/main" id="{1AC6D622-208D-4D21-8123-26176B644C05}"/>
              </a:ext>
            </a:extLst>
          </p:cNvPr>
          <p:cNvSpPr>
            <a:spLocks noGrp="1"/>
          </p:cNvSpPr>
          <p:nvPr>
            <p:ph type="body" sz="quarter" idx="14"/>
          </p:nvPr>
        </p:nvSpPr>
        <p:spPr>
          <a:xfrm>
            <a:off x="100543" y="805833"/>
            <a:ext cx="11763956" cy="5246333"/>
          </a:xfrm>
        </p:spPr>
        <p:txBody>
          <a:bodyPr>
            <a:normAutofit lnSpcReduction="10000"/>
          </a:bodyPr>
          <a:lstStyle/>
          <a:p>
            <a:pPr marL="285750" indent="-285750">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Each ICP will have collaboration at its heart, with a shared common purpose to:</a:t>
            </a:r>
          </a:p>
          <a:p>
            <a:pPr marL="800100" lvl="1" indent="-285750"/>
            <a:r>
              <a:rPr lang="en-GB" sz="3000" dirty="0">
                <a:effectLst/>
                <a:ea typeface="Calibri" panose="020F0502020204030204" pitchFamily="34" charset="0"/>
                <a:cs typeface="Times New Roman" panose="02020603050405020304" pitchFamily="18" charset="0"/>
              </a:rPr>
              <a:t>improve the health and care of the people they serve</a:t>
            </a:r>
            <a:endParaRPr lang="en-GB" sz="3000" dirty="0">
              <a:ea typeface="Calibri" panose="020F0502020204030204" pitchFamily="34" charset="0"/>
              <a:cs typeface="Times New Roman" panose="02020603050405020304" pitchFamily="18" charset="0"/>
            </a:endParaRPr>
          </a:p>
          <a:p>
            <a:pPr marL="800100" lvl="1" indent="-285750"/>
            <a:r>
              <a:rPr lang="en-GB" sz="3000" dirty="0">
                <a:effectLst/>
                <a:ea typeface="Calibri" panose="020F0502020204030204" pitchFamily="34" charset="0"/>
                <a:cs typeface="Times New Roman" panose="02020603050405020304" pitchFamily="18" charset="0"/>
              </a:rPr>
              <a:t>integrate services for the benefit of the local population</a:t>
            </a:r>
          </a:p>
          <a:p>
            <a:pPr marL="800100" lvl="1" indent="-285750"/>
            <a:r>
              <a:rPr lang="en-GB" sz="3000" dirty="0">
                <a:effectLst/>
                <a:ea typeface="Calibri" panose="020F0502020204030204" pitchFamily="34" charset="0"/>
                <a:cs typeface="Times New Roman" panose="02020603050405020304" pitchFamily="18" charset="0"/>
              </a:rPr>
              <a:t>reduce health inequalities. </a:t>
            </a:r>
          </a:p>
          <a:p>
            <a:pPr marL="800100" lvl="1" indent="-285750"/>
            <a:r>
              <a:rPr lang="en-GB" sz="3000" dirty="0">
                <a:effectLst/>
                <a:ea typeface="Calibri" panose="020F0502020204030204" pitchFamily="34" charset="0"/>
                <a:cs typeface="Times New Roman" panose="02020603050405020304" pitchFamily="18" charset="0"/>
              </a:rPr>
              <a:t>increase the number of years people in BNSSG live in good health and help create communities that are positive places to live.</a:t>
            </a:r>
          </a:p>
          <a:p>
            <a:endParaRPr lang="en-GB" sz="3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3000" dirty="0">
                <a:effectLst/>
                <a:ea typeface="Calibri" panose="020F0502020204030204" pitchFamily="34" charset="0"/>
                <a:cs typeface="Times New Roman" panose="02020603050405020304" pitchFamily="18" charset="0"/>
              </a:rPr>
              <a:t>ICPs will engage the community as the default setting of care and will consider the person as a whole, through a population based view. </a:t>
            </a:r>
            <a:endParaRPr lang="en-GB" sz="3000" dirty="0">
              <a:ea typeface="Calibri" panose="020F0502020204030204" pitchFamily="34" charset="0"/>
              <a:cs typeface="Times New Roman" panose="02020603050405020304" pitchFamily="18" charset="0"/>
            </a:endParaRPr>
          </a:p>
          <a:p>
            <a:endParaRPr lang="en-GB" sz="38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0244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31F43-CDB0-4562-8FD7-5B40B9036080}"/>
              </a:ext>
            </a:extLst>
          </p:cNvPr>
          <p:cNvSpPr>
            <a:spLocks noGrp="1"/>
          </p:cNvSpPr>
          <p:nvPr>
            <p:ph type="body" sz="quarter" idx="13"/>
          </p:nvPr>
        </p:nvSpPr>
        <p:spPr>
          <a:xfrm>
            <a:off x="100921" y="114212"/>
            <a:ext cx="11763767" cy="1030287"/>
          </a:xfrm>
        </p:spPr>
        <p:txBody>
          <a:bodyPr>
            <a:normAutofit fontScale="92500"/>
          </a:bodyPr>
          <a:lstStyle/>
          <a:p>
            <a:r>
              <a:rPr lang="en-GB" dirty="0"/>
              <a:t>How will ICPs make a difference to peoples lives?</a:t>
            </a:r>
          </a:p>
        </p:txBody>
      </p:sp>
      <p:sp>
        <p:nvSpPr>
          <p:cNvPr id="5" name="TextBox 4">
            <a:extLst>
              <a:ext uri="{FF2B5EF4-FFF2-40B4-BE49-F238E27FC236}">
                <a16:creationId xmlns:a16="http://schemas.microsoft.com/office/drawing/2014/main" id="{4D138692-52DF-4DB4-8D21-0467A9265B97}"/>
              </a:ext>
            </a:extLst>
          </p:cNvPr>
          <p:cNvSpPr txBox="1"/>
          <p:nvPr/>
        </p:nvSpPr>
        <p:spPr>
          <a:xfrm>
            <a:off x="327312" y="629356"/>
            <a:ext cx="11029244" cy="1200329"/>
          </a:xfrm>
          <a:prstGeom prst="rect">
            <a:avLst/>
          </a:prstGeom>
          <a:noFill/>
        </p:spPr>
        <p:txBody>
          <a:bodyPr wrap="square">
            <a:spAutoFit/>
          </a:bodyPr>
          <a:lstStyle/>
          <a:p>
            <a:r>
              <a:rPr lang="en-GB" sz="2400" b="0" i="0" u="none" strike="noStrike" baseline="0" dirty="0">
                <a:latin typeface="Arial" panose="020B0604020202020204" pitchFamily="34" charset="0"/>
              </a:rPr>
              <a:t>In time, ICPs will ensure that everyone’s care is </a:t>
            </a:r>
            <a:r>
              <a:rPr lang="en-GB" sz="2400" b="1" i="0" u="none" strike="noStrike" baseline="0" dirty="0">
                <a:latin typeface="Arial" panose="020B0604020202020204" pitchFamily="34" charset="0"/>
              </a:rPr>
              <a:t>person-centred, proactive and place-based</a:t>
            </a:r>
            <a:r>
              <a:rPr lang="en-GB" sz="2400" b="0" i="0" u="none" strike="noStrike" baseline="0" dirty="0">
                <a:latin typeface="Arial" panose="020B0604020202020204" pitchFamily="34" charset="0"/>
              </a:rPr>
              <a:t>, – so each person can stay well, wherever they live. </a:t>
            </a:r>
          </a:p>
          <a:p>
            <a:endParaRPr lang="en-GB" sz="2400" b="0" i="0" u="none" strike="noStrike" baseline="0" dirty="0">
              <a:latin typeface="Arial" panose="020B0604020202020204" pitchFamily="34" charset="0"/>
            </a:endParaRPr>
          </a:p>
        </p:txBody>
      </p:sp>
      <p:sp>
        <p:nvSpPr>
          <p:cNvPr id="4" name="Rectangle 3">
            <a:extLst>
              <a:ext uri="{FF2B5EF4-FFF2-40B4-BE49-F238E27FC236}">
                <a16:creationId xmlns:a16="http://schemas.microsoft.com/office/drawing/2014/main" id="{C78D9CDC-82A5-482B-94AE-F19695359372}"/>
              </a:ext>
            </a:extLst>
          </p:cNvPr>
          <p:cNvSpPr/>
          <p:nvPr/>
        </p:nvSpPr>
        <p:spPr>
          <a:xfrm>
            <a:off x="604157" y="1549400"/>
            <a:ext cx="3568700" cy="435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i="0" u="none" strike="noStrike" baseline="0" dirty="0">
              <a:latin typeface="Arial" panose="020B0604020202020204" pitchFamily="34" charset="0"/>
            </a:endParaRPr>
          </a:p>
          <a:p>
            <a:pPr algn="ctr"/>
            <a:r>
              <a:rPr lang="en-GB" sz="2000" b="1" i="0" u="none" strike="noStrike" baseline="0" dirty="0">
                <a:latin typeface="Arial" panose="020B0604020202020204" pitchFamily="34" charset="0"/>
              </a:rPr>
              <a:t>Person-centred: </a:t>
            </a:r>
            <a:r>
              <a:rPr lang="en-GB" sz="2000" b="0" i="0" u="none" strike="noStrike" baseline="0" dirty="0">
                <a:latin typeface="Arial" panose="020B0604020202020204" pitchFamily="34" charset="0"/>
              </a:rPr>
              <a:t>care that tailors support </a:t>
            </a:r>
            <a:r>
              <a:rPr lang="en-GB" sz="2000" dirty="0">
                <a:latin typeface="Arial" panose="020B0604020202020204" pitchFamily="34" charset="0"/>
              </a:rPr>
              <a:t>people’s </a:t>
            </a:r>
            <a:r>
              <a:rPr lang="en-GB" sz="2000" b="0" i="0" u="none" strike="noStrike" baseline="0" dirty="0">
                <a:latin typeface="Arial" panose="020B0604020202020204" pitchFamily="34" charset="0"/>
              </a:rPr>
              <a:t>individual needs. </a:t>
            </a:r>
          </a:p>
          <a:p>
            <a:pPr algn="ctr"/>
            <a:endParaRPr lang="en-GB" sz="2000" b="0" i="0" u="none" strike="noStrike" baseline="0" dirty="0">
              <a:latin typeface="Arial" panose="020B0604020202020204" pitchFamily="34" charset="0"/>
            </a:endParaRPr>
          </a:p>
          <a:p>
            <a:pPr algn="ctr"/>
            <a:r>
              <a:rPr lang="en-GB" sz="2000" b="0" i="0" u="none" strike="noStrike" baseline="0" dirty="0">
                <a:latin typeface="Arial" panose="020B0604020202020204" pitchFamily="34" charset="0"/>
              </a:rPr>
              <a:t>ICPs will strive bring services together to personalise support that meets </a:t>
            </a:r>
            <a:r>
              <a:rPr lang="en-GB" sz="2000" dirty="0">
                <a:latin typeface="Arial" panose="020B0604020202020204" pitchFamily="34" charset="0"/>
              </a:rPr>
              <a:t>individual</a:t>
            </a:r>
            <a:r>
              <a:rPr lang="en-GB" sz="2000" b="0" i="0" u="none" strike="noStrike" baseline="0" dirty="0">
                <a:latin typeface="Arial" panose="020B0604020202020204" pitchFamily="34" charset="0"/>
              </a:rPr>
              <a:t> needs and ensures they make a real difference in people’s lives. This will prevent </a:t>
            </a:r>
            <a:r>
              <a:rPr lang="en-GB" sz="2000" dirty="0">
                <a:latin typeface="Arial" panose="020B0604020202020204" pitchFamily="34" charset="0"/>
              </a:rPr>
              <a:t>people</a:t>
            </a:r>
            <a:r>
              <a:rPr lang="en-GB" sz="2000" b="0" i="0" u="none" strike="noStrike" baseline="0" dirty="0">
                <a:latin typeface="Arial" panose="020B0604020202020204" pitchFamily="34" charset="0"/>
              </a:rPr>
              <a:t>    from being bounced between services and repeating </a:t>
            </a:r>
            <a:r>
              <a:rPr lang="en-GB" sz="2000" dirty="0">
                <a:latin typeface="Arial" panose="020B0604020202020204" pitchFamily="34" charset="0"/>
              </a:rPr>
              <a:t>their</a:t>
            </a:r>
            <a:r>
              <a:rPr lang="en-GB" sz="2000" b="0" i="0" u="none" strike="noStrike" baseline="0" dirty="0">
                <a:latin typeface="Arial" panose="020B0604020202020204" pitchFamily="34" charset="0"/>
              </a:rPr>
              <a:t> story. </a:t>
            </a:r>
            <a:endParaRPr lang="en-GB" sz="2000" dirty="0"/>
          </a:p>
          <a:p>
            <a:pPr algn="ctr"/>
            <a:endParaRPr lang="en-GB" dirty="0"/>
          </a:p>
        </p:txBody>
      </p:sp>
      <p:sp>
        <p:nvSpPr>
          <p:cNvPr id="6" name="Rectangle 5">
            <a:extLst>
              <a:ext uri="{FF2B5EF4-FFF2-40B4-BE49-F238E27FC236}">
                <a16:creationId xmlns:a16="http://schemas.microsoft.com/office/drawing/2014/main" id="{D8BB49A5-3357-4E56-8CD6-FE2DAB0493F8}"/>
              </a:ext>
            </a:extLst>
          </p:cNvPr>
          <p:cNvSpPr/>
          <p:nvPr/>
        </p:nvSpPr>
        <p:spPr>
          <a:xfrm>
            <a:off x="4369707" y="1549400"/>
            <a:ext cx="3568700" cy="4356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i="0" u="none" strike="noStrike" baseline="0" dirty="0">
                <a:latin typeface="Arial" panose="020B0604020202020204" pitchFamily="34" charset="0"/>
              </a:rPr>
              <a:t>Proactive: </a:t>
            </a:r>
            <a:r>
              <a:rPr lang="en-GB" sz="2000" b="0" i="0" u="none" strike="noStrike" baseline="0" dirty="0">
                <a:latin typeface="Arial" panose="020B0604020202020204" pitchFamily="34" charset="0"/>
              </a:rPr>
              <a:t>care that sees </a:t>
            </a:r>
            <a:r>
              <a:rPr lang="en-GB" sz="2000" dirty="0">
                <a:latin typeface="Arial" panose="020B0604020202020204" pitchFamily="34" charset="0"/>
              </a:rPr>
              <a:t>people</a:t>
            </a:r>
            <a:r>
              <a:rPr lang="en-GB" sz="2000" b="0" i="0" u="none" strike="noStrike" baseline="0" dirty="0">
                <a:latin typeface="Arial" panose="020B0604020202020204" pitchFamily="34" charset="0"/>
              </a:rPr>
              <a:t> as a whole person and will reach out to </a:t>
            </a:r>
            <a:r>
              <a:rPr lang="en-GB" sz="2000" dirty="0">
                <a:latin typeface="Arial" panose="020B0604020202020204" pitchFamily="34" charset="0"/>
              </a:rPr>
              <a:t>people</a:t>
            </a:r>
            <a:r>
              <a:rPr lang="en-GB" sz="2000" b="0" i="0" u="none" strike="noStrike" baseline="0" dirty="0">
                <a:latin typeface="Arial" panose="020B0604020202020204" pitchFamily="34" charset="0"/>
              </a:rPr>
              <a:t> when they need it, recognising strengths and helping to prevent illness. </a:t>
            </a:r>
          </a:p>
          <a:p>
            <a:pPr algn="ctr"/>
            <a:endParaRPr lang="en-GB" sz="2000" dirty="0">
              <a:latin typeface="Arial" panose="020B0604020202020204" pitchFamily="34" charset="0"/>
            </a:endParaRPr>
          </a:p>
          <a:p>
            <a:pPr algn="ctr"/>
            <a:r>
              <a:rPr lang="en-GB" sz="2000" b="0" i="0" u="none" strike="noStrike" baseline="0" dirty="0">
                <a:latin typeface="Arial" panose="020B0604020202020204" pitchFamily="34" charset="0"/>
              </a:rPr>
              <a:t>ICPs care for </a:t>
            </a:r>
            <a:r>
              <a:rPr lang="en-GB" sz="2000" dirty="0">
                <a:latin typeface="Arial" panose="020B0604020202020204" pitchFamily="34" charset="0"/>
              </a:rPr>
              <a:t>people </a:t>
            </a:r>
            <a:r>
              <a:rPr lang="en-GB" sz="2000" b="0" i="0" u="none" strike="noStrike" baseline="0" dirty="0">
                <a:latin typeface="Arial" panose="020B0604020202020204" pitchFamily="34" charset="0"/>
              </a:rPr>
              <a:t>as a whole person – considering a person’s wider situation such as mental health, housing, financial and social needs.</a:t>
            </a:r>
          </a:p>
        </p:txBody>
      </p:sp>
      <p:sp>
        <p:nvSpPr>
          <p:cNvPr id="7" name="Rectangle 6">
            <a:extLst>
              <a:ext uri="{FF2B5EF4-FFF2-40B4-BE49-F238E27FC236}">
                <a16:creationId xmlns:a16="http://schemas.microsoft.com/office/drawing/2014/main" id="{A310AF79-0B65-4D78-865A-EF256ABCEEB1}"/>
              </a:ext>
            </a:extLst>
          </p:cNvPr>
          <p:cNvSpPr/>
          <p:nvPr/>
        </p:nvSpPr>
        <p:spPr>
          <a:xfrm>
            <a:off x="8135257" y="1549400"/>
            <a:ext cx="3568700" cy="43561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i="0" u="none" strike="noStrike" baseline="0" dirty="0">
                <a:latin typeface="Arial" panose="020B0604020202020204" pitchFamily="34" charset="0"/>
              </a:rPr>
              <a:t>Place-based: </a:t>
            </a:r>
            <a:r>
              <a:rPr lang="en-GB" sz="2000" b="0" i="0" u="none" strike="noStrike" baseline="0" dirty="0">
                <a:latin typeface="Arial" panose="020B0604020202020204" pitchFamily="34" charset="0"/>
              </a:rPr>
              <a:t>care that meets the majority of </a:t>
            </a:r>
            <a:r>
              <a:rPr lang="en-GB" sz="2000" dirty="0">
                <a:latin typeface="Arial" panose="020B0604020202020204" pitchFamily="34" charset="0"/>
              </a:rPr>
              <a:t>people’s </a:t>
            </a:r>
            <a:r>
              <a:rPr lang="en-GB" sz="2000" b="0" i="0" u="none" strike="noStrike" baseline="0" dirty="0">
                <a:latin typeface="Arial" panose="020B0604020202020204" pitchFamily="34" charset="0"/>
              </a:rPr>
              <a:t>needs in the place where </a:t>
            </a:r>
            <a:r>
              <a:rPr lang="en-GB" sz="2000" dirty="0">
                <a:latin typeface="Arial" panose="020B0604020202020204" pitchFamily="34" charset="0"/>
              </a:rPr>
              <a:t>they</a:t>
            </a:r>
            <a:r>
              <a:rPr lang="en-GB" sz="2000" b="0" i="0" u="none" strike="noStrike" baseline="0" dirty="0">
                <a:latin typeface="Arial" panose="020B0604020202020204" pitchFamily="34" charset="0"/>
              </a:rPr>
              <a:t> live.</a:t>
            </a:r>
          </a:p>
          <a:p>
            <a:pPr marL="171450" indent="-171450" algn="ctr">
              <a:buFont typeface="Arial" panose="020B0604020202020204" pitchFamily="34" charset="0"/>
              <a:buChar char="•"/>
            </a:pPr>
            <a:endParaRPr lang="en-GB" sz="2000" dirty="0">
              <a:latin typeface="Arial" panose="020B0604020202020204" pitchFamily="34" charset="0"/>
            </a:endParaRPr>
          </a:p>
          <a:p>
            <a:pPr algn="ctr"/>
            <a:r>
              <a:rPr lang="en-GB" sz="2000" b="0" i="0" u="none" strike="noStrike" baseline="0" dirty="0">
                <a:latin typeface="Arial" panose="020B0604020202020204" pitchFamily="34" charset="0"/>
              </a:rPr>
              <a:t>ICPs bring health and care organisations together at a local level, to help </a:t>
            </a:r>
            <a:r>
              <a:rPr lang="en-GB" sz="2000" dirty="0">
                <a:latin typeface="Arial" panose="020B0604020202020204" pitchFamily="34" charset="0"/>
              </a:rPr>
              <a:t>people to</a:t>
            </a:r>
            <a:r>
              <a:rPr lang="en-GB" sz="2000" b="0" i="0" u="none" strike="noStrike" baseline="0" dirty="0">
                <a:latin typeface="Arial" panose="020B0604020202020204" pitchFamily="34" charset="0"/>
              </a:rPr>
              <a:t> maintain </a:t>
            </a:r>
            <a:r>
              <a:rPr lang="en-GB" sz="2000" dirty="0">
                <a:latin typeface="Arial" panose="020B0604020202020204" pitchFamily="34" charset="0"/>
              </a:rPr>
              <a:t>their </a:t>
            </a:r>
            <a:r>
              <a:rPr lang="en-GB" sz="2000" b="0" i="0" u="none" strike="noStrike" baseline="0" dirty="0">
                <a:latin typeface="Arial" panose="020B0604020202020204" pitchFamily="34" charset="0"/>
              </a:rPr>
              <a:t>health, wellbeing and independence closer to home, so </a:t>
            </a:r>
            <a:r>
              <a:rPr lang="en-GB" sz="2000" dirty="0">
                <a:latin typeface="Arial" panose="020B0604020202020204" pitchFamily="34" charset="0"/>
              </a:rPr>
              <a:t>they</a:t>
            </a:r>
            <a:r>
              <a:rPr lang="en-GB" sz="2000" b="0" i="0" u="none" strike="noStrike" baseline="0" dirty="0">
                <a:latin typeface="Arial" panose="020B0604020202020204" pitchFamily="34" charset="0"/>
              </a:rPr>
              <a:t> only need the hospital in an emergency or for specialist care. </a:t>
            </a:r>
            <a:endParaRPr lang="en-GB" sz="2000" dirty="0">
              <a:latin typeface="Arial" panose="020B0604020202020204" pitchFamily="34" charset="0"/>
            </a:endParaRPr>
          </a:p>
        </p:txBody>
      </p:sp>
    </p:spTree>
    <p:extLst>
      <p:ext uri="{BB962C8B-B14F-4D97-AF65-F5344CB8AC3E}">
        <p14:creationId xmlns:p14="http://schemas.microsoft.com/office/powerpoint/2010/main" val="289280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A6058-7A2F-464C-8437-E921BFCDFC61}"/>
              </a:ext>
            </a:extLst>
          </p:cNvPr>
          <p:cNvSpPr>
            <a:spLocks noGrp="1"/>
          </p:cNvSpPr>
          <p:nvPr>
            <p:ph type="body" sz="quarter" idx="13"/>
          </p:nvPr>
        </p:nvSpPr>
        <p:spPr/>
        <p:txBody>
          <a:bodyPr/>
          <a:lstStyle/>
          <a:p>
            <a:r>
              <a:rPr lang="en-GB" dirty="0"/>
              <a:t>What difference will this make to us?</a:t>
            </a:r>
          </a:p>
        </p:txBody>
      </p:sp>
      <p:sp>
        <p:nvSpPr>
          <p:cNvPr id="3" name="Text Placeholder 2">
            <a:extLst>
              <a:ext uri="{FF2B5EF4-FFF2-40B4-BE49-F238E27FC236}">
                <a16:creationId xmlns:a16="http://schemas.microsoft.com/office/drawing/2014/main" id="{96620A19-5C27-4889-B4C8-356A495B1CA6}"/>
              </a:ext>
            </a:extLst>
          </p:cNvPr>
          <p:cNvSpPr>
            <a:spLocks noGrp="1"/>
          </p:cNvSpPr>
          <p:nvPr>
            <p:ph type="body" sz="quarter" idx="14"/>
          </p:nvPr>
        </p:nvSpPr>
        <p:spPr>
          <a:xfrm>
            <a:off x="100669" y="1527175"/>
            <a:ext cx="8725831" cy="4059238"/>
          </a:xfrm>
        </p:spPr>
        <p:txBody>
          <a:bodyPr/>
          <a:lstStyle/>
          <a:p>
            <a:pPr marL="457200" indent="-457200">
              <a:buFontTx/>
              <a:buChar char="-"/>
            </a:pPr>
            <a:r>
              <a:rPr lang="en-GB" sz="2800" dirty="0">
                <a:effectLst/>
                <a:ea typeface="Calibri" panose="020F0502020204030204" pitchFamily="34" charset="0"/>
                <a:cs typeface="Times New Roman" panose="02020603050405020304" pitchFamily="18" charset="0"/>
              </a:rPr>
              <a:t>Staff will find it easier to work productively together as a fulfilled workforce.</a:t>
            </a:r>
          </a:p>
          <a:p>
            <a:pPr marL="457200" indent="-457200">
              <a:buFontTx/>
              <a:buChar char="-"/>
            </a:pPr>
            <a:r>
              <a:rPr lang="en-GB" dirty="0">
                <a:ea typeface="Calibri" panose="020F0502020204030204" pitchFamily="34" charset="0"/>
                <a:cs typeface="Times New Roman" panose="02020603050405020304" pitchFamily="18" charset="0"/>
              </a:rPr>
              <a:t>Our organisations will be closer than ever, and able to share resources, learning and experience</a:t>
            </a:r>
          </a:p>
          <a:p>
            <a:pPr marL="457200" indent="-457200">
              <a:buFontTx/>
              <a:buChar char="-"/>
            </a:pPr>
            <a:r>
              <a:rPr lang="en-GB" dirty="0">
                <a:cs typeface="Times New Roman" panose="02020603050405020304" pitchFamily="18" charset="0"/>
              </a:rPr>
              <a:t>We will be able to make the most effective of existing resources to bring about change to people’s lives</a:t>
            </a:r>
            <a:endParaRPr lang="en-GB" sz="2800" dirty="0">
              <a:effectLst/>
              <a:ea typeface="Calibri" panose="020F0502020204030204" pitchFamily="34" charset="0"/>
              <a:cs typeface="Times New Roman" panose="02020603050405020304" pitchFamily="18" charset="0"/>
            </a:endParaRPr>
          </a:p>
          <a:p>
            <a:endParaRPr lang="en-GB" dirty="0"/>
          </a:p>
        </p:txBody>
      </p:sp>
      <p:pic>
        <p:nvPicPr>
          <p:cNvPr id="5" name="Picture 6">
            <a:extLst>
              <a:ext uri="{FF2B5EF4-FFF2-40B4-BE49-F238E27FC236}">
                <a16:creationId xmlns:a16="http://schemas.microsoft.com/office/drawing/2014/main" id="{C6D6B1C3-28C4-405E-B331-31446E7A40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3623" y="1271587"/>
            <a:ext cx="5007456" cy="4907307"/>
          </a:xfrm>
          <a:prstGeom prst="rect">
            <a:avLst/>
          </a:prstGeom>
        </p:spPr>
      </p:pic>
    </p:spTree>
    <p:extLst>
      <p:ext uri="{BB962C8B-B14F-4D97-AF65-F5344CB8AC3E}">
        <p14:creationId xmlns:p14="http://schemas.microsoft.com/office/powerpoint/2010/main" val="393759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F96A6-7314-4567-B5F6-DC25E01AA960}"/>
              </a:ext>
            </a:extLst>
          </p:cNvPr>
          <p:cNvSpPr>
            <a:spLocks noGrp="1"/>
          </p:cNvSpPr>
          <p:nvPr>
            <p:ph type="body" sz="quarter" idx="13"/>
          </p:nvPr>
        </p:nvSpPr>
        <p:spPr>
          <a:xfrm>
            <a:off x="70714" y="-22198"/>
            <a:ext cx="12121286" cy="1030287"/>
          </a:xfrm>
        </p:spPr>
        <p:txBody>
          <a:bodyPr>
            <a:noAutofit/>
          </a:bodyPr>
          <a:lstStyle/>
          <a:p>
            <a:pPr algn="ctr"/>
            <a:r>
              <a:rPr lang="en-GB" sz="5400" dirty="0"/>
              <a:t>How are we rising to the challenge?</a:t>
            </a:r>
          </a:p>
        </p:txBody>
      </p:sp>
      <p:pic>
        <p:nvPicPr>
          <p:cNvPr id="5" name="Graphic 4" descr="Mountains outline">
            <a:extLst>
              <a:ext uri="{FF2B5EF4-FFF2-40B4-BE49-F238E27FC236}">
                <a16:creationId xmlns:a16="http://schemas.microsoft.com/office/drawing/2014/main" id="{29ACA8EC-0CAF-4562-A2FC-F32E80A7E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3542" y="1917927"/>
            <a:ext cx="4027714" cy="4027714"/>
          </a:xfrm>
          <a:prstGeom prst="rect">
            <a:avLst/>
          </a:prstGeom>
        </p:spPr>
      </p:pic>
      <p:grpSp>
        <p:nvGrpSpPr>
          <p:cNvPr id="6" name="Group 5">
            <a:extLst>
              <a:ext uri="{FF2B5EF4-FFF2-40B4-BE49-F238E27FC236}">
                <a16:creationId xmlns:a16="http://schemas.microsoft.com/office/drawing/2014/main" id="{48DE916D-5DC2-4EFF-B140-476406276228}"/>
              </a:ext>
            </a:extLst>
          </p:cNvPr>
          <p:cNvGrpSpPr/>
          <p:nvPr/>
        </p:nvGrpSpPr>
        <p:grpSpPr>
          <a:xfrm>
            <a:off x="3053442" y="1046046"/>
            <a:ext cx="5627914" cy="4765908"/>
            <a:chOff x="7162800" y="1257300"/>
            <a:chExt cx="10006842" cy="8033217"/>
          </a:xfrm>
        </p:grpSpPr>
        <p:sp>
          <p:nvSpPr>
            <p:cNvPr id="7" name="Oval 6">
              <a:extLst>
                <a:ext uri="{FF2B5EF4-FFF2-40B4-BE49-F238E27FC236}">
                  <a16:creationId xmlns:a16="http://schemas.microsoft.com/office/drawing/2014/main" id="{F99CDE9E-E12B-4ECB-87BD-850F93B3380D}"/>
                </a:ext>
              </a:extLst>
            </p:cNvPr>
            <p:cNvSpPr/>
            <p:nvPr/>
          </p:nvSpPr>
          <p:spPr>
            <a:xfrm>
              <a:off x="7826083" y="1257300"/>
              <a:ext cx="8975734" cy="80332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64AD47B-8BB0-424A-9F1A-E5C99F809A08}"/>
                </a:ext>
              </a:extLst>
            </p:cNvPr>
            <p:cNvSpPr/>
            <p:nvPr/>
          </p:nvSpPr>
          <p:spPr>
            <a:xfrm>
              <a:off x="10132766" y="3387723"/>
              <a:ext cx="4283840" cy="375748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B3C937C3-D2C2-441A-9029-FC65FEA146D7}"/>
                </a:ext>
              </a:extLst>
            </p:cNvPr>
            <p:cNvGrpSpPr/>
            <p:nvPr/>
          </p:nvGrpSpPr>
          <p:grpSpPr>
            <a:xfrm>
              <a:off x="7162800" y="1409700"/>
              <a:ext cx="10006842" cy="7737235"/>
              <a:chOff x="6598320" y="875402"/>
              <a:chExt cx="11245386" cy="8694870"/>
            </a:xfrm>
          </p:grpSpPr>
          <p:grpSp>
            <p:nvGrpSpPr>
              <p:cNvPr id="11" name="Group 10">
                <a:extLst>
                  <a:ext uri="{FF2B5EF4-FFF2-40B4-BE49-F238E27FC236}">
                    <a16:creationId xmlns:a16="http://schemas.microsoft.com/office/drawing/2014/main" id="{5E747BB2-85EE-46E1-A38D-9E0493E6ADCD}"/>
                  </a:ext>
                </a:extLst>
              </p:cNvPr>
              <p:cNvGrpSpPr/>
              <p:nvPr/>
            </p:nvGrpSpPr>
            <p:grpSpPr>
              <a:xfrm>
                <a:off x="10223650" y="7115765"/>
                <a:ext cx="2374239" cy="2100872"/>
                <a:chOff x="0" y="0"/>
                <a:chExt cx="3170110" cy="2805108"/>
              </a:xfrm>
            </p:grpSpPr>
            <p:sp>
              <p:nvSpPr>
                <p:cNvPr id="39" name="Freeform 3">
                  <a:extLst>
                    <a:ext uri="{FF2B5EF4-FFF2-40B4-BE49-F238E27FC236}">
                      <a16:creationId xmlns:a16="http://schemas.microsoft.com/office/drawing/2014/main" id="{6ABBD8AA-FCC5-4F63-A625-C1038EAF5651}"/>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008037"/>
                </a:solidFill>
              </p:spPr>
            </p:sp>
          </p:grpSp>
          <p:pic>
            <p:nvPicPr>
              <p:cNvPr id="12" name="Picture 4">
                <a:extLst>
                  <a:ext uri="{FF2B5EF4-FFF2-40B4-BE49-F238E27FC236}">
                    <a16:creationId xmlns:a16="http://schemas.microsoft.com/office/drawing/2014/main" id="{40C3FE12-F7AD-49BA-ADF7-FB07E79E0D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5442"/>
              <a:stretch>
                <a:fillRect/>
              </a:stretch>
            </p:blipFill>
            <p:spPr>
              <a:xfrm>
                <a:off x="10457842" y="7259947"/>
                <a:ext cx="1913421" cy="1956690"/>
              </a:xfrm>
              <a:prstGeom prst="rect">
                <a:avLst/>
              </a:prstGeom>
            </p:spPr>
          </p:pic>
          <p:grpSp>
            <p:nvGrpSpPr>
              <p:cNvPr id="13" name="Group 5">
                <a:extLst>
                  <a:ext uri="{FF2B5EF4-FFF2-40B4-BE49-F238E27FC236}">
                    <a16:creationId xmlns:a16="http://schemas.microsoft.com/office/drawing/2014/main" id="{E38A497F-E6A8-4705-91BE-627C473B59AD}"/>
                  </a:ext>
                </a:extLst>
              </p:cNvPr>
              <p:cNvGrpSpPr/>
              <p:nvPr/>
            </p:nvGrpSpPr>
            <p:grpSpPr>
              <a:xfrm>
                <a:off x="6598320" y="3620436"/>
                <a:ext cx="2443318" cy="2161998"/>
                <a:chOff x="0" y="0"/>
                <a:chExt cx="3170110" cy="2805108"/>
              </a:xfrm>
            </p:grpSpPr>
            <p:sp>
              <p:nvSpPr>
                <p:cNvPr id="38" name="Freeform 6">
                  <a:extLst>
                    <a:ext uri="{FF2B5EF4-FFF2-40B4-BE49-F238E27FC236}">
                      <a16:creationId xmlns:a16="http://schemas.microsoft.com/office/drawing/2014/main" id="{9219BF15-8776-4E0D-AF7A-7963D93B4016}"/>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3FAAE0"/>
                </a:solidFill>
              </p:spPr>
            </p:sp>
          </p:grpSp>
          <p:pic>
            <p:nvPicPr>
              <p:cNvPr id="14" name="Picture 7">
                <a:extLst>
                  <a:ext uri="{FF2B5EF4-FFF2-40B4-BE49-F238E27FC236}">
                    <a16:creationId xmlns:a16="http://schemas.microsoft.com/office/drawing/2014/main" id="{25B32C32-F51E-464A-9927-EFDEE3274B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52262"/>
              <a:stretch>
                <a:fillRect/>
              </a:stretch>
            </p:blipFill>
            <p:spPr>
              <a:xfrm>
                <a:off x="6900423" y="3720414"/>
                <a:ext cx="1723899" cy="2011665"/>
              </a:xfrm>
              <a:prstGeom prst="rect">
                <a:avLst/>
              </a:prstGeom>
            </p:spPr>
          </p:pic>
          <p:grpSp>
            <p:nvGrpSpPr>
              <p:cNvPr id="15" name="Group 8">
                <a:extLst>
                  <a:ext uri="{FF2B5EF4-FFF2-40B4-BE49-F238E27FC236}">
                    <a16:creationId xmlns:a16="http://schemas.microsoft.com/office/drawing/2014/main" id="{8726D893-E345-4ACC-A57A-44B72DE89FE8}"/>
                  </a:ext>
                </a:extLst>
              </p:cNvPr>
              <p:cNvGrpSpPr/>
              <p:nvPr/>
            </p:nvGrpSpPr>
            <p:grpSpPr>
              <a:xfrm>
                <a:off x="12597889" y="875402"/>
                <a:ext cx="2374239" cy="2100872"/>
                <a:chOff x="0" y="0"/>
                <a:chExt cx="3170110" cy="2805108"/>
              </a:xfrm>
            </p:grpSpPr>
            <p:sp>
              <p:nvSpPr>
                <p:cNvPr id="37" name="Freeform 9">
                  <a:extLst>
                    <a:ext uri="{FF2B5EF4-FFF2-40B4-BE49-F238E27FC236}">
                      <a16:creationId xmlns:a16="http://schemas.microsoft.com/office/drawing/2014/main" id="{DDAAAC45-0D1F-45BD-805F-8E175B4FF959}"/>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48CFAE"/>
                </a:solidFill>
              </p:spPr>
            </p:sp>
          </p:grpSp>
          <p:pic>
            <p:nvPicPr>
              <p:cNvPr id="16" name="Picture 10">
                <a:extLst>
                  <a:ext uri="{FF2B5EF4-FFF2-40B4-BE49-F238E27FC236}">
                    <a16:creationId xmlns:a16="http://schemas.microsoft.com/office/drawing/2014/main" id="{E9A9F97B-0E69-45E9-AF12-A1168ECD598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075109" y="945657"/>
                <a:ext cx="1412317" cy="2001996"/>
              </a:xfrm>
              <a:prstGeom prst="rect">
                <a:avLst/>
              </a:prstGeom>
            </p:spPr>
          </p:pic>
          <p:grpSp>
            <p:nvGrpSpPr>
              <p:cNvPr id="17" name="Group 11">
                <a:extLst>
                  <a:ext uri="{FF2B5EF4-FFF2-40B4-BE49-F238E27FC236}">
                    <a16:creationId xmlns:a16="http://schemas.microsoft.com/office/drawing/2014/main" id="{9CBDB0F3-FD49-43BE-88CC-64D448A04273}"/>
                  </a:ext>
                </a:extLst>
              </p:cNvPr>
              <p:cNvGrpSpPr/>
              <p:nvPr/>
            </p:nvGrpSpPr>
            <p:grpSpPr>
              <a:xfrm>
                <a:off x="10822548" y="3993760"/>
                <a:ext cx="2962460" cy="2621367"/>
                <a:chOff x="0" y="0"/>
                <a:chExt cx="3170110" cy="2805108"/>
              </a:xfrm>
            </p:grpSpPr>
            <p:sp>
              <p:nvSpPr>
                <p:cNvPr id="36" name="Freeform 12">
                  <a:extLst>
                    <a:ext uri="{FF2B5EF4-FFF2-40B4-BE49-F238E27FC236}">
                      <a16:creationId xmlns:a16="http://schemas.microsoft.com/office/drawing/2014/main" id="{DA2D45F2-78BB-4BAF-93B2-ED1E036C3534}"/>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2A6797"/>
                </a:solidFill>
              </p:spPr>
            </p:sp>
          </p:grpSp>
          <p:pic>
            <p:nvPicPr>
              <p:cNvPr id="18" name="Picture 13">
                <a:extLst>
                  <a:ext uri="{FF2B5EF4-FFF2-40B4-BE49-F238E27FC236}">
                    <a16:creationId xmlns:a16="http://schemas.microsoft.com/office/drawing/2014/main" id="{62216DBC-5E31-4669-B6E7-3ECEC8BCC0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3375" r="234" b="44318"/>
              <a:stretch>
                <a:fillRect/>
              </a:stretch>
            </p:blipFill>
            <p:spPr>
              <a:xfrm>
                <a:off x="10822548" y="4031557"/>
                <a:ext cx="2919766" cy="2583570"/>
              </a:xfrm>
              <a:prstGeom prst="rect">
                <a:avLst/>
              </a:prstGeom>
            </p:spPr>
          </p:pic>
          <p:grpSp>
            <p:nvGrpSpPr>
              <p:cNvPr id="19" name="Group 14">
                <a:extLst>
                  <a:ext uri="{FF2B5EF4-FFF2-40B4-BE49-F238E27FC236}">
                    <a16:creationId xmlns:a16="http://schemas.microsoft.com/office/drawing/2014/main" id="{EEC040E8-39CC-43E5-A806-77854FD917CB}"/>
                  </a:ext>
                </a:extLst>
              </p:cNvPr>
              <p:cNvGrpSpPr/>
              <p:nvPr/>
            </p:nvGrpSpPr>
            <p:grpSpPr>
              <a:xfrm>
                <a:off x="8967451" y="1084766"/>
                <a:ext cx="2443318" cy="2161998"/>
                <a:chOff x="0" y="0"/>
                <a:chExt cx="3170110" cy="2805108"/>
              </a:xfrm>
            </p:grpSpPr>
            <p:sp>
              <p:nvSpPr>
                <p:cNvPr id="35" name="Freeform 15">
                  <a:extLst>
                    <a:ext uri="{FF2B5EF4-FFF2-40B4-BE49-F238E27FC236}">
                      <a16:creationId xmlns:a16="http://schemas.microsoft.com/office/drawing/2014/main" id="{CE97B817-7B29-4B07-82F6-F5869A6BC787}"/>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6AC23F"/>
                </a:solidFill>
              </p:spPr>
            </p:sp>
          </p:grpSp>
          <p:grpSp>
            <p:nvGrpSpPr>
              <p:cNvPr id="20" name="Group 17">
                <a:extLst>
                  <a:ext uri="{FF2B5EF4-FFF2-40B4-BE49-F238E27FC236}">
                    <a16:creationId xmlns:a16="http://schemas.microsoft.com/office/drawing/2014/main" id="{5C00FADD-659F-49D5-A828-DC73FA0B266E}"/>
                  </a:ext>
                </a:extLst>
              </p:cNvPr>
              <p:cNvGrpSpPr/>
              <p:nvPr/>
            </p:nvGrpSpPr>
            <p:grpSpPr>
              <a:xfrm>
                <a:off x="7237953" y="6342972"/>
                <a:ext cx="2443318" cy="2161998"/>
                <a:chOff x="0" y="0"/>
                <a:chExt cx="3170110" cy="2805108"/>
              </a:xfrm>
            </p:grpSpPr>
            <p:sp>
              <p:nvSpPr>
                <p:cNvPr id="34" name="Freeform 18">
                  <a:extLst>
                    <a:ext uri="{FF2B5EF4-FFF2-40B4-BE49-F238E27FC236}">
                      <a16:creationId xmlns:a16="http://schemas.microsoft.com/office/drawing/2014/main" id="{EE5D3823-B8FA-4DFB-B032-BC6B471C7A16}"/>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A3DFCF"/>
                </a:solidFill>
              </p:spPr>
            </p:sp>
          </p:grpSp>
          <p:pic>
            <p:nvPicPr>
              <p:cNvPr id="21" name="Picture 19">
                <a:extLst>
                  <a:ext uri="{FF2B5EF4-FFF2-40B4-BE49-F238E27FC236}">
                    <a16:creationId xmlns:a16="http://schemas.microsoft.com/office/drawing/2014/main" id="{7D212E24-76A0-4333-A1E2-7CFA8104F5A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421820" y="6497553"/>
                <a:ext cx="2078645" cy="1991720"/>
              </a:xfrm>
              <a:prstGeom prst="rect">
                <a:avLst/>
              </a:prstGeom>
            </p:spPr>
          </p:pic>
          <p:grpSp>
            <p:nvGrpSpPr>
              <p:cNvPr id="22" name="Group 20">
                <a:extLst>
                  <a:ext uri="{FF2B5EF4-FFF2-40B4-BE49-F238E27FC236}">
                    <a16:creationId xmlns:a16="http://schemas.microsoft.com/office/drawing/2014/main" id="{18CA7615-592B-4DBC-B665-E2D7A1DCA790}"/>
                  </a:ext>
                </a:extLst>
              </p:cNvPr>
              <p:cNvGrpSpPr/>
              <p:nvPr/>
            </p:nvGrpSpPr>
            <p:grpSpPr>
              <a:xfrm>
                <a:off x="15400388" y="2165764"/>
                <a:ext cx="2443318" cy="2161998"/>
                <a:chOff x="0" y="0"/>
                <a:chExt cx="3170110" cy="2805108"/>
              </a:xfrm>
            </p:grpSpPr>
            <p:sp>
              <p:nvSpPr>
                <p:cNvPr id="33" name="Freeform 21">
                  <a:extLst>
                    <a:ext uri="{FF2B5EF4-FFF2-40B4-BE49-F238E27FC236}">
                      <a16:creationId xmlns:a16="http://schemas.microsoft.com/office/drawing/2014/main" id="{114F3F9E-408B-4F43-9945-03E938234D01}"/>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487D8C"/>
                </a:solidFill>
              </p:spPr>
            </p:sp>
          </p:grpSp>
          <p:pic>
            <p:nvPicPr>
              <p:cNvPr id="23" name="Picture 22">
                <a:extLst>
                  <a:ext uri="{FF2B5EF4-FFF2-40B4-BE49-F238E27FC236}">
                    <a16:creationId xmlns:a16="http://schemas.microsoft.com/office/drawing/2014/main" id="{8C1FAA6C-6D67-4467-B5A4-5C95DDF526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5479518" y="2304916"/>
                <a:ext cx="2317844" cy="2022846"/>
              </a:xfrm>
              <a:prstGeom prst="rect">
                <a:avLst/>
              </a:prstGeom>
            </p:spPr>
          </p:pic>
          <p:grpSp>
            <p:nvGrpSpPr>
              <p:cNvPr id="24" name="Group 23">
                <a:extLst>
                  <a:ext uri="{FF2B5EF4-FFF2-40B4-BE49-F238E27FC236}">
                    <a16:creationId xmlns:a16="http://schemas.microsoft.com/office/drawing/2014/main" id="{7CAF05C1-1842-43D0-AC4C-B381810D2075}"/>
                  </a:ext>
                </a:extLst>
              </p:cNvPr>
              <p:cNvGrpSpPr/>
              <p:nvPr/>
            </p:nvGrpSpPr>
            <p:grpSpPr>
              <a:xfrm>
                <a:off x="15065159" y="4888314"/>
                <a:ext cx="2443318" cy="2161998"/>
                <a:chOff x="0" y="0"/>
                <a:chExt cx="3170110" cy="2805108"/>
              </a:xfrm>
            </p:grpSpPr>
            <p:sp>
              <p:nvSpPr>
                <p:cNvPr id="32" name="Freeform 24">
                  <a:extLst>
                    <a:ext uri="{FF2B5EF4-FFF2-40B4-BE49-F238E27FC236}">
                      <a16:creationId xmlns:a16="http://schemas.microsoft.com/office/drawing/2014/main" id="{DD213145-A765-42BC-8313-F6C64F4ED5C6}"/>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73D3DD"/>
                </a:solidFill>
              </p:spPr>
            </p:sp>
          </p:grpSp>
          <p:pic>
            <p:nvPicPr>
              <p:cNvPr id="25" name="Picture 26">
                <a:extLst>
                  <a:ext uri="{FF2B5EF4-FFF2-40B4-BE49-F238E27FC236}">
                    <a16:creationId xmlns:a16="http://schemas.microsoft.com/office/drawing/2014/main" id="{F9133534-E775-4F16-8D52-D2197FFAD90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27903"/>
              <a:stretch>
                <a:fillRect/>
              </a:stretch>
            </p:blipFill>
            <p:spPr>
              <a:xfrm flipH="1">
                <a:off x="15464979" y="4913126"/>
                <a:ext cx="1808975" cy="2122245"/>
              </a:xfrm>
              <a:prstGeom prst="rect">
                <a:avLst/>
              </a:prstGeom>
            </p:spPr>
          </p:pic>
          <p:pic>
            <p:nvPicPr>
              <p:cNvPr id="26" name="Picture 27">
                <a:extLst>
                  <a:ext uri="{FF2B5EF4-FFF2-40B4-BE49-F238E27FC236}">
                    <a16:creationId xmlns:a16="http://schemas.microsoft.com/office/drawing/2014/main" id="{FF21AFF0-95D2-41FF-A4E7-15B9FFB2EE5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1060956" y="3569193"/>
                <a:ext cx="1749105" cy="1249815"/>
              </a:xfrm>
              <a:prstGeom prst="rect">
                <a:avLst/>
              </a:prstGeom>
            </p:spPr>
          </p:pic>
          <p:pic>
            <p:nvPicPr>
              <p:cNvPr id="27" name="Picture 28">
                <a:extLst>
                  <a:ext uri="{FF2B5EF4-FFF2-40B4-BE49-F238E27FC236}">
                    <a16:creationId xmlns:a16="http://schemas.microsoft.com/office/drawing/2014/main" id="{77FBBAAB-DD6F-4B0D-8BD2-ED422350D7D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9212671" y="1292696"/>
                <a:ext cx="2058883" cy="1954068"/>
              </a:xfrm>
              <a:prstGeom prst="rect">
                <a:avLst/>
              </a:prstGeom>
            </p:spPr>
          </p:pic>
          <p:grpSp>
            <p:nvGrpSpPr>
              <p:cNvPr id="28" name="Group 29">
                <a:extLst>
                  <a:ext uri="{FF2B5EF4-FFF2-40B4-BE49-F238E27FC236}">
                    <a16:creationId xmlns:a16="http://schemas.microsoft.com/office/drawing/2014/main" id="{1078E9B4-6F74-409E-849B-A9CCF746A43B}"/>
                  </a:ext>
                </a:extLst>
              </p:cNvPr>
              <p:cNvGrpSpPr/>
              <p:nvPr/>
            </p:nvGrpSpPr>
            <p:grpSpPr>
              <a:xfrm>
                <a:off x="13418887" y="7408274"/>
                <a:ext cx="2443318" cy="2161998"/>
                <a:chOff x="0" y="0"/>
                <a:chExt cx="3170110" cy="2805108"/>
              </a:xfrm>
            </p:grpSpPr>
            <p:sp>
              <p:nvSpPr>
                <p:cNvPr id="31" name="Freeform 30">
                  <a:extLst>
                    <a:ext uri="{FF2B5EF4-FFF2-40B4-BE49-F238E27FC236}">
                      <a16:creationId xmlns:a16="http://schemas.microsoft.com/office/drawing/2014/main" id="{80FBBBFA-F860-4568-83A0-3AB2550F8684}"/>
                    </a:ext>
                  </a:extLst>
                </p:cNvPr>
                <p:cNvSpPr/>
                <p:nvPr/>
              </p:nvSpPr>
              <p:spPr>
                <a:xfrm>
                  <a:off x="0" y="0"/>
                  <a:ext cx="3170110" cy="2805108"/>
                </a:xfrm>
                <a:custGeom>
                  <a:avLst/>
                  <a:gdLst/>
                  <a:ahLst/>
                  <a:cxnLst/>
                  <a:rect l="l" t="t" r="r" b="b"/>
                  <a:pathLst>
                    <a:path w="3170110" h="2805108">
                      <a:moveTo>
                        <a:pt x="0" y="0"/>
                      </a:moveTo>
                      <a:lnTo>
                        <a:pt x="3170110" y="0"/>
                      </a:lnTo>
                      <a:lnTo>
                        <a:pt x="3170110" y="2805108"/>
                      </a:lnTo>
                      <a:lnTo>
                        <a:pt x="0" y="2805108"/>
                      </a:lnTo>
                      <a:close/>
                    </a:path>
                  </a:pathLst>
                </a:custGeom>
                <a:solidFill>
                  <a:srgbClr val="16354E"/>
                </a:solidFill>
              </p:spPr>
            </p:sp>
          </p:grpSp>
          <p:pic>
            <p:nvPicPr>
              <p:cNvPr id="29" name="Picture 31">
                <a:extLst>
                  <a:ext uri="{FF2B5EF4-FFF2-40B4-BE49-F238E27FC236}">
                    <a16:creationId xmlns:a16="http://schemas.microsoft.com/office/drawing/2014/main" id="{B34BC272-CED4-41AB-8787-C998A5C5E07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r="597" b="58292"/>
              <a:stretch>
                <a:fillRect/>
              </a:stretch>
            </p:blipFill>
            <p:spPr>
              <a:xfrm>
                <a:off x="13728009" y="7505700"/>
                <a:ext cx="1825073" cy="2064571"/>
              </a:xfrm>
              <a:prstGeom prst="rect">
                <a:avLst/>
              </a:prstGeom>
            </p:spPr>
          </p:pic>
          <p:pic>
            <p:nvPicPr>
              <p:cNvPr id="30" name="Picture 16">
                <a:extLst>
                  <a:ext uri="{FF2B5EF4-FFF2-40B4-BE49-F238E27FC236}">
                    <a16:creationId xmlns:a16="http://schemas.microsoft.com/office/drawing/2014/main" id="{D78F4762-CE6A-4495-AAFD-D6D2A14B191F}"/>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flipH="1">
                <a:off x="14414136" y="4496808"/>
                <a:ext cx="1111687" cy="1014667"/>
              </a:xfrm>
              <a:prstGeom prst="rect">
                <a:avLst/>
              </a:prstGeom>
            </p:spPr>
          </p:pic>
        </p:grpSp>
        <p:pic>
          <p:nvPicPr>
            <p:cNvPr id="10" name="Picture 25">
              <a:extLst>
                <a:ext uri="{FF2B5EF4-FFF2-40B4-BE49-F238E27FC236}">
                  <a16:creationId xmlns:a16="http://schemas.microsoft.com/office/drawing/2014/main" id="{7337449B-E110-44EA-BAE6-9983E4F67E6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9079156" y="3834044"/>
              <a:ext cx="1073759" cy="1013238"/>
            </a:xfrm>
            <a:prstGeom prst="rect">
              <a:avLst/>
            </a:prstGeom>
          </p:spPr>
        </p:pic>
      </p:grpSp>
    </p:spTree>
    <p:extLst>
      <p:ext uri="{BB962C8B-B14F-4D97-AF65-F5344CB8AC3E}">
        <p14:creationId xmlns:p14="http://schemas.microsoft.com/office/powerpoint/2010/main" val="134265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68EBDC-44D6-4338-A005-7DBE9625A078}"/>
              </a:ext>
            </a:extLst>
          </p:cNvPr>
          <p:cNvPicPr>
            <a:picLocks noChangeAspect="1"/>
          </p:cNvPicPr>
          <p:nvPr/>
        </p:nvPicPr>
        <p:blipFill rotWithShape="1">
          <a:blip r:embed="rId3"/>
          <a:srcRect r="2000"/>
          <a:stretch/>
        </p:blipFill>
        <p:spPr>
          <a:xfrm>
            <a:off x="5517922" y="369889"/>
            <a:ext cx="6573156" cy="5547897"/>
          </a:xfrm>
          <a:prstGeom prst="rect">
            <a:avLst/>
          </a:prstGeom>
        </p:spPr>
      </p:pic>
      <p:sp>
        <p:nvSpPr>
          <p:cNvPr id="5" name="TextBox 4">
            <a:extLst>
              <a:ext uri="{FF2B5EF4-FFF2-40B4-BE49-F238E27FC236}">
                <a16:creationId xmlns:a16="http://schemas.microsoft.com/office/drawing/2014/main" id="{4176882E-D8C4-48B9-AACD-64D355969C48}"/>
              </a:ext>
            </a:extLst>
          </p:cNvPr>
          <p:cNvSpPr txBox="1"/>
          <p:nvPr/>
        </p:nvSpPr>
        <p:spPr>
          <a:xfrm>
            <a:off x="100922" y="369889"/>
            <a:ext cx="5681042" cy="5463034"/>
          </a:xfrm>
          <a:prstGeom prst="rect">
            <a:avLst/>
          </a:prstGeom>
          <a:noFill/>
        </p:spPr>
        <p:txBody>
          <a:bodyPr wrap="square" rtlCol="0">
            <a:spAutoFit/>
          </a:bodyPr>
          <a:lstStyle/>
          <a:p>
            <a:pPr eaLnBrk="1" fontAlgn="auto" hangingPunct="1">
              <a:spcBef>
                <a:spcPts val="0"/>
              </a:spcBef>
              <a:spcAft>
                <a:spcPts val="600"/>
              </a:spcAft>
              <a:defRPr/>
            </a:pPr>
            <a:r>
              <a:rPr lang="en-GB" sz="2400" b="1" dirty="0"/>
              <a:t>Example: </a:t>
            </a:r>
            <a:r>
              <a:rPr lang="en-GB" sz="2400" b="1" dirty="0">
                <a:latin typeface="+mn-lt"/>
              </a:rPr>
              <a:t>Weston, Worle and Villages</a:t>
            </a:r>
          </a:p>
          <a:p>
            <a:pPr eaLnBrk="1" fontAlgn="auto" hangingPunct="1">
              <a:spcBef>
                <a:spcPts val="0"/>
              </a:spcBef>
              <a:spcAft>
                <a:spcPts val="600"/>
              </a:spcAft>
              <a:defRPr/>
            </a:pPr>
            <a:r>
              <a:rPr lang="en-GB" sz="2400" b="1" dirty="0">
                <a:latin typeface="+mn-lt"/>
              </a:rPr>
              <a:t> </a:t>
            </a:r>
          </a:p>
          <a:p>
            <a:pPr marL="342900" indent="-342900" eaLnBrk="1" fontAlgn="auto" hangingPunct="1">
              <a:spcBef>
                <a:spcPts val="0"/>
              </a:spcBef>
              <a:spcAft>
                <a:spcPts val="600"/>
              </a:spcAft>
              <a:buFont typeface="Arial" panose="020B0604020202020204" pitchFamily="34" charset="0"/>
              <a:buChar char="•"/>
              <a:defRPr/>
            </a:pPr>
            <a:r>
              <a:rPr lang="en-GB" sz="2200" b="1" dirty="0"/>
              <a:t>P</a:t>
            </a:r>
            <a:r>
              <a:rPr lang="en-GB" sz="2200" b="1" dirty="0">
                <a:latin typeface="+mn-lt"/>
              </a:rPr>
              <a:t>opulation: </a:t>
            </a:r>
            <a:r>
              <a:rPr lang="en-GB" sz="2200" dirty="0">
                <a:latin typeface="+mn-lt"/>
              </a:rPr>
              <a:t>93,642</a:t>
            </a:r>
          </a:p>
          <a:p>
            <a:pPr marL="285750" indent="-285750" eaLnBrk="1" fontAlgn="auto" hangingPunct="1">
              <a:spcBef>
                <a:spcPts val="0"/>
              </a:spcBef>
              <a:spcAft>
                <a:spcPts val="0"/>
              </a:spcAft>
              <a:buFont typeface="Arial" panose="020B0604020202020204" pitchFamily="34" charset="0"/>
              <a:buChar char="•"/>
              <a:defRPr/>
            </a:pPr>
            <a:r>
              <a:rPr lang="en-GB" sz="2200" b="1" dirty="0">
                <a:latin typeface="+mn-lt"/>
              </a:rPr>
              <a:t>20% </a:t>
            </a:r>
            <a:r>
              <a:rPr lang="en-GB" sz="2200" dirty="0">
                <a:latin typeface="+mn-lt"/>
              </a:rPr>
              <a:t>of total population have a mental health condition.</a:t>
            </a:r>
          </a:p>
          <a:p>
            <a:pPr marL="285750" indent="-285750" eaLnBrk="1" fontAlgn="auto" hangingPunct="1">
              <a:spcBef>
                <a:spcPts val="0"/>
              </a:spcBef>
              <a:spcAft>
                <a:spcPts val="0"/>
              </a:spcAft>
              <a:buFont typeface="Arial" panose="020B0604020202020204" pitchFamily="34" charset="0"/>
              <a:buChar char="•"/>
              <a:defRPr/>
            </a:pPr>
            <a:r>
              <a:rPr lang="en-GB" sz="2200" b="1" dirty="0">
                <a:latin typeface="+mn-lt"/>
              </a:rPr>
              <a:t>17% </a:t>
            </a:r>
            <a:r>
              <a:rPr lang="en-GB" sz="2200" dirty="0">
                <a:latin typeface="+mn-lt"/>
              </a:rPr>
              <a:t>Depression prevalence; </a:t>
            </a:r>
            <a:r>
              <a:rPr lang="en-GB" sz="2200" b="1" dirty="0">
                <a:latin typeface="+mn-lt"/>
              </a:rPr>
              <a:t>1% </a:t>
            </a:r>
            <a:r>
              <a:rPr lang="en-GB" sz="2200" dirty="0">
                <a:latin typeface="+mn-lt"/>
              </a:rPr>
              <a:t>Dementia prevalence; </a:t>
            </a:r>
            <a:r>
              <a:rPr lang="en-GB" sz="2200" b="1" dirty="0">
                <a:latin typeface="+mn-lt"/>
              </a:rPr>
              <a:t>1% </a:t>
            </a:r>
            <a:r>
              <a:rPr lang="en-GB" sz="2200" dirty="0">
                <a:latin typeface="+mn-lt"/>
              </a:rPr>
              <a:t>Eating Disorder prevalence </a:t>
            </a:r>
          </a:p>
          <a:p>
            <a:pPr marL="285750" indent="-285750" eaLnBrk="1" fontAlgn="auto" hangingPunct="1">
              <a:spcBef>
                <a:spcPts val="0"/>
              </a:spcBef>
              <a:spcAft>
                <a:spcPts val="0"/>
              </a:spcAft>
              <a:buFont typeface="Arial" panose="020B0604020202020204" pitchFamily="34" charset="0"/>
              <a:buChar char="•"/>
              <a:defRPr/>
            </a:pPr>
            <a:r>
              <a:rPr lang="en-GB" sz="2200" dirty="0">
                <a:latin typeface="+mn-lt"/>
              </a:rPr>
              <a:t>WSM has </a:t>
            </a:r>
            <a:r>
              <a:rPr lang="en-GB" sz="2200" b="1" dirty="0">
                <a:latin typeface="+mn-lt"/>
              </a:rPr>
              <a:t>5 Lower LSOAs within the most deprived 5% in England </a:t>
            </a:r>
          </a:p>
          <a:p>
            <a:pPr marL="285750" indent="-285750" eaLnBrk="1" fontAlgn="auto" hangingPunct="1">
              <a:spcBef>
                <a:spcPts val="0"/>
              </a:spcBef>
              <a:spcAft>
                <a:spcPts val="0"/>
              </a:spcAft>
              <a:buFont typeface="Arial" panose="020B0604020202020204" pitchFamily="34" charset="0"/>
              <a:buChar char="•"/>
              <a:defRPr/>
            </a:pPr>
            <a:r>
              <a:rPr lang="en-GB" sz="2200" dirty="0">
                <a:latin typeface="+mn-lt"/>
              </a:rPr>
              <a:t>Those living in the most deprived areas have a shorter life expectancy compared to those in the least deprived; </a:t>
            </a:r>
            <a:r>
              <a:rPr lang="en-GB" sz="2200" b="1" dirty="0">
                <a:latin typeface="+mn-lt"/>
              </a:rPr>
              <a:t>the gap is 9.1 years for men and 6.5 years for women</a:t>
            </a:r>
            <a:endParaRPr lang="en-GB" sz="2200" dirty="0">
              <a:latin typeface="+mn-lt"/>
            </a:endParaRPr>
          </a:p>
        </p:txBody>
      </p:sp>
    </p:spTree>
    <p:extLst>
      <p:ext uri="{BB962C8B-B14F-4D97-AF65-F5344CB8AC3E}">
        <p14:creationId xmlns:p14="http://schemas.microsoft.com/office/powerpoint/2010/main" val="2292016256"/>
      </p:ext>
    </p:extLst>
  </p:cSld>
  <p:clrMapOvr>
    <a:masterClrMapping/>
  </p:clrMapOvr>
</p:sld>
</file>

<file path=ppt/theme/theme1.xml><?xml version="1.0" encoding="utf-8"?>
<a:theme xmlns:a="http://schemas.openxmlformats.org/drawingml/2006/main" name="Healthier Together theme April 2018">
  <a:themeElements>
    <a:clrScheme name="Custom 1">
      <a:dk1>
        <a:srgbClr val="004992"/>
      </a:dk1>
      <a:lt1>
        <a:srgbClr val="FFFFFF"/>
      </a:lt1>
      <a:dk2>
        <a:srgbClr val="009638"/>
      </a:dk2>
      <a:lt2>
        <a:srgbClr val="34BBED"/>
      </a:lt2>
      <a:accent1>
        <a:srgbClr val="009DCC"/>
      </a:accent1>
      <a:accent2>
        <a:srgbClr val="65B22E"/>
      </a:accent2>
      <a:accent3>
        <a:srgbClr val="768692"/>
      </a:accent3>
      <a:accent4>
        <a:srgbClr val="00ABC1"/>
      </a:accent4>
      <a:accent5>
        <a:srgbClr val="005EB8"/>
      </a:accent5>
      <a:accent6>
        <a:srgbClr val="006747"/>
      </a:accent6>
      <a:hlink>
        <a:srgbClr val="0563C1"/>
      </a:hlink>
      <a:folHlink>
        <a:srgbClr val="7C27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IER TOGETHER THEME" id="{FACF227C-A2E4-A64F-9678-D695C3BC5FB4}" vid="{B0834625-5E7C-E74C-AD97-69E95A6D34D0}"/>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1452</Words>
  <Application>Microsoft Office PowerPoint</Application>
  <PresentationFormat>Widescreen</PresentationFormat>
  <Paragraphs>141</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Aileron Regular</vt:lpstr>
      <vt:lpstr>Arial</vt:lpstr>
      <vt:lpstr>Calibri</vt:lpstr>
      <vt:lpstr>Calibri Light</vt:lpstr>
      <vt:lpstr>Healthier Together theme April 2018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ICP Development challenge  Ros cox Delivery Director One Weston ICP.</dc:title>
  <dc:creator>COX, Ros (NHS BRISTOL, NORTH SOMERSET AND SOUTH GLOUCESTERSHIRE CCG)</dc:creator>
  <cp:lastModifiedBy>David Smallacombe</cp:lastModifiedBy>
  <cp:revision>7</cp:revision>
  <dcterms:created xsi:type="dcterms:W3CDTF">2022-02-24T07:53:01Z</dcterms:created>
  <dcterms:modified xsi:type="dcterms:W3CDTF">2022-02-24T17:06:30Z</dcterms:modified>
</cp:coreProperties>
</file>