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8" r:id="rId2"/>
    <p:sldId id="285" r:id="rId3"/>
    <p:sldId id="304" r:id="rId4"/>
    <p:sldId id="294" r:id="rId5"/>
    <p:sldId id="295" r:id="rId6"/>
    <p:sldId id="296" r:id="rId7"/>
    <p:sldId id="297" r:id="rId8"/>
    <p:sldId id="298" r:id="rId9"/>
    <p:sldId id="303" r:id="rId10"/>
    <p:sldId id="299" r:id="rId11"/>
    <p:sldId id="300" r:id="rId12"/>
    <p:sldId id="301" r:id="rId13"/>
    <p:sldId id="302" r:id="rId14"/>
    <p:sldId id="283" r:id="rId15"/>
    <p:sldId id="276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572A34-5BF5-4F1B-99C3-C5371FB227AD}">
          <p14:sldIdLst>
            <p14:sldId id="278"/>
            <p14:sldId id="285"/>
            <p14:sldId id="304"/>
            <p14:sldId id="294"/>
            <p14:sldId id="295"/>
            <p14:sldId id="296"/>
            <p14:sldId id="297"/>
            <p14:sldId id="298"/>
            <p14:sldId id="303"/>
            <p14:sldId id="299"/>
            <p14:sldId id="300"/>
            <p14:sldId id="301"/>
            <p14:sldId id="302"/>
            <p14:sldId id="283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9CB"/>
    <a:srgbClr val="D7D2CB"/>
    <a:srgbClr val="D7D21F"/>
    <a:srgbClr val="79001F"/>
    <a:srgbClr val="790000"/>
    <a:srgbClr val="F6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4620" autoAdjust="0"/>
  </p:normalViewPr>
  <p:slideViewPr>
    <p:cSldViewPr snapToGrid="0" snapToObjects="1">
      <p:cViewPr varScale="1">
        <p:scale>
          <a:sx n="104" d="100"/>
          <a:sy n="104" d="100"/>
        </p:scale>
        <p:origin x="154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9A81B-3CDA-1544-8AEC-D453A51409AA}" type="datetimeFigureOut">
              <a:rPr lang="en-US" smtClean="0">
                <a:latin typeface="Verdana"/>
              </a:rPr>
              <a:t>6/19/2018</a:t>
            </a:fld>
            <a:endParaRPr lang="en-US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1D706-A033-A440-9293-A588D8D0AC12}" type="slidenum">
              <a:rPr lang="en-US" smtClean="0">
                <a:latin typeface="Verdana"/>
              </a:rPr>
              <a:t>‹#›</a:t>
            </a:fld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1001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161FA55B-5A70-E644-8A13-C43C7B5806A5}" type="datetimeFigureOut">
              <a:rPr lang="en-US" smtClean="0"/>
              <a:pPr/>
              <a:t>6/19/2018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DB033F29-6375-1E49-9738-AAA95F8FE1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0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33F29-6375-1E49-9738-AAA95F8FE1C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3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33F29-6375-1E49-9738-AAA95F8FE1C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6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RWK_logo_strapline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475168"/>
            <a:ext cx="1979998" cy="9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9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8 copy 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RWK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8" y="5760879"/>
            <a:ext cx="1619998" cy="6571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33441" y="1580946"/>
            <a:ext cx="4600349" cy="194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33441" y="3522458"/>
            <a:ext cx="4117975" cy="6051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Name of </a:t>
            </a:r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800" dirty="0"/>
              <a:t>Client title</a:t>
            </a:r>
            <a:endParaRPr lang="en-US" dirty="0"/>
          </a:p>
        </p:txBody>
      </p:sp>
      <p:sp>
        <p:nvSpPr>
          <p:cNvPr id="16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800" dirty="0"/>
              <a:t>Presentation title</a:t>
            </a:r>
            <a:endParaRPr lang="en-US" dirty="0"/>
          </a:p>
        </p:txBody>
      </p:sp>
      <p:sp>
        <p:nvSpPr>
          <p:cNvPr id="17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</p:spTree>
    <p:extLst>
      <p:ext uri="{BB962C8B-B14F-4D97-AF65-F5344CB8AC3E}">
        <p14:creationId xmlns:p14="http://schemas.microsoft.com/office/powerpoint/2010/main" val="391202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8 copy 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RWK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8" y="5760879"/>
            <a:ext cx="1619998" cy="6571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68470" y="2691511"/>
            <a:ext cx="4600349" cy="194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868470" y="4633023"/>
            <a:ext cx="4117975" cy="6051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Name of </a:t>
            </a:r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/>
              <a:t>Client title</a:t>
            </a:r>
            <a:endParaRPr lang="en-US" dirty="0"/>
          </a:p>
        </p:txBody>
      </p:sp>
      <p:sp>
        <p:nvSpPr>
          <p:cNvPr id="16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800" dirty="0"/>
              <a:t>Presentation title</a:t>
            </a:r>
            <a:endParaRPr lang="en-US" dirty="0"/>
          </a:p>
        </p:txBody>
      </p:sp>
      <p:sp>
        <p:nvSpPr>
          <p:cNvPr id="17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</p:spTree>
    <p:extLst>
      <p:ext uri="{BB962C8B-B14F-4D97-AF65-F5344CB8AC3E}">
        <p14:creationId xmlns:p14="http://schemas.microsoft.com/office/powerpoint/2010/main" val="105103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tboard 8 copy 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976268"/>
            <a:ext cx="3821113" cy="553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3875" y="1530050"/>
            <a:ext cx="6484938" cy="369117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/>
              <a:t>Client title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sz="800" dirty="0"/>
              <a:t>Presentation title</a:t>
            </a:r>
            <a:endParaRPr lang="en-US" dirty="0"/>
          </a:p>
        </p:txBody>
      </p:sp>
      <p:sp>
        <p:nvSpPr>
          <p:cNvPr id="22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790000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6" y="5761038"/>
            <a:ext cx="1620000" cy="65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80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8 copy 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651242" y="976268"/>
            <a:ext cx="3821113" cy="553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651242" y="1530050"/>
            <a:ext cx="3821113" cy="369117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23875" y="976313"/>
            <a:ext cx="3940175" cy="4244975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23875" y="5303838"/>
            <a:ext cx="3940175" cy="1936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/>
              <a:t>Image title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/>
              <a:t>Client title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sz="800" dirty="0"/>
              <a:t>Presentation title</a:t>
            </a:r>
            <a:endParaRPr lang="en-US" dirty="0"/>
          </a:p>
        </p:txBody>
      </p:sp>
      <p:sp>
        <p:nvSpPr>
          <p:cNvPr id="22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790000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6" y="5761038"/>
            <a:ext cx="1620000" cy="65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331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8 copy 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790000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/>
              <a:t>Client title</a:t>
            </a:r>
            <a:endParaRPr lang="en-US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sz="800" dirty="0"/>
              <a:t>Presentation title</a:t>
            </a:r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7" hasCustomPrompt="1"/>
          </p:nvPr>
        </p:nvSpPr>
        <p:spPr>
          <a:xfrm>
            <a:off x="523875" y="469900"/>
            <a:ext cx="7907338" cy="5157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/>
            </a:lvl1pPr>
          </a:lstStyle>
          <a:p>
            <a:r>
              <a:rPr lang="en-US" dirty="0"/>
              <a:t>Insert media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6" y="5761038"/>
            <a:ext cx="1620000" cy="65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29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 Afterno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RWK_logo_strapline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475168"/>
            <a:ext cx="1979998" cy="9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3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d Afternoon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RWK_logo_strapline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475168"/>
            <a:ext cx="1979998" cy="9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8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ankyou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RWK_logo_strapline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475168"/>
            <a:ext cx="1979998" cy="9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3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you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RWK_logo_strapline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475168"/>
            <a:ext cx="1979998" cy="9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4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 title pla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RWK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8" y="5760879"/>
            <a:ext cx="1619998" cy="657143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2428567"/>
            <a:ext cx="4118681" cy="5531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6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2151987"/>
            <a:ext cx="3821113" cy="5531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</p:spTree>
    <p:extLst>
      <p:ext uri="{BB962C8B-B14F-4D97-AF65-F5344CB8AC3E}">
        <p14:creationId xmlns:p14="http://schemas.microsoft.com/office/powerpoint/2010/main" val="288064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 title eng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RWK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8" y="5760879"/>
            <a:ext cx="1619998" cy="657143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270256"/>
            <a:ext cx="3821113" cy="5531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6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993676"/>
            <a:ext cx="3821113" cy="5531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1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</p:spTree>
    <p:extLst>
      <p:ext uri="{BB962C8B-B14F-4D97-AF65-F5344CB8AC3E}">
        <p14:creationId xmlns:p14="http://schemas.microsoft.com/office/powerpoint/2010/main" val="362527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8 copy 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RWK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8" y="5760879"/>
            <a:ext cx="1619998" cy="6571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952268" y="898894"/>
            <a:ext cx="5491599" cy="194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952268" y="2840406"/>
            <a:ext cx="4117975" cy="6051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Name of </a:t>
            </a:r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/>
              <a:t>Client title</a:t>
            </a:r>
            <a:endParaRPr lang="en-US" dirty="0"/>
          </a:p>
        </p:txBody>
      </p:sp>
      <p:sp>
        <p:nvSpPr>
          <p:cNvPr id="16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800" dirty="0"/>
              <a:t>Presentation title</a:t>
            </a:r>
            <a:endParaRPr lang="en-US" dirty="0"/>
          </a:p>
        </p:txBody>
      </p:sp>
      <p:sp>
        <p:nvSpPr>
          <p:cNvPr id="17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</p:spTree>
    <p:extLst>
      <p:ext uri="{BB962C8B-B14F-4D97-AF65-F5344CB8AC3E}">
        <p14:creationId xmlns:p14="http://schemas.microsoft.com/office/powerpoint/2010/main" val="71731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8 copy 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RWK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8" y="5760879"/>
            <a:ext cx="1619998" cy="6571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9438" y="2868613"/>
            <a:ext cx="4600349" cy="194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8" y="4810125"/>
            <a:ext cx="4117975" cy="6051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 baseline="0">
                <a:solidFill>
                  <a:srgbClr val="790000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Name of </a:t>
            </a:r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16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/>
              <a:t>Client title</a:t>
            </a:r>
            <a:endParaRPr lang="en-US" dirty="0"/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800" dirty="0"/>
              <a:t>Presentation title</a:t>
            </a:r>
            <a:endParaRPr lang="en-US" dirty="0"/>
          </a:p>
        </p:txBody>
      </p:sp>
      <p:sp>
        <p:nvSpPr>
          <p:cNvPr id="18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</p:spTree>
    <p:extLst>
      <p:ext uri="{BB962C8B-B14F-4D97-AF65-F5344CB8AC3E}">
        <p14:creationId xmlns:p14="http://schemas.microsoft.com/office/powerpoint/2010/main" val="56695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5DB3BF66-DF83-CA4D-9840-69F62ADBCBC2}" type="datetime1">
              <a:rPr lang="en-GB" smtClean="0"/>
              <a:pPr/>
              <a:t>19/06/2018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r>
              <a:rPr lang="en-US" dirty="0"/>
              <a:t>Client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937D4F2D-77B5-9C44-B7E4-B85522D5AD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9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2" r:id="rId13"/>
    <p:sldLayoutId id="2147483683" r:id="rId1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qc.org.uk/guidance-providers/adult-social-care/services-repeatedly-rated-requires-improvement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 err="1"/>
              <a:t>Stayin</a:t>
            </a:r>
            <a:r>
              <a:rPr lang="en-GB" b="1" dirty="0"/>
              <a:t>’ Alive: Service User Contracts, CQC and Commissioners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/>
              <a:t>Mei-Ling Huang, </a:t>
            </a:r>
            <a:r>
              <a:rPr lang="en-US" dirty="0" err="1"/>
              <a:t>Royds</a:t>
            </a:r>
            <a:r>
              <a:rPr lang="en-US" dirty="0"/>
              <a:t> Withy King</a:t>
            </a:r>
          </a:p>
          <a:p>
            <a:pPr>
              <a:lnSpc>
                <a:spcPct val="140000"/>
              </a:lnSpc>
            </a:pPr>
            <a:r>
              <a:rPr lang="en-US" dirty="0"/>
              <a:t>Health &amp; social care team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5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Commissioners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/>
            <a:r>
              <a:rPr lang="en-GB" sz="2400" dirty="0"/>
              <a:t>Fees negotiations – agreeing rates</a:t>
            </a:r>
          </a:p>
          <a:p>
            <a:pPr lvl="0"/>
            <a:r>
              <a:rPr lang="en-GB" sz="2400" dirty="0"/>
              <a:t>Contract negotiations – agreeing terms</a:t>
            </a:r>
          </a:p>
          <a:p>
            <a:pPr lvl="0"/>
            <a:r>
              <a:rPr lang="en-GB" sz="2400" dirty="0"/>
              <a:t>Reviews of fees for individual SU’s</a:t>
            </a:r>
          </a:p>
          <a:p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47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Commissioners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Fee negotiations</a:t>
            </a:r>
          </a:p>
          <a:p>
            <a:r>
              <a:rPr lang="en-GB" sz="2400" dirty="0"/>
              <a:t>Market dynamics</a:t>
            </a:r>
          </a:p>
          <a:p>
            <a:r>
              <a:rPr lang="en-GB" sz="2400" dirty="0"/>
              <a:t>Judicial review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28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Commissioners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Contract negotiations </a:t>
            </a:r>
          </a:p>
          <a:p>
            <a:r>
              <a:rPr lang="en-GB" sz="2400" dirty="0"/>
              <a:t>Pay attention to the detail.</a:t>
            </a:r>
          </a:p>
          <a:p>
            <a:r>
              <a:rPr lang="en-GB" sz="2400" dirty="0"/>
              <a:t>Try to see where your position will be weakened.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7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Commissioners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Individual service user reviews</a:t>
            </a:r>
          </a:p>
          <a:p>
            <a:r>
              <a:rPr lang="en-GB" sz="2400" dirty="0"/>
              <a:t>Your contract terms may protect you from cuts.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52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27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74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3875" y="976268"/>
            <a:ext cx="6929348" cy="553160"/>
          </a:xfrm>
        </p:spPr>
        <p:txBody>
          <a:bodyPr/>
          <a:lstStyle/>
          <a:p>
            <a:r>
              <a:rPr lang="en-GB" dirty="0"/>
              <a:t>Our services for care providers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3875" y="1722361"/>
            <a:ext cx="6929348" cy="3691173"/>
          </a:xfrm>
        </p:spPr>
        <p:txBody>
          <a:bodyPr>
            <a:normAutofit/>
          </a:bodyPr>
          <a:lstStyle/>
          <a:p>
            <a:r>
              <a:rPr lang="en-GB" dirty="0"/>
              <a:t>CQC inspections and enforcement</a:t>
            </a:r>
          </a:p>
          <a:p>
            <a:r>
              <a:rPr lang="en-GB" dirty="0"/>
              <a:t>litigation </a:t>
            </a:r>
          </a:p>
          <a:p>
            <a:r>
              <a:rPr lang="en-GB" dirty="0"/>
              <a:t>HR and employment </a:t>
            </a:r>
          </a:p>
          <a:p>
            <a:r>
              <a:rPr lang="en-GB" dirty="0"/>
              <a:t>safeguarding and inquests</a:t>
            </a:r>
          </a:p>
          <a:p>
            <a:r>
              <a:rPr lang="en-GB" dirty="0"/>
              <a:t>mental capacity and DOLS</a:t>
            </a:r>
          </a:p>
          <a:p>
            <a:r>
              <a:rPr lang="en-GB" dirty="0"/>
              <a:t>service user contracts</a:t>
            </a:r>
          </a:p>
          <a:p>
            <a:r>
              <a:rPr lang="en-GB" dirty="0"/>
              <a:t>contract negotiations and disputes</a:t>
            </a:r>
          </a:p>
          <a:p>
            <a:r>
              <a:rPr lang="en-GB" dirty="0"/>
              <a:t>business sales and acquisitions</a:t>
            </a:r>
          </a:p>
          <a:p>
            <a:r>
              <a:rPr lang="en-GB" dirty="0"/>
              <a:t>property development, construction and finance</a:t>
            </a:r>
          </a:p>
          <a:p>
            <a:r>
              <a:rPr lang="en-GB" dirty="0"/>
              <a:t>immigration law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77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CMA market study and service user contracts</a:t>
            </a:r>
          </a:p>
          <a:p>
            <a:r>
              <a:rPr lang="en-GB" sz="2400" dirty="0"/>
              <a:t>CQC enforcement action</a:t>
            </a:r>
          </a:p>
          <a:p>
            <a:r>
              <a:rPr lang="en-GB" sz="2400" dirty="0"/>
              <a:t>Commissioning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24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3875" y="976268"/>
            <a:ext cx="5212691" cy="553160"/>
          </a:xfrm>
        </p:spPr>
        <p:txBody>
          <a:bodyPr/>
          <a:lstStyle/>
          <a:p>
            <a:r>
              <a:rPr lang="en-GB" dirty="0"/>
              <a:t>Service User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Competition and Markets Authority, (CMA) has done a market study of care home contracts.</a:t>
            </a:r>
          </a:p>
          <a:p>
            <a:r>
              <a:rPr lang="en-GB" sz="2400" dirty="0"/>
              <a:t>Main issue: service user contracts in care homes often do not comply with consumer law.</a:t>
            </a:r>
          </a:p>
          <a:p>
            <a:r>
              <a:rPr lang="en-GB" sz="2400" dirty="0"/>
              <a:t>A new area of vulnerability for providers.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2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3875" y="976268"/>
            <a:ext cx="6170223" cy="553160"/>
          </a:xfrm>
        </p:spPr>
        <p:txBody>
          <a:bodyPr/>
          <a:lstStyle/>
          <a:p>
            <a:r>
              <a:rPr lang="en-GB" dirty="0"/>
              <a:t>Service User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Nursing Home A charged a top up on CHC funding. The contract made clear that the top up was a room amenity fee.  Sea view and balcony.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Nursing Home B charged a top up on CHC funding. The contract described the top up as covering the gap between the actual cost of care and what the NHS would pay.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26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3875" y="976268"/>
            <a:ext cx="6653302" cy="553160"/>
          </a:xfrm>
        </p:spPr>
        <p:txBody>
          <a:bodyPr/>
          <a:lstStyle/>
          <a:p>
            <a:r>
              <a:rPr lang="en-GB" dirty="0"/>
              <a:t>Service User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goalposts have been moved.  Revise your contracts to avoid future problems.  </a:t>
            </a:r>
          </a:p>
          <a:p>
            <a:r>
              <a:rPr lang="en-GB" sz="2400" dirty="0"/>
              <a:t>This is an easy (affordable) win.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CQC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Main issues:</a:t>
            </a:r>
          </a:p>
          <a:p>
            <a:pPr lvl="0"/>
            <a:r>
              <a:rPr lang="en-GB" sz="2400" dirty="0"/>
              <a:t>Easy to fall into “requires improvement”; </a:t>
            </a:r>
          </a:p>
          <a:p>
            <a:pPr lvl="0"/>
            <a:r>
              <a:rPr lang="en-GB" sz="2400" dirty="0"/>
              <a:t>Heavy compliance action when a provider is rated RI, re-inspected and doesn’t improve; </a:t>
            </a:r>
          </a:p>
          <a:p>
            <a:pPr lvl="0"/>
            <a:r>
              <a:rPr lang="en-GB" sz="2400" dirty="0"/>
              <a:t>Harsh compliance action more generally.</a:t>
            </a:r>
          </a:p>
          <a:p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CQC	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New guidance on repeated ratings of RI: </a:t>
            </a:r>
          </a:p>
          <a:p>
            <a:pPr marL="0" indent="0">
              <a:buNone/>
            </a:pPr>
            <a:r>
              <a:rPr lang="en-GB" u="sng" dirty="0">
                <a:hlinkClick r:id="rId2"/>
              </a:rPr>
              <a:t>http://www.cqc.org.uk/guidance-providers/adult-social-care/services-repeatedly-rated-requires-improvement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58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CQC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Compliance action</a:t>
            </a:r>
          </a:p>
          <a:p>
            <a:r>
              <a:rPr lang="en-GB" sz="2400" dirty="0"/>
              <a:t>Criminal enforcement for failing to have a registered manager and other breaches of the regulations.</a:t>
            </a:r>
          </a:p>
          <a:p>
            <a:r>
              <a:rPr lang="en-GB" sz="2400" dirty="0"/>
              <a:t>Demands for the production of information.</a:t>
            </a:r>
          </a:p>
          <a:p>
            <a:r>
              <a:rPr lang="en-GB" sz="2400" dirty="0"/>
              <a:t>Conditions being placed on registration, such as audits and action plans.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087356"/>
      </p:ext>
    </p:extLst>
  </p:cSld>
  <p:clrMapOvr>
    <a:masterClrMapping/>
  </p:clrMapOvr>
</p:sld>
</file>

<file path=ppt/theme/theme1.xml><?xml version="1.0" encoding="utf-8"?>
<a:theme xmlns:a="http://schemas.openxmlformats.org/drawingml/2006/main" name="GCPA talk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336</Words>
  <Application>Microsoft Office PowerPoint</Application>
  <PresentationFormat>On-screen Show (4:3)</PresentationFormat>
  <Paragraphs>61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Verdana</vt:lpstr>
      <vt:lpstr>GCPA talk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Sage</dc:creator>
  <cp:lastModifiedBy>David Smallacombe</cp:lastModifiedBy>
  <cp:revision>76</cp:revision>
  <cp:lastPrinted>2017-03-27T14:45:52Z</cp:lastPrinted>
  <dcterms:created xsi:type="dcterms:W3CDTF">2017-03-24T10:37:59Z</dcterms:created>
  <dcterms:modified xsi:type="dcterms:W3CDTF">2018-06-19T09:04:07Z</dcterms:modified>
</cp:coreProperties>
</file>