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6" r:id="rId2"/>
    <p:sldId id="392" r:id="rId3"/>
    <p:sldId id="388" r:id="rId4"/>
    <p:sldId id="387" r:id="rId5"/>
    <p:sldId id="376" r:id="rId6"/>
    <p:sldId id="377" r:id="rId7"/>
    <p:sldId id="389" r:id="rId8"/>
    <p:sldId id="390" r:id="rId9"/>
    <p:sldId id="381" r:id="rId10"/>
    <p:sldId id="380" r:id="rId11"/>
    <p:sldId id="378" r:id="rId12"/>
    <p:sldId id="383" r:id="rId13"/>
    <p:sldId id="391" r:id="rId14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728" y="-91"/>
      </p:cViewPr>
      <p:guideLst>
        <p:guide orient="horz" pos="3127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5085" tIns="47542" rIns="95085" bIns="4754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5085" tIns="47542" rIns="95085" bIns="47542" rtlCol="0"/>
          <a:lstStyle>
            <a:lvl1pPr algn="r">
              <a:defRPr sz="1300"/>
            </a:lvl1pPr>
          </a:lstStyle>
          <a:p>
            <a:fld id="{F10B2713-CF4B-4F0B-BC61-3A812841FC64}" type="datetimeFigureOut">
              <a:rPr lang="en-GB" smtClean="0"/>
              <a:pPr/>
              <a:t>17/01/2018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71800" cy="496332"/>
          </a:xfrm>
          <a:prstGeom prst="rect">
            <a:avLst/>
          </a:prstGeom>
        </p:spPr>
        <p:txBody>
          <a:bodyPr vert="horz" lIns="95085" tIns="47542" rIns="95085" bIns="4754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5085" tIns="47542" rIns="95085" bIns="47542" rtlCol="0" anchor="b"/>
          <a:lstStyle>
            <a:lvl1pPr algn="r">
              <a:defRPr sz="1300"/>
            </a:lvl1pPr>
          </a:lstStyle>
          <a:p>
            <a:fld id="{BEED75BC-B7DD-49A2-9BB6-8BAF1BA58E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994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5085" tIns="47542" rIns="95085" bIns="47542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5085" tIns="47542" rIns="95085" bIns="47542" rtlCol="0"/>
          <a:lstStyle>
            <a:lvl1pPr algn="r">
              <a:defRPr sz="1300"/>
            </a:lvl1pPr>
          </a:lstStyle>
          <a:p>
            <a:fld id="{325EBD6D-4BC8-40BA-8A78-B9A9CE7EF28F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85" tIns="47542" rIns="95085" bIns="4754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5"/>
            <a:ext cx="5486400" cy="4466987"/>
          </a:xfrm>
          <a:prstGeom prst="rect">
            <a:avLst/>
          </a:prstGeom>
        </p:spPr>
        <p:txBody>
          <a:bodyPr vert="horz" lIns="95085" tIns="47542" rIns="95085" bIns="475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800" cy="496332"/>
          </a:xfrm>
          <a:prstGeom prst="rect">
            <a:avLst/>
          </a:prstGeom>
        </p:spPr>
        <p:txBody>
          <a:bodyPr vert="horz" lIns="95085" tIns="47542" rIns="95085" bIns="47542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5085" tIns="47542" rIns="95085" bIns="47542" rtlCol="0" anchor="b"/>
          <a:lstStyle>
            <a:lvl1pPr algn="r">
              <a:defRPr sz="1300"/>
            </a:lvl1pPr>
          </a:lstStyle>
          <a:p>
            <a:fld id="{52B43AAB-7FB3-4069-84A0-90495F7E179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98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E0ED35-7773-44E6-B927-E016803A3544}" type="slidenum">
              <a:rPr lang="en-GB" altLang="en-US">
                <a:latin typeface="Arial" charset="0"/>
              </a:rPr>
              <a:pPr/>
              <a:t>6</a:t>
            </a:fld>
            <a:endParaRPr lang="en-GB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30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43AAB-7FB3-4069-84A0-90495F7E179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72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 qtraining.org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386954" y="512763"/>
            <a:ext cx="837009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53" y="981076"/>
            <a:ext cx="8370094" cy="5364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78E9A-83CB-47AA-B573-F8941C8DDD35}" type="datetime4">
              <a:rPr lang="en-GB"/>
              <a:pPr>
                <a:defRPr/>
              </a:pPr>
              <a:t>17 January 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City &amp; Guilds: Presentation Title to go here (Edit Header and Footer)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3D205-96CF-4844-BA31-AE02DEE331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352395"/>
            <a:ext cx="1152128" cy="3682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D417-FF9E-43AF-B28E-E429998FB433}" type="datetimeFigureOut">
              <a:rPr lang="en-GB" smtClean="0"/>
              <a:pPr/>
              <a:t>17/01/2018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9F94-EB72-4F4B-A916-E0AEF22AB4F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c@qtraining.org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cityandguilds.com/uk-home.html" TargetMode="External"/><Relationship Id="rId4" Type="http://schemas.openxmlformats.org/officeDocument/2006/relationships/hyperlink" Target="http://www.qtraining.or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c@qtraining.org" TargetMode="External"/><Relationship Id="rId2" Type="http://schemas.openxmlformats.org/officeDocument/2006/relationships/hyperlink" Target="http://www.qtraining.org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780928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en-GB" sz="6700" b="1" dirty="0" smtClean="0"/>
              <a:t/>
            </a:r>
            <a:br>
              <a:rPr lang="en-GB" sz="6700" b="1" dirty="0" smtClean="0"/>
            </a:br>
            <a:r>
              <a:rPr lang="en-GB" sz="6700" b="1" dirty="0" smtClean="0"/>
              <a:t/>
            </a:r>
            <a:br>
              <a:rPr lang="en-GB" sz="6700" b="1" dirty="0" smtClean="0"/>
            </a:br>
            <a:r>
              <a:rPr lang="en-GB" sz="6000" b="1" dirty="0" smtClean="0"/>
              <a:t/>
            </a:r>
            <a:br>
              <a:rPr lang="en-GB" sz="6000" b="1" dirty="0" smtClean="0"/>
            </a:br>
            <a:endParaRPr lang="en-GB" sz="2700" b="1" dirty="0"/>
          </a:p>
        </p:txBody>
      </p:sp>
      <p:pic>
        <p:nvPicPr>
          <p:cNvPr id="5" name="Picture 4" descr="C:\Users\User\Documents\BUZ 29-1-12\Assessment Centre Key Files\Logo 2016\Q Training Logo 29-9-16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7361"/>
            <a:ext cx="3495675" cy="1397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95536" y="1595021"/>
            <a:ext cx="842493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RQF and the new Adult Care Diplomas</a:t>
            </a:r>
          </a:p>
          <a:p>
            <a:endParaRPr lang="en-GB" sz="3600" b="1" dirty="0" smtClean="0"/>
          </a:p>
          <a:p>
            <a:r>
              <a:rPr lang="en-GB" sz="3600" b="1" dirty="0" smtClean="0"/>
              <a:t>A brief overview for  social care employers</a:t>
            </a:r>
            <a:endParaRPr lang="en-GB" sz="2800" dirty="0" smtClean="0"/>
          </a:p>
          <a:p>
            <a:r>
              <a:rPr lang="en-GB" sz="2800" dirty="0" smtClean="0"/>
              <a:t>Pete Connors</a:t>
            </a:r>
          </a:p>
          <a:p>
            <a:r>
              <a:rPr lang="en-GB" sz="2800" dirty="0" smtClean="0"/>
              <a:t>Q Training (Bristol) Ltd </a:t>
            </a:r>
          </a:p>
          <a:p>
            <a:r>
              <a:rPr lang="en-GB" sz="2800" dirty="0" smtClean="0"/>
              <a:t>Specialist Health and Social Care Training </a:t>
            </a:r>
          </a:p>
          <a:p>
            <a:r>
              <a:rPr lang="en-GB" sz="2800" dirty="0" smtClean="0"/>
              <a:t>A City and Guilds Assessment  Centre</a:t>
            </a:r>
          </a:p>
          <a:p>
            <a:endParaRPr lang="en-GB" sz="2800" dirty="0" smtClean="0"/>
          </a:p>
          <a:p>
            <a:r>
              <a:rPr lang="en-GB" sz="2800" dirty="0" smtClean="0">
                <a:hlinkClick r:id="rId3"/>
              </a:rPr>
              <a:t>peterc@qtraining.org</a:t>
            </a:r>
            <a:endParaRPr lang="en-GB" sz="2800" dirty="0" smtClean="0"/>
          </a:p>
          <a:p>
            <a:r>
              <a:rPr lang="en-GB" sz="2800" dirty="0" smtClean="0">
                <a:hlinkClick r:id="rId4"/>
              </a:rPr>
              <a:t>www.qtraining.org</a:t>
            </a:r>
            <a:r>
              <a:rPr lang="en-GB" sz="2800" dirty="0" smtClean="0"/>
              <a:t>                               Medal for Excellence </a:t>
            </a:r>
          </a:p>
          <a:p>
            <a:r>
              <a:rPr lang="en-GB" sz="2800" dirty="0" smtClean="0"/>
              <a:t>                                                                             Winners</a:t>
            </a:r>
          </a:p>
          <a:p>
            <a:endParaRPr lang="en-GB" sz="2800" dirty="0" smtClean="0"/>
          </a:p>
          <a:p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6" name="Picture 5" descr="City &amp;amp; Guilds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4725144"/>
            <a:ext cx="1440160" cy="112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are and Support West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332656"/>
            <a:ext cx="194421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4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8000" b="1" dirty="0" smtClean="0"/>
              <a:t>Option B </a:t>
            </a:r>
            <a:r>
              <a:rPr lang="en-GB" sz="8000" dirty="0" smtClean="0"/>
              <a:t> </a:t>
            </a:r>
            <a:r>
              <a:rPr lang="en-GB" sz="8000" b="1" dirty="0" smtClean="0"/>
              <a:t>Min 12 credits </a:t>
            </a:r>
            <a:r>
              <a:rPr lang="en-GB" sz="8000" dirty="0" smtClean="0"/>
              <a:t> </a:t>
            </a:r>
          </a:p>
          <a:p>
            <a:pPr>
              <a:buNone/>
            </a:pPr>
            <a:r>
              <a:rPr lang="en-GB" sz="8000" dirty="0" smtClean="0"/>
              <a:t>310 Specific communication needs 			4 </a:t>
            </a:r>
          </a:p>
          <a:p>
            <a:pPr>
              <a:buNone/>
            </a:pPr>
            <a:r>
              <a:rPr lang="en-GB" sz="8000" dirty="0" smtClean="0"/>
              <a:t>342 Support infection prevention and control 	2 </a:t>
            </a:r>
          </a:p>
          <a:p>
            <a:pPr>
              <a:buNone/>
            </a:pPr>
            <a:r>
              <a:rPr lang="en-GB" sz="8000" dirty="0" smtClean="0"/>
              <a:t>344 Administer medication to individuals		 5 </a:t>
            </a:r>
          </a:p>
          <a:p>
            <a:pPr>
              <a:buNone/>
            </a:pPr>
            <a:r>
              <a:rPr lang="en-GB" sz="8000" dirty="0" smtClean="0"/>
              <a:t>364 End of life and dementia care			 2  </a:t>
            </a:r>
          </a:p>
          <a:p>
            <a:pPr>
              <a:buNone/>
            </a:pPr>
            <a:r>
              <a:rPr lang="en-GB" sz="8000" dirty="0" smtClean="0"/>
              <a:t>366 Knowledge, skills and behaviour expected of</a:t>
            </a:r>
          </a:p>
          <a:p>
            <a:pPr>
              <a:buNone/>
            </a:pPr>
            <a:r>
              <a:rPr lang="en-GB" sz="8000" dirty="0" smtClean="0"/>
              <a:t> a Lead Adult Care Worker 			3 </a:t>
            </a:r>
          </a:p>
          <a:p>
            <a:pPr>
              <a:buNone/>
            </a:pPr>
            <a:r>
              <a:rPr lang="en-GB" sz="8000" dirty="0" smtClean="0"/>
              <a:t>						 		</a:t>
            </a:r>
            <a:r>
              <a:rPr lang="en-GB" sz="8000" b="1" dirty="0" smtClean="0"/>
              <a:t>16 credits </a:t>
            </a:r>
          </a:p>
          <a:p>
            <a:pPr>
              <a:buNone/>
            </a:pPr>
            <a:r>
              <a:rPr lang="en-GB" sz="8000" dirty="0" smtClean="0"/>
              <a:t> </a:t>
            </a:r>
            <a:r>
              <a:rPr lang="en-GB" sz="8000" b="1" dirty="0" smtClean="0"/>
              <a:t>Option C</a:t>
            </a:r>
          </a:p>
          <a:p>
            <a:pPr>
              <a:buNone/>
            </a:pPr>
            <a:r>
              <a:rPr lang="en-GB" sz="8000" dirty="0" smtClean="0"/>
              <a:t> 363 Understand the process and experience of </a:t>
            </a:r>
          </a:p>
          <a:p>
            <a:pPr>
              <a:buNone/>
            </a:pPr>
            <a:r>
              <a:rPr lang="en-GB" sz="8000" dirty="0" smtClean="0"/>
              <a:t>dementia					3</a:t>
            </a:r>
          </a:p>
          <a:p>
            <a:pPr>
              <a:buNone/>
            </a:pPr>
            <a:r>
              <a:rPr lang="en-GB" sz="8000" dirty="0" smtClean="0"/>
              <a:t>309  Understand mental health			3	</a:t>
            </a:r>
          </a:p>
          <a:p>
            <a:pPr>
              <a:buNone/>
            </a:pPr>
            <a:r>
              <a:rPr lang="en-GB" sz="8000" dirty="0" smtClean="0"/>
              <a:t>								</a:t>
            </a:r>
            <a:r>
              <a:rPr lang="en-GB" sz="8000" b="1" dirty="0" smtClean="0"/>
              <a:t>6 credits</a:t>
            </a:r>
          </a:p>
          <a:p>
            <a:pPr>
              <a:buNone/>
            </a:pPr>
            <a:r>
              <a:rPr lang="en-GB" sz="8000" b="1" dirty="0" smtClean="0"/>
              <a:t>Option D</a:t>
            </a:r>
            <a:r>
              <a:rPr lang="en-GB" sz="8000" dirty="0" smtClean="0"/>
              <a:t> </a:t>
            </a:r>
            <a:r>
              <a:rPr lang="en-GB" sz="8000" b="1" dirty="0" smtClean="0"/>
              <a:t>Max 8 Credits </a:t>
            </a:r>
            <a:r>
              <a:rPr lang="en-GB" sz="8000" dirty="0" smtClean="0"/>
              <a:t> </a:t>
            </a:r>
          </a:p>
          <a:p>
            <a:pPr>
              <a:buNone/>
            </a:pPr>
            <a:r>
              <a:rPr lang="en-GB" sz="8000" dirty="0" smtClean="0"/>
              <a:t>228 Support individuals to eat and drink 		2	</a:t>
            </a:r>
          </a:p>
          <a:p>
            <a:pPr>
              <a:buNone/>
            </a:pPr>
            <a:r>
              <a:rPr lang="en-GB" sz="8000" dirty="0" smtClean="0"/>
              <a:t>241 Support individuals - personal care 		2 </a:t>
            </a:r>
          </a:p>
          <a:p>
            <a:pPr>
              <a:buNone/>
            </a:pPr>
            <a:r>
              <a:rPr lang="en-GB" sz="8000" dirty="0" smtClean="0"/>
              <a:t>244 Move and position				4 </a:t>
            </a:r>
          </a:p>
          <a:p>
            <a:pPr>
              <a:buNone/>
            </a:pPr>
            <a:r>
              <a:rPr lang="en-GB" sz="8000" dirty="0" smtClean="0"/>
              <a:t>								</a:t>
            </a:r>
            <a:r>
              <a:rPr lang="en-GB" sz="8000" b="1" dirty="0" smtClean="0"/>
              <a:t>8 credits </a:t>
            </a:r>
          </a:p>
          <a:p>
            <a:pPr>
              <a:buNone/>
            </a:pPr>
            <a:endParaRPr lang="en-GB" sz="8000" dirty="0" smtClean="0"/>
          </a:p>
          <a:p>
            <a:pPr>
              <a:buNone/>
            </a:pPr>
            <a:r>
              <a:rPr lang="en-GB" sz="8000" dirty="0" smtClean="0"/>
              <a:t>							</a:t>
            </a:r>
            <a:r>
              <a:rPr lang="en-GB" sz="8000" b="1" dirty="0" smtClean="0"/>
              <a:t>Total 	58 credits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386954" y="646114"/>
            <a:ext cx="8370094" cy="1063625"/>
          </a:xfrm>
        </p:spPr>
        <p:txBody>
          <a:bodyPr>
            <a:normAutofit fontScale="90000"/>
          </a:bodyPr>
          <a:lstStyle/>
          <a:p>
            <a:r>
              <a:rPr lang="en-GB" altLang="en-US" b="1" dirty="0" smtClean="0">
                <a:solidFill>
                  <a:schemeClr val="tx2"/>
                </a:solidFill>
              </a:rPr>
              <a:t>New: Diplomas in Adult Care </a:t>
            </a:r>
            <a:br>
              <a:rPr lang="en-GB" altLang="en-US" b="1" dirty="0" smtClean="0">
                <a:solidFill>
                  <a:schemeClr val="tx2"/>
                </a:solidFill>
              </a:rPr>
            </a:br>
            <a:r>
              <a:rPr lang="en-GB" altLang="en-US" b="1" dirty="0" smtClean="0">
                <a:solidFill>
                  <a:schemeClr val="tx2"/>
                </a:solidFill>
              </a:rPr>
              <a:t>Launch: January 1</a:t>
            </a:r>
            <a:r>
              <a:rPr lang="en-GB" altLang="en-US" b="1" baseline="30000" dirty="0" smtClean="0">
                <a:solidFill>
                  <a:schemeClr val="tx2"/>
                </a:solidFill>
              </a:rPr>
              <a:t>st</a:t>
            </a:r>
            <a:r>
              <a:rPr lang="en-GB" altLang="en-US" b="1" dirty="0" smtClean="0">
                <a:solidFill>
                  <a:schemeClr val="tx2"/>
                </a:solidFill>
              </a:rPr>
              <a:t> 2018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1115616" y="5373216"/>
            <a:ext cx="62364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altLang="en-US" b="1" dirty="0"/>
              <a:t>3095-91 Unit route for L2 Diploma in Care</a:t>
            </a:r>
          </a:p>
          <a:p>
            <a:r>
              <a:rPr lang="en-GB" altLang="en-US" b="1" dirty="0"/>
              <a:t>3095-92 Unit route for L3 Diploma in Adult Care</a:t>
            </a:r>
          </a:p>
          <a:p>
            <a:endParaRPr lang="en-GB" altLang="en-US" dirty="0"/>
          </a:p>
        </p:txBody>
      </p:sp>
      <p:pic>
        <p:nvPicPr>
          <p:cNvPr id="4710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6510338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3608" y="980728"/>
            <a:ext cx="7143750" cy="5364163"/>
          </a:xfrm>
        </p:spPr>
      </p:pic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6AC11C-2EA4-4ECE-B44D-3E15DE12DC88}" type="datetime4">
              <a:rPr lang="en-GB" smtClean="0"/>
              <a:pPr>
                <a:defRPr/>
              </a:pPr>
              <a:t>17 January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End Point </a:t>
            </a:r>
            <a:r>
              <a:rPr lang="en-US" smtClean="0"/>
              <a:t>Assessment requirements/tests  </a:t>
            </a:r>
            <a:r>
              <a:rPr lang="en-US" dirty="0" smtClean="0"/>
              <a:t>Skills for Care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Pete Connors</a:t>
            </a:r>
          </a:p>
          <a:p>
            <a:pPr algn="ctr">
              <a:buNone/>
            </a:pPr>
            <a:r>
              <a:rPr lang="en-GB" dirty="0" smtClean="0"/>
              <a:t>Q Training (Bristol) Ltd </a:t>
            </a:r>
          </a:p>
          <a:p>
            <a:pPr algn="ctr">
              <a:buNone/>
            </a:pPr>
            <a:r>
              <a:rPr lang="en-GB" dirty="0" smtClean="0">
                <a:hlinkClick r:id="rId2"/>
              </a:rPr>
              <a:t>www.qtraining.org</a:t>
            </a:r>
            <a:endParaRPr lang="en-GB" dirty="0" smtClean="0"/>
          </a:p>
          <a:p>
            <a:pPr algn="ctr">
              <a:buNone/>
            </a:pPr>
            <a:r>
              <a:rPr lang="en-GB" dirty="0" smtClean="0">
                <a:hlinkClick r:id="rId3"/>
              </a:rPr>
              <a:t>peterc@qtraining.org</a:t>
            </a:r>
            <a:endParaRPr lang="en-GB" dirty="0" smtClean="0"/>
          </a:p>
          <a:p>
            <a:pPr algn="ctr">
              <a:buNone/>
            </a:pPr>
            <a:r>
              <a:rPr lang="en-GB" dirty="0" smtClean="0"/>
              <a:t>07813373009 </a:t>
            </a:r>
            <a:endParaRPr lang="en-GB" dirty="0"/>
          </a:p>
        </p:txBody>
      </p:sp>
      <p:pic>
        <p:nvPicPr>
          <p:cNvPr id="3" name="Picture 2" descr="C:\Users\User\Documents\BUZ 29-1-12\Assessment Centre Key Files\Logo 2016\Q Training Logo 29-9-16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64704"/>
            <a:ext cx="3495675" cy="139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river rushes by but some things stay the same...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628800"/>
            <a:ext cx="3384376" cy="460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NVQ to RQF timeline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NVQs early 1980’s onwards </a:t>
            </a:r>
          </a:p>
          <a:p>
            <a:r>
              <a:rPr lang="en-GB" dirty="0" smtClean="0"/>
              <a:t>QCF 2008 onwards – new qualifications in Health and Social Care from 2011. </a:t>
            </a:r>
          </a:p>
          <a:p>
            <a:r>
              <a:rPr lang="en-GB" dirty="0" smtClean="0"/>
              <a:t>RQF  2015 onwards across sectors, replaces QCF in Health and Social Care from 1</a:t>
            </a:r>
            <a:r>
              <a:rPr lang="en-GB" baseline="30000" dirty="0" smtClean="0"/>
              <a:t>st</a:t>
            </a:r>
            <a:r>
              <a:rPr lang="en-GB" dirty="0" smtClean="0"/>
              <a:t> January 2018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Regulated Quality Framework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Designed to be a simpler system than QCF for managing qualifications regulated by </a:t>
            </a:r>
            <a:r>
              <a:rPr lang="en-GB" dirty="0" err="1" smtClean="0"/>
              <a:t>Ofqual</a:t>
            </a:r>
            <a:r>
              <a:rPr lang="en-GB" dirty="0" smtClean="0"/>
              <a:t>. </a:t>
            </a:r>
          </a:p>
          <a:p>
            <a:r>
              <a:rPr lang="en-GB" dirty="0" smtClean="0"/>
              <a:t>Intended to give Awarding Organisations such as City and Guilds more freedom to develop and improve their own qualifications. </a:t>
            </a:r>
          </a:p>
          <a:p>
            <a:r>
              <a:rPr lang="en-GB" dirty="0" smtClean="0"/>
              <a:t>Fewer design rules and greater flexibility.</a:t>
            </a:r>
          </a:p>
          <a:p>
            <a:r>
              <a:rPr lang="en-GB" dirty="0" smtClean="0"/>
              <a:t>Awarding organisations design qualifications to meet standards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86954" y="981075"/>
            <a:ext cx="8370094" cy="642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b="1" dirty="0" smtClean="0"/>
              <a:t>City and Guilds (and Q Training) </a:t>
            </a:r>
            <a:br>
              <a:rPr lang="en-GB" altLang="en-US" b="1" dirty="0" smtClean="0"/>
            </a:br>
            <a:r>
              <a:rPr lang="en-GB" altLang="en-US" b="1" dirty="0" smtClean="0"/>
              <a:t>New Adult Care Diplomas – Jan 2018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86954" y="1624013"/>
            <a:ext cx="8370094" cy="4721225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 typeface="Arial" charset="0"/>
              <a:buNone/>
            </a:pPr>
            <a:endParaRPr lang="en-GB" altLang="en-US" sz="2000" b="1" dirty="0" smtClean="0"/>
          </a:p>
          <a:p>
            <a:pPr marL="0" indent="0" eaLnBrk="1" hangingPunct="1">
              <a:buFont typeface="Arial" charset="0"/>
              <a:buNone/>
            </a:pPr>
            <a:r>
              <a:rPr lang="en-GB" altLang="en-US" b="1" dirty="0" smtClean="0"/>
              <a:t>(Adult Care, level</a:t>
            </a:r>
            <a:r>
              <a:rPr lang="en-US" altLang="en-US" b="1" dirty="0" smtClean="0"/>
              <a:t>s 2,3 &amp; 5</a:t>
            </a:r>
            <a:r>
              <a:rPr lang="en-GB" altLang="en-US" b="1" dirty="0" smtClean="0"/>
              <a:t> – map/support the new Apprenticeship Standards)</a:t>
            </a:r>
            <a:endParaRPr lang="en-GB" altLang="en-US" dirty="0" smtClean="0"/>
          </a:p>
          <a:p>
            <a:pPr marL="0" indent="0" eaLnBrk="1" hangingPunct="1">
              <a:buFont typeface="Arial" charset="0"/>
              <a:buNone/>
            </a:pPr>
            <a:r>
              <a:rPr lang="en-GB" altLang="en-US" b="1" dirty="0" smtClean="0">
                <a:solidFill>
                  <a:schemeClr val="tx2"/>
                </a:solidFill>
              </a:rPr>
              <a:t>New Level 2 Diploma in Care</a:t>
            </a:r>
            <a:r>
              <a:rPr lang="en-GB" altLang="en-US" dirty="0" smtClean="0"/>
              <a:t> - Adult Care &amp; Health</a:t>
            </a:r>
            <a:r>
              <a:rPr lang="en-US" altLang="en-US" dirty="0" smtClean="0"/>
              <a:t> - </a:t>
            </a:r>
            <a:r>
              <a:rPr lang="en-GB" altLang="en-US" dirty="0" smtClean="0"/>
              <a:t>common</a:t>
            </a:r>
            <a:r>
              <a:rPr lang="en-US" altLang="en-US" dirty="0" smtClean="0"/>
              <a:t> mandatory units </a:t>
            </a:r>
            <a:r>
              <a:rPr lang="en-GB" altLang="en-US" dirty="0" smtClean="0"/>
              <a:t>plus options for Adult Care and</a:t>
            </a:r>
            <a:r>
              <a:rPr lang="en-US" altLang="en-US" dirty="0" smtClean="0"/>
              <a:t> Health Care sectors – unit routes available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b="1" dirty="0" smtClean="0"/>
              <a:t>46 credits  </a:t>
            </a:r>
            <a:endParaRPr lang="en-GB" altLang="en-US" b="1" dirty="0" smtClean="0"/>
          </a:p>
          <a:p>
            <a:pPr marL="0" indent="0" eaLnBrk="1" hangingPunct="1">
              <a:buFont typeface="Arial" charset="0"/>
              <a:buNone/>
            </a:pPr>
            <a:r>
              <a:rPr lang="en-GB" altLang="en-US" b="1" dirty="0" smtClean="0">
                <a:solidFill>
                  <a:schemeClr val="tx2"/>
                </a:solidFill>
              </a:rPr>
              <a:t>New Level 3 Diploma</a:t>
            </a:r>
            <a:r>
              <a:rPr lang="en-GB" altLang="en-US" dirty="0" smtClean="0"/>
              <a:t> </a:t>
            </a:r>
            <a:r>
              <a:rPr lang="en-GB" altLang="en-US" b="1" dirty="0" smtClean="0">
                <a:solidFill>
                  <a:schemeClr val="tx2"/>
                </a:solidFill>
              </a:rPr>
              <a:t>in Care</a:t>
            </a:r>
            <a:r>
              <a:rPr lang="en-GB" altLang="en-US" dirty="0" smtClean="0"/>
              <a:t> – These have, at their heart, shared core</a:t>
            </a:r>
            <a:r>
              <a:rPr lang="en-US" altLang="en-US" dirty="0" smtClean="0"/>
              <a:t> </a:t>
            </a:r>
            <a:r>
              <a:rPr lang="en-GB" altLang="en-US" dirty="0" smtClean="0"/>
              <a:t>competences with optional specialism's to meet the requirements of health and adult care services – unit routes available </a:t>
            </a:r>
          </a:p>
          <a:p>
            <a:pPr marL="0" indent="0" eaLnBrk="1" hangingPunct="1">
              <a:buFont typeface="Arial" charset="0"/>
              <a:buNone/>
            </a:pPr>
            <a:r>
              <a:rPr lang="en-GB" altLang="en-US" b="1" dirty="0" smtClean="0"/>
              <a:t>58 credits  </a:t>
            </a:r>
          </a:p>
          <a:p>
            <a:pPr marL="0" indent="0" eaLnBrk="1" hangingPunct="1">
              <a:buFont typeface="Arial" charset="0"/>
              <a:buNone/>
            </a:pPr>
            <a:endParaRPr lang="en-GB" altLang="en-US" sz="1400" dirty="0" smtClean="0"/>
          </a:p>
          <a:p>
            <a:pPr marL="0" indent="0" eaLnBrk="1" hangingPunct="1"/>
            <a:endParaRPr lang="en-GB" alt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086475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en-GB" altLang="en-US" b="1" dirty="0" smtClean="0"/>
              <a:t>Extensions to registrations for existing qualifications:</a:t>
            </a:r>
          </a:p>
          <a:p>
            <a:pPr marL="0" indent="0">
              <a:buFont typeface="Arial" charset="0"/>
              <a:buNone/>
            </a:pPr>
            <a:r>
              <a:rPr lang="en-GB" altLang="en-US" b="1" dirty="0" smtClean="0">
                <a:solidFill>
                  <a:srgbClr val="FF0000"/>
                </a:solidFill>
              </a:rPr>
              <a:t>3565 – Dementia Awareness Awards/Certificates</a:t>
            </a:r>
          </a:p>
          <a:p>
            <a:pPr marL="0" indent="0">
              <a:buFont typeface="Arial" charset="0"/>
              <a:buNone/>
            </a:pPr>
            <a:r>
              <a:rPr lang="en-GB" altLang="en-US" dirty="0" smtClean="0"/>
              <a:t>L2/3 Awards extended to 31.08.19 </a:t>
            </a:r>
          </a:p>
          <a:p>
            <a:pPr marL="0" indent="0">
              <a:buFont typeface="Arial" charset="0"/>
              <a:buNone/>
            </a:pPr>
            <a:r>
              <a:rPr lang="en-GB" altLang="en-US" dirty="0" smtClean="0"/>
              <a:t>L2/L3 Certificates extended to 30.06.18 (will close then if not sufficient take up of over 100)</a:t>
            </a:r>
          </a:p>
          <a:p>
            <a:pPr marL="0" indent="0">
              <a:buFont typeface="Arial" charset="0"/>
              <a:buNone/>
            </a:pPr>
            <a:r>
              <a:rPr lang="en-GB" altLang="en-US" dirty="0" smtClean="0"/>
              <a:t>All unit routes will close in Dec 2017</a:t>
            </a:r>
          </a:p>
          <a:p>
            <a:pPr marL="0" indent="0">
              <a:buFont typeface="Arial" charset="0"/>
              <a:buNone/>
            </a:pPr>
            <a:r>
              <a:rPr lang="en-GB" altLang="en-US" b="1" dirty="0" smtClean="0">
                <a:solidFill>
                  <a:srgbClr val="FF0000"/>
                </a:solidFill>
              </a:rPr>
              <a:t>4978 Level 5 Diploma in Leadership in Health and Social Care.</a:t>
            </a:r>
          </a:p>
          <a:p>
            <a:pPr marL="0" indent="0">
              <a:buFont typeface="Arial" charset="0"/>
              <a:buNone/>
            </a:pPr>
            <a:r>
              <a:rPr lang="en-GB" altLang="en-US" dirty="0" smtClean="0"/>
              <a:t>Residential and Management extended to 31.08.18 </a:t>
            </a:r>
          </a:p>
          <a:p>
            <a:pPr marL="0" indent="0">
              <a:buFont typeface="Arial" charset="0"/>
              <a:buNone/>
            </a:pPr>
            <a:r>
              <a:rPr lang="en-GB" altLang="en-US" dirty="0" smtClean="0"/>
              <a:t>Advanced Practice extended to 31.08.19 </a:t>
            </a:r>
          </a:p>
          <a:p>
            <a:pPr marL="0" indent="0">
              <a:buFont typeface="Arial" charset="0"/>
              <a:buNone/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Level 3 Diploma in Adult Care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The qualification is linked to the Lead Adult</a:t>
            </a:r>
          </a:p>
          <a:p>
            <a:pPr>
              <a:buNone/>
            </a:pPr>
            <a:r>
              <a:rPr lang="en-GB" dirty="0" smtClean="0"/>
              <a:t>Care Worker Trailblazer Apprenticeship and is applicable</a:t>
            </a:r>
          </a:p>
          <a:p>
            <a:pPr>
              <a:buNone/>
            </a:pPr>
            <a:r>
              <a:rPr lang="en-GB" dirty="0" smtClean="0"/>
              <a:t>to variety of roles, where workers have key responsibilities</a:t>
            </a:r>
          </a:p>
          <a:p>
            <a:pPr>
              <a:buNone/>
            </a:pPr>
            <a:r>
              <a:rPr lang="en-GB" dirty="0" smtClean="0"/>
              <a:t>for delivery of care and support and /or a level of</a:t>
            </a:r>
          </a:p>
          <a:p>
            <a:pPr>
              <a:buNone/>
            </a:pPr>
            <a:r>
              <a:rPr lang="en-GB" dirty="0" smtClean="0"/>
              <a:t>supervisory responsibility for others such as:</a:t>
            </a:r>
          </a:p>
          <a:p>
            <a:pPr>
              <a:buNone/>
            </a:pPr>
            <a:r>
              <a:rPr lang="en-GB" dirty="0" smtClean="0"/>
              <a:t>• Lead Adult Care Worker</a:t>
            </a:r>
          </a:p>
          <a:p>
            <a:pPr>
              <a:buNone/>
            </a:pPr>
            <a:r>
              <a:rPr lang="en-GB" dirty="0" smtClean="0"/>
              <a:t>• Lead Personal Assistant</a:t>
            </a:r>
          </a:p>
          <a:p>
            <a:pPr>
              <a:buNone/>
            </a:pPr>
            <a:r>
              <a:rPr lang="en-GB" dirty="0" smtClean="0"/>
              <a:t>• Key Worker</a:t>
            </a:r>
          </a:p>
          <a:p>
            <a:pPr>
              <a:buNone/>
            </a:pPr>
            <a:r>
              <a:rPr lang="en-GB" dirty="0" smtClean="0"/>
              <a:t>• Domiciliary Care Worker</a:t>
            </a:r>
          </a:p>
          <a:p>
            <a:pPr>
              <a:buNone/>
            </a:pPr>
            <a:r>
              <a:rPr lang="en-GB" dirty="0" smtClean="0"/>
              <a:t>• Senior Care Assistant</a:t>
            </a:r>
          </a:p>
          <a:p>
            <a:pPr>
              <a:buNone/>
            </a:pPr>
            <a:r>
              <a:rPr lang="en-GB" dirty="0" smtClean="0"/>
              <a:t>• Support Worker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Level 2 Diploma in Adult Care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The Level 2 Diploma in Care is linked to the Adult Care Worker Trailblazer Apprenticeship and is applicable to workers who have roles with responsibilities for delivery of care and support such as: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  Adult Care Worker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  Care Assistant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  Support Worker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  Personal Assistant 	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/>
              <a:t>New - Level 3 Diploma  in adult care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Example for L3 in care home for older people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Group A</a:t>
            </a:r>
            <a:r>
              <a:rPr lang="en-GB" dirty="0" smtClean="0"/>
              <a:t> </a:t>
            </a:r>
            <a:r>
              <a:rPr lang="en-GB" b="1" dirty="0" smtClean="0"/>
              <a:t>Mandatory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201 Safeguarding and protection  			3 </a:t>
            </a:r>
          </a:p>
          <a:p>
            <a:pPr>
              <a:buNone/>
            </a:pPr>
            <a:r>
              <a:rPr lang="en-GB" dirty="0" smtClean="0"/>
              <a:t>202 Responsibilities of a care worker 			2 </a:t>
            </a:r>
          </a:p>
          <a:p>
            <a:pPr>
              <a:buNone/>
            </a:pPr>
            <a:r>
              <a:rPr lang="en-GB" dirty="0" smtClean="0"/>
              <a:t>301 Personal development  				3</a:t>
            </a:r>
          </a:p>
          <a:p>
            <a:pPr>
              <a:buNone/>
            </a:pPr>
            <a:r>
              <a:rPr lang="en-GB" dirty="0" smtClean="0"/>
              <a:t>302 Health, safety and well-being 			6</a:t>
            </a:r>
          </a:p>
          <a:p>
            <a:pPr>
              <a:buNone/>
            </a:pPr>
            <a:r>
              <a:rPr lang="en-GB" dirty="0" smtClean="0"/>
              <a:t> 303 Communication 					3 	</a:t>
            </a:r>
          </a:p>
          <a:p>
            <a:pPr>
              <a:buNone/>
            </a:pPr>
            <a:r>
              <a:rPr lang="en-GB" dirty="0" smtClean="0"/>
              <a:t>304 Effective handling of information 			2  </a:t>
            </a:r>
          </a:p>
          <a:p>
            <a:pPr>
              <a:buNone/>
            </a:pPr>
            <a:r>
              <a:rPr lang="en-GB" dirty="0" smtClean="0"/>
              <a:t>305 Duty of care  					1  </a:t>
            </a:r>
          </a:p>
          <a:p>
            <a:pPr>
              <a:buNone/>
            </a:pPr>
            <a:r>
              <a:rPr lang="en-GB" dirty="0" smtClean="0"/>
              <a:t>306 Equality and inclusion  				2  </a:t>
            </a:r>
          </a:p>
          <a:p>
            <a:pPr>
              <a:buNone/>
            </a:pPr>
            <a:r>
              <a:rPr lang="en-GB" dirty="0" smtClean="0"/>
              <a:t>307 Person centred approaches  			6 </a:t>
            </a:r>
          </a:p>
          <a:p>
            <a:pPr>
              <a:buNone/>
            </a:pPr>
            <a:r>
              <a:rPr lang="en-GB" dirty="0" smtClean="0"/>
              <a:t>              							</a:t>
            </a:r>
            <a:r>
              <a:rPr lang="en-GB" b="1" dirty="0" smtClean="0"/>
              <a:t>28  credits </a:t>
            </a:r>
          </a:p>
          <a:p>
            <a:pPr>
              <a:buNone/>
            </a:pPr>
            <a:r>
              <a:rPr lang="en-GB" b="1" dirty="0" smtClean="0"/>
              <a:t>Groups B,C and D on next slide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7472</TotalTime>
  <Words>496</Words>
  <Application>Microsoft Office PowerPoint</Application>
  <PresentationFormat>On-screen Show (4:3)</PresentationFormat>
  <Paragraphs>107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   </vt:lpstr>
      <vt:lpstr>The river rushes by but some things stay the same...</vt:lpstr>
      <vt:lpstr>NVQ to RQF timeline </vt:lpstr>
      <vt:lpstr>Regulated Quality Framework </vt:lpstr>
      <vt:lpstr>City and Guilds (and Q Training)  New Adult Care Diplomas – Jan 2018 </vt:lpstr>
      <vt:lpstr>PowerPoint Presentation</vt:lpstr>
      <vt:lpstr>New Level 3 Diploma in Adult Care </vt:lpstr>
      <vt:lpstr>New Level 2 Diploma in Adult Care </vt:lpstr>
      <vt:lpstr>New - Level 3 Diploma  in adult care   Example for L3 in care home for older people </vt:lpstr>
      <vt:lpstr>PowerPoint Presentation</vt:lpstr>
      <vt:lpstr>New: Diplomas in Adult Care  Launch: January 1st 2018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Connors</dc:creator>
  <cp:lastModifiedBy>Diane Connors</cp:lastModifiedBy>
  <cp:revision>351</cp:revision>
  <cp:lastPrinted>2018-01-02T19:56:39Z</cp:lastPrinted>
  <dcterms:created xsi:type="dcterms:W3CDTF">2011-06-10T16:19:02Z</dcterms:created>
  <dcterms:modified xsi:type="dcterms:W3CDTF">2018-01-17T22:32:41Z</dcterms:modified>
</cp:coreProperties>
</file>