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360" r:id="rId2"/>
    <p:sldId id="361" r:id="rId3"/>
    <p:sldId id="362" r:id="rId4"/>
    <p:sldId id="328" r:id="rId5"/>
    <p:sldId id="363" r:id="rId6"/>
    <p:sldId id="364" r:id="rId7"/>
    <p:sldId id="366" r:id="rId8"/>
    <p:sldId id="367" r:id="rId9"/>
    <p:sldId id="368" r:id="rId10"/>
    <p:sldId id="290" r:id="rId11"/>
    <p:sldId id="378" r:id="rId12"/>
    <p:sldId id="349" r:id="rId13"/>
    <p:sldId id="350" r:id="rId14"/>
    <p:sldId id="351" r:id="rId15"/>
  </p:sldIdLst>
  <p:sldSz cx="9144000" cy="6858000" type="screen4x3"/>
  <p:notesSz cx="6858000" cy="9144000"/>
  <p:embeddedFontLst>
    <p:embeddedFont>
      <p:font typeface="Century Gothic" panose="020B0502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tal Patel" initials="S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76" d="100"/>
          <a:sy n="76" d="100"/>
        </p:scale>
        <p:origin x="-1206" y="6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83371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400"/>
              </a:spcBef>
              <a:spcAft>
                <a:spcPts val="0"/>
              </a:spcAft>
              <a:buClr>
                <a:srgbClr val="00A6E2"/>
              </a:buClr>
              <a:buFont typeface="Arial"/>
              <a:buNone/>
              <a:defRPr sz="2000" b="1" i="0" u="none" strike="noStrike" cap="none">
                <a:solidFill>
                  <a:srgbClr val="00A6E2"/>
                </a:solidFill>
                <a:latin typeface="Century Gothic"/>
                <a:ea typeface="Century Gothic"/>
                <a:cs typeface="Century Gothic"/>
                <a:sym typeface="Century Gothic"/>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457200" y="2693316"/>
            <a:ext cx="8229600" cy="461104"/>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666666"/>
              </a:buClr>
              <a:buFont typeface="Arial"/>
              <a:buNone/>
              <a:defRPr sz="1600" b="0" i="0" u="none" strike="noStrike" cap="none">
                <a:solidFill>
                  <a:srgbClr val="666666"/>
                </a:solidFill>
                <a:latin typeface="Century Gothic"/>
                <a:ea typeface="Century Gothic"/>
                <a:cs typeface="Century Gothic"/>
                <a:sym typeface="Century Gothic"/>
              </a:defRPr>
            </a:lvl1pPr>
            <a:lvl2pPr marL="742950" marR="0" lvl="1" indent="-107950" algn="l" rtl="0">
              <a:spcBef>
                <a:spcPts val="560"/>
              </a:spcBef>
              <a:buClr>
                <a:srgbClr val="666666"/>
              </a:buClr>
              <a:buSzPct val="100000"/>
              <a:buFont typeface="Arial"/>
              <a:buChar char="–"/>
              <a:defRPr sz="2800" b="0" i="0" u="none" strike="noStrike" cap="none">
                <a:solidFill>
                  <a:srgbClr val="666666"/>
                </a:solidFill>
                <a:latin typeface="Calibri"/>
                <a:ea typeface="Calibri"/>
                <a:cs typeface="Calibri"/>
                <a:sym typeface="Calibri"/>
              </a:defRPr>
            </a:lvl2pPr>
            <a:lvl3pPr marL="914400" marR="0" lvl="2" indent="0" algn="l" rtl="0">
              <a:spcBef>
                <a:spcPts val="320"/>
              </a:spcBef>
              <a:buClr>
                <a:srgbClr val="666666"/>
              </a:buClr>
              <a:buFont typeface="Arial"/>
              <a:buNone/>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01600" algn="l" rtl="0">
              <a:spcBef>
                <a:spcPts val="400"/>
              </a:spcBef>
              <a:buClr>
                <a:srgbClr val="666666"/>
              </a:buClr>
              <a:buSzPct val="100000"/>
              <a:buFont typeface="Arial"/>
              <a:buChar char="»"/>
              <a:defRPr sz="2000" b="0" i="0" u="none" strike="noStrike" cap="none">
                <a:solidFill>
                  <a:srgbClr val="666666"/>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body" idx="2"/>
          </p:nvPr>
        </p:nvSpPr>
        <p:spPr>
          <a:xfrm>
            <a:off x="457200" y="3451420"/>
            <a:ext cx="8229600" cy="2297714"/>
          </a:xfrm>
          <a:prstGeom prst="rect">
            <a:avLst/>
          </a:prstGeom>
          <a:noFill/>
          <a:ln>
            <a:noFill/>
          </a:ln>
        </p:spPr>
        <p:txBody>
          <a:bodyPr wrap="square" lIns="91425" tIns="91425" rIns="91425" bIns="91425" anchor="t" anchorCtr="0"/>
          <a:lstStyle>
            <a:lvl1pPr marL="285750" marR="0" lvl="0" indent="-184150" algn="l" rtl="0">
              <a:lnSpc>
                <a:spcPct val="100000"/>
              </a:lnSpc>
              <a:spcBef>
                <a:spcPts val="320"/>
              </a:spcBef>
              <a:spcAft>
                <a:spcPts val="0"/>
              </a:spcAft>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1pPr>
            <a:lvl2pPr marL="742950" marR="0" lvl="1" indent="-19685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2pPr>
            <a:lvl3pPr marL="1200150" marR="0" lvl="2" indent="-18415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01600" algn="l" rtl="0">
              <a:spcBef>
                <a:spcPts val="400"/>
              </a:spcBef>
              <a:buClr>
                <a:srgbClr val="666666"/>
              </a:buClr>
              <a:buSzPct val="100000"/>
              <a:buFont typeface="Arial"/>
              <a:buChar char="»"/>
              <a:defRPr sz="2000" b="0" i="0" u="none" strike="noStrike" cap="none">
                <a:solidFill>
                  <a:srgbClr val="666666"/>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title"/>
          </p:nvPr>
        </p:nvSpPr>
        <p:spPr>
          <a:xfrm>
            <a:off x="457200" y="1159541"/>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rgbClr val="00AEEF"/>
              </a:buClr>
              <a:buFont typeface="Century Gothic"/>
              <a:buNone/>
              <a:defRPr sz="40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lnSpc>
                <a:spcPct val="100000"/>
              </a:lnSpc>
              <a:spcBef>
                <a:spcPts val="320"/>
              </a:spcBef>
              <a:spcAft>
                <a:spcPts val="0"/>
              </a:spcAft>
              <a:buClr>
                <a:srgbClr val="00A6E2"/>
              </a:buClr>
              <a:buFont typeface="Arial"/>
              <a:buNone/>
              <a:defRPr sz="1600" b="1" i="0" u="none" strike="noStrike" cap="none">
                <a:solidFill>
                  <a:srgbClr val="00A6E2"/>
                </a:solidFill>
                <a:latin typeface="Century Gothic"/>
                <a:ea typeface="Century Gothic"/>
                <a:cs typeface="Century Gothic"/>
                <a:sym typeface="Century Gothic"/>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458067"/>
            <a:ext cx="8229600" cy="1077045"/>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55289"/>
            <a:ext cx="4040188" cy="394653"/>
          </a:xfrm>
          <a:prstGeom prst="rect">
            <a:avLst/>
          </a:prstGeom>
          <a:noFill/>
          <a:ln>
            <a:noFill/>
          </a:ln>
        </p:spPr>
        <p:txBody>
          <a:bodyPr wrap="square" lIns="91425" tIns="91425" rIns="91425" bIns="91425" anchor="b" anchorCtr="0"/>
          <a:lstStyle>
            <a:lvl1pPr marL="0" marR="0" lvl="0" indent="0" algn="l" rtl="0">
              <a:lnSpc>
                <a:spcPct val="100000"/>
              </a:lnSpc>
              <a:spcBef>
                <a:spcPts val="320"/>
              </a:spcBef>
              <a:spcAft>
                <a:spcPts val="0"/>
              </a:spcAft>
              <a:buClr>
                <a:srgbClr val="00A6E2"/>
              </a:buClr>
              <a:buFont typeface="Arial"/>
              <a:buNone/>
              <a:defRPr sz="1600" b="1" i="0" u="none" strike="noStrike" cap="none">
                <a:solidFill>
                  <a:srgbClr val="00A6E2"/>
                </a:solidFill>
                <a:latin typeface="Century Gothic"/>
                <a:ea typeface="Century Gothic"/>
                <a:cs typeface="Century Gothic"/>
                <a:sym typeface="Century Gothic"/>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57200" y="2174875"/>
            <a:ext cx="4040188" cy="47186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666666"/>
              </a:buClr>
              <a:buFont typeface="Arial"/>
              <a:buNone/>
              <a:defRPr sz="1600" b="0" i="0" u="none" strike="noStrike" cap="none">
                <a:solidFill>
                  <a:srgbClr val="666666"/>
                </a:solidFill>
                <a:latin typeface="Century Gothic"/>
                <a:ea typeface="Century Gothic"/>
                <a:cs typeface="Century Gothic"/>
                <a:sym typeface="Century Gothic"/>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3"/>
          </p:nvPr>
        </p:nvSpPr>
        <p:spPr>
          <a:xfrm>
            <a:off x="4645025" y="1655289"/>
            <a:ext cx="4041775" cy="394654"/>
          </a:xfrm>
          <a:prstGeom prst="rect">
            <a:avLst/>
          </a:prstGeom>
          <a:noFill/>
          <a:ln>
            <a:noFill/>
          </a:ln>
        </p:spPr>
        <p:txBody>
          <a:bodyPr wrap="square" lIns="91425" tIns="91425" rIns="91425" bIns="91425" anchor="b" anchorCtr="0"/>
          <a:lstStyle>
            <a:lvl1pPr marL="0" marR="0" lvl="0" indent="0" algn="l" rtl="0">
              <a:lnSpc>
                <a:spcPct val="100000"/>
              </a:lnSpc>
              <a:spcBef>
                <a:spcPts val="320"/>
              </a:spcBef>
              <a:spcAft>
                <a:spcPts val="0"/>
              </a:spcAft>
              <a:buClr>
                <a:srgbClr val="00A6E2"/>
              </a:buClr>
              <a:buFont typeface="Arial"/>
              <a:buNone/>
              <a:defRPr sz="1600" b="1" i="0" u="none" strike="noStrike" cap="none">
                <a:solidFill>
                  <a:srgbClr val="00A6E2"/>
                </a:solidFill>
                <a:latin typeface="Century Gothic"/>
                <a:ea typeface="Century Gothic"/>
                <a:cs typeface="Century Gothic"/>
                <a:sym typeface="Century Gothic"/>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4"/>
          </p:nvPr>
        </p:nvSpPr>
        <p:spPr>
          <a:xfrm>
            <a:off x="4645025" y="2174875"/>
            <a:ext cx="4041775" cy="47186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666666"/>
              </a:buClr>
              <a:buFont typeface="Arial"/>
              <a:buNone/>
              <a:defRPr sz="1600" b="0" i="0" u="none" strike="noStrike" cap="none">
                <a:solidFill>
                  <a:srgbClr val="666666"/>
                </a:solidFill>
                <a:latin typeface="Century Gothic"/>
                <a:ea typeface="Century Gothic"/>
                <a:cs typeface="Century Gothic"/>
                <a:sym typeface="Century Gothic"/>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5"/>
          </p:nvPr>
        </p:nvSpPr>
        <p:spPr>
          <a:xfrm>
            <a:off x="457200" y="2799134"/>
            <a:ext cx="4040188" cy="3327029"/>
          </a:xfrm>
          <a:prstGeom prst="rect">
            <a:avLst/>
          </a:prstGeom>
          <a:noFill/>
          <a:ln>
            <a:noFill/>
          </a:ln>
        </p:spPr>
        <p:txBody>
          <a:bodyPr wrap="square" lIns="91425" tIns="91425" rIns="91425" bIns="91425" anchor="t" anchorCtr="0"/>
          <a:lstStyle>
            <a:lvl1pPr marL="285750" marR="0" lvl="0" indent="-184150" algn="l" rtl="0">
              <a:lnSpc>
                <a:spcPct val="100000"/>
              </a:lnSpc>
              <a:spcBef>
                <a:spcPts val="320"/>
              </a:spcBef>
              <a:spcAft>
                <a:spcPts val="0"/>
              </a:spcAft>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1pPr>
            <a:lvl2pPr marL="742950" marR="0" lvl="1" indent="-19685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6"/>
          </p:nvPr>
        </p:nvSpPr>
        <p:spPr>
          <a:xfrm>
            <a:off x="4649788" y="2803388"/>
            <a:ext cx="4040188" cy="3327029"/>
          </a:xfrm>
          <a:prstGeom prst="rect">
            <a:avLst/>
          </a:prstGeom>
          <a:noFill/>
          <a:ln>
            <a:noFill/>
          </a:ln>
        </p:spPr>
        <p:txBody>
          <a:bodyPr wrap="square" lIns="91425" tIns="91425" rIns="91425" bIns="91425" anchor="t" anchorCtr="0"/>
          <a:lstStyle>
            <a:lvl1pPr marL="285750" marR="0" lvl="0" indent="-184150" algn="l" rtl="0">
              <a:lnSpc>
                <a:spcPct val="100000"/>
              </a:lnSpc>
              <a:spcBef>
                <a:spcPts val="320"/>
              </a:spcBef>
              <a:spcAft>
                <a:spcPts val="0"/>
              </a:spcAft>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1pPr>
            <a:lvl2pPr marL="742950" marR="0" lvl="1" indent="-19685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916134"/>
            <a:ext cx="3008313" cy="716773"/>
          </a:xfrm>
          <a:prstGeom prst="rect">
            <a:avLst/>
          </a:prstGeom>
          <a:noFill/>
          <a:ln>
            <a:noFill/>
          </a:ln>
        </p:spPr>
        <p:txBody>
          <a:bodyPr wrap="square" lIns="91425" tIns="91425" rIns="91425" bIns="91425" anchor="b" anchorCtr="0"/>
          <a:lstStyle>
            <a:lvl1pPr marL="0" marR="0" lvl="0" indent="0" algn="l" rtl="0">
              <a:spcBef>
                <a:spcPts val="0"/>
              </a:spcBef>
              <a:buClr>
                <a:srgbClr val="00AEEF"/>
              </a:buClr>
              <a:buFont typeface="Century Gothic"/>
              <a:buNone/>
              <a:defRPr sz="20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3575050" y="916135"/>
            <a:ext cx="5111750" cy="716772"/>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rgbClr val="00AEEF"/>
              </a:buClr>
              <a:buFont typeface="Arial"/>
              <a:buNone/>
              <a:defRPr sz="3200" b="1" i="0" u="none" strike="noStrike" cap="none">
                <a:solidFill>
                  <a:srgbClr val="00AEEF"/>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914400" marR="0" lvl="2" indent="0" algn="l" rtl="0">
              <a:spcBef>
                <a:spcPts val="320"/>
              </a:spcBef>
              <a:buClr>
                <a:srgbClr val="666666"/>
              </a:buClr>
              <a:buFont typeface="Arial"/>
              <a:buNone/>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1748985"/>
            <a:ext cx="3008313" cy="4377178"/>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rgbClr val="00A6E2"/>
              </a:buClr>
              <a:buFont typeface="Arial"/>
              <a:buNone/>
              <a:defRPr sz="1400" b="1" i="0" u="none" strike="noStrike" cap="none">
                <a:solidFill>
                  <a:srgbClr val="00A6E2"/>
                </a:solidFill>
                <a:latin typeface="Century Gothic"/>
                <a:ea typeface="Century Gothic"/>
                <a:cs typeface="Century Gothic"/>
                <a:sym typeface="Century Gothic"/>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575050" y="1750518"/>
            <a:ext cx="5111750" cy="4375645"/>
          </a:xfrm>
          <a:prstGeom prst="rect">
            <a:avLst/>
          </a:prstGeom>
          <a:noFill/>
          <a:ln>
            <a:noFill/>
          </a:ln>
        </p:spPr>
        <p:txBody>
          <a:bodyPr wrap="square" lIns="91425" tIns="91425" rIns="91425" bIns="91425" anchor="t" anchorCtr="0"/>
          <a:lstStyle>
            <a:lvl1pPr marL="285750" marR="0" lvl="0" indent="-184150" algn="l" rtl="0">
              <a:lnSpc>
                <a:spcPct val="100000"/>
              </a:lnSpc>
              <a:spcBef>
                <a:spcPts val="320"/>
              </a:spcBef>
              <a:spcAft>
                <a:spcPts val="0"/>
              </a:spcAft>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1pPr>
            <a:lvl2pPr marL="742950" marR="0" lvl="1" indent="-19685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rgbClr val="00A6E2"/>
              </a:buClr>
              <a:buFont typeface="Century Gothic"/>
              <a:buNone/>
              <a:defRPr sz="2000" b="1" i="0" u="none" strike="noStrike" cap="none">
                <a:solidFill>
                  <a:srgbClr val="00A6E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rgbClr val="00AEEF"/>
              </a:buClr>
              <a:buFont typeface="Arial"/>
              <a:buNone/>
              <a:defRPr sz="3200" b="1" i="0" u="none" strike="noStrike" cap="none">
                <a:solidFill>
                  <a:srgbClr val="00AEEF"/>
                </a:solidFill>
                <a:latin typeface="Century Gothic"/>
                <a:ea typeface="Century Gothic"/>
                <a:cs typeface="Century Gothic"/>
                <a:sym typeface="Century Gothic"/>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00A6E2"/>
              </a:buClr>
              <a:buFont typeface="Arial"/>
              <a:buNone/>
              <a:defRPr sz="1600" b="1" i="0" u="none" strike="noStrike" cap="none">
                <a:solidFill>
                  <a:srgbClr val="00A6E2"/>
                </a:solidFill>
                <a:latin typeface="Century Gothic"/>
                <a:ea typeface="Century Gothic"/>
                <a:cs typeface="Century Gothic"/>
                <a:sym typeface="Century Gothic"/>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1159541"/>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rot="5400000">
            <a:off x="3014093" y="136422"/>
            <a:ext cx="3115813" cy="822960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00AEEF"/>
              </a:buClr>
              <a:buFont typeface="Arial"/>
              <a:buNone/>
              <a:defRPr sz="1600" b="1" i="0" u="none" strike="noStrike" cap="none">
                <a:solidFill>
                  <a:srgbClr val="00AEEF"/>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rot="5400000">
            <a:off x="5110345" y="2549707"/>
            <a:ext cx="5095511" cy="2057400"/>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rot="5400000">
            <a:off x="851676" y="636177"/>
            <a:ext cx="5230849" cy="601980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00AEEF"/>
              </a:buClr>
              <a:buFont typeface="Arial"/>
              <a:buNone/>
              <a:defRPr sz="1600" b="1" i="0" u="none" strike="noStrike" cap="none">
                <a:solidFill>
                  <a:srgbClr val="00AEEF"/>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127000" algn="l" rtl="0">
              <a:spcBef>
                <a:spcPts val="320"/>
              </a:spcBef>
              <a:buClr>
                <a:srgbClr val="666666"/>
              </a:buClr>
              <a:buSzPct val="100000"/>
              <a:buFont typeface="Arial"/>
              <a:buChar char="•"/>
              <a:defRPr sz="1600" b="0" i="0" u="none" strike="noStrike" cap="none">
                <a:solidFill>
                  <a:srgbClr val="666666"/>
                </a:solidFill>
                <a:latin typeface="Century Gothic"/>
                <a:ea typeface="Century Gothic"/>
                <a:cs typeface="Century Gothic"/>
                <a:sym typeface="Century Gothic"/>
              </a:defRPr>
            </a:lvl3pPr>
            <a:lvl4pPr marL="1600200" marR="0" lvl="3" indent="-139700" algn="l" rtl="0">
              <a:spcBef>
                <a:spcPts val="280"/>
              </a:spcBef>
              <a:buClr>
                <a:srgbClr val="666666"/>
              </a:buClr>
              <a:buSzPct val="100000"/>
              <a:buFont typeface="Arial"/>
              <a:buChar char="–"/>
              <a:defRPr sz="1400" b="0" i="0" u="none" strike="noStrike" cap="none">
                <a:solidFill>
                  <a:srgbClr val="666666"/>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2/5/2018</a:t>
            </a:fld>
            <a:endParaRPr lang="en-US"/>
          </a:p>
        </p:txBody>
      </p:sp>
      <p:sp>
        <p:nvSpPr>
          <p:cNvPr id="5" name="Holder 5"/>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grpSp>
        <p:nvGrpSpPr>
          <p:cNvPr id="10" name="Group 9"/>
          <p:cNvGrpSpPr/>
          <p:nvPr userDrawn="1"/>
        </p:nvGrpSpPr>
        <p:grpSpPr>
          <a:xfrm>
            <a:off x="0" y="6018689"/>
            <a:ext cx="7519956" cy="915511"/>
            <a:chOff x="0" y="6018689"/>
            <a:chExt cx="7519956" cy="915511"/>
          </a:xfrm>
        </p:grpSpPr>
        <p:sp>
          <p:nvSpPr>
            <p:cNvPr id="7" name="Rectangle 6"/>
            <p:cNvSpPr/>
            <p:nvPr userDrawn="1"/>
          </p:nvSpPr>
          <p:spPr>
            <a:xfrm rot="20513275">
              <a:off x="4167156" y="6150514"/>
              <a:ext cx="3352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030468"/>
              <a:ext cx="4876800" cy="903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910044" y="6018689"/>
              <a:ext cx="1933512" cy="425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7030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0002_16-Oomph_PP_Master_Standard.gif"/>
          <p:cNvPicPr preferRelativeResize="0"/>
          <p:nvPr/>
        </p:nvPicPr>
        <p:blipFill rotWithShape="1">
          <a:blip r:embed="rId11">
            <a:alphaModFix/>
          </a:blip>
          <a:srcRect/>
          <a:stretch/>
        </p:blipFill>
        <p:spPr>
          <a:xfrm>
            <a:off x="0" y="-7809"/>
            <a:ext cx="9152178" cy="6865809"/>
          </a:xfrm>
          <a:prstGeom prst="rect">
            <a:avLst/>
          </a:prstGeom>
          <a:noFill/>
          <a:ln>
            <a:noFill/>
          </a:ln>
        </p:spPr>
      </p:pic>
      <p:sp>
        <p:nvSpPr>
          <p:cNvPr id="11" name="Shape 11"/>
          <p:cNvSpPr txBox="1">
            <a:spLocks noGrp="1"/>
          </p:cNvSpPr>
          <p:nvPr>
            <p:ph type="title"/>
          </p:nvPr>
        </p:nvSpPr>
        <p:spPr>
          <a:xfrm>
            <a:off x="457200" y="1159541"/>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AEEF"/>
              </a:buClr>
              <a:buFont typeface="Century Gothic"/>
              <a:buNone/>
              <a:defRPr sz="3600" b="1" i="0" u="none" strike="noStrike" cap="none">
                <a:solidFill>
                  <a:srgbClr val="00AEEF"/>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2693316"/>
            <a:ext cx="8229600" cy="440283"/>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0"/>
              </a:spcAft>
              <a:buClr>
                <a:srgbClr val="00AEEF"/>
              </a:buClr>
              <a:buFont typeface="Arial"/>
              <a:buChar char="●"/>
              <a:defRPr sz="1600" b="1" i="0" u="none" strike="noStrike" cap="none">
                <a:solidFill>
                  <a:srgbClr val="00AEEF"/>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2196"/>
            <a:ext cx="9144000" cy="6930196"/>
          </a:xfrm>
          <a:solidFill>
            <a:srgbClr val="FFC000"/>
          </a:solidFill>
        </p:spPr>
        <p:txBody>
          <a:bodyPr>
            <a:normAutofit/>
          </a:bodyPr>
          <a:lstStyle/>
          <a:p>
            <a:r>
              <a:rPr lang="en-GB" sz="4000" dirty="0">
                <a:solidFill>
                  <a:schemeClr val="bg1"/>
                </a:solidFill>
              </a:rPr>
              <a:t>CQC Endorsement</a:t>
            </a:r>
            <a:br>
              <a:rPr lang="en-GB" sz="4000" dirty="0">
                <a:solidFill>
                  <a:schemeClr val="bg1"/>
                </a:solidFill>
              </a:rPr>
            </a:br>
            <a:r>
              <a:rPr lang="en-GB" sz="4000" dirty="0">
                <a:solidFill>
                  <a:schemeClr val="bg1"/>
                </a:solidFill>
              </a:rPr>
              <a:t/>
            </a:r>
            <a:br>
              <a:rPr lang="en-GB" sz="4000" dirty="0">
                <a:solidFill>
                  <a:schemeClr val="bg1"/>
                </a:solidFill>
              </a:rPr>
            </a:br>
            <a:r>
              <a:rPr lang="en-GB" sz="4000" dirty="0">
                <a:solidFill>
                  <a:schemeClr val="bg1"/>
                </a:solidFill>
              </a:rPr>
              <a:t>“</a:t>
            </a:r>
            <a:r>
              <a:rPr lang="en-GB" sz="2400" dirty="0">
                <a:solidFill>
                  <a:schemeClr val="bg1"/>
                </a:solidFill>
              </a:rPr>
              <a:t>A great way to promote the wellbeing of residents is through exercise and fun. It’s all part of the person centred approach that my inspectors are looking for. Congratulations to Oomph! for the enthusiasm and energy they have brought with their creative approach”</a:t>
            </a:r>
            <a:br>
              <a:rPr lang="en-GB" sz="2400" dirty="0">
                <a:solidFill>
                  <a:schemeClr val="bg1"/>
                </a:solidFill>
              </a:rPr>
            </a:br>
            <a:r>
              <a:rPr lang="en-GB" sz="2400" dirty="0">
                <a:solidFill>
                  <a:schemeClr val="bg1"/>
                </a:solidFill>
              </a:rPr>
              <a:t/>
            </a:r>
            <a:br>
              <a:rPr lang="en-GB" sz="2400" dirty="0">
                <a:solidFill>
                  <a:schemeClr val="bg1"/>
                </a:solidFill>
              </a:rPr>
            </a:br>
            <a:r>
              <a:rPr lang="en-GB" sz="2400" dirty="0">
                <a:solidFill>
                  <a:schemeClr val="bg1"/>
                </a:solidFill>
              </a:rPr>
              <a:t>Andrea Sutcliffe, Chief Inspector, CQC</a:t>
            </a:r>
          </a:p>
        </p:txBody>
      </p:sp>
      <p:sp>
        <p:nvSpPr>
          <p:cNvPr id="5" name="Rectangle 4"/>
          <p:cNvSpPr/>
          <p:nvPr/>
        </p:nvSpPr>
        <p:spPr>
          <a:xfrm>
            <a:off x="0" y="4288052"/>
            <a:ext cx="9144000" cy="1754326"/>
          </a:xfrm>
          <a:prstGeom prst="rect">
            <a:avLst/>
          </a:prstGeom>
        </p:spPr>
        <p:txBody>
          <a:bodyPr wrap="square">
            <a:spAutoFit/>
          </a:bodyPr>
          <a:lstStyle/>
          <a:p>
            <a:pPr algn="ctr"/>
            <a:endParaRPr lang="en-GB" sz="2400" b="1" i="1" dirty="0">
              <a:solidFill>
                <a:srgbClr val="00A6E2"/>
              </a:solidFill>
              <a:latin typeface="arial" panose="020B0604020202020204" pitchFamily="34" charset="0"/>
            </a:endParaRPr>
          </a:p>
          <a:p>
            <a:pPr algn="ctr"/>
            <a:endParaRPr lang="en-GB" sz="2400" b="1" i="1" dirty="0">
              <a:solidFill>
                <a:srgbClr val="00A6E2"/>
              </a:solidFill>
              <a:latin typeface="arial" panose="020B0604020202020204" pitchFamily="34" charset="0"/>
            </a:endParaRPr>
          </a:p>
          <a:p>
            <a:pPr algn="ctr"/>
            <a:endParaRPr lang="en-GB" sz="2400" b="1" i="1" dirty="0">
              <a:solidFill>
                <a:srgbClr val="00A6E2"/>
              </a:solidFill>
              <a:effectLst/>
              <a:latin typeface="arial" panose="020B0604020202020204" pitchFamily="34" charset="0"/>
            </a:endParaRPr>
          </a:p>
          <a:p>
            <a:pPr algn="ctr"/>
            <a:endParaRPr lang="en-GB" b="0" i="0" dirty="0">
              <a:solidFill>
                <a:srgbClr val="00A6E2"/>
              </a:solidFill>
              <a:effectLst/>
              <a:latin typeface="arial" panose="020B0604020202020204" pitchFamily="34" charset="0"/>
            </a:endParaRPr>
          </a:p>
          <a:p>
            <a:pPr algn="ctr"/>
            <a:r>
              <a:rPr lang="en-GB" b="0" i="0" dirty="0">
                <a:solidFill>
                  <a:srgbClr val="535353"/>
                </a:solidFill>
                <a:effectLst/>
                <a:latin typeface="arial" panose="020B0604020202020204" pitchFamily="34" charset="0"/>
              </a:rPr>
              <a:t> </a:t>
            </a:r>
            <a:endParaRPr lang="en-GB"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65867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1CB766A-D7E7-4410-96AD-CCDB5E78B389}"/>
              </a:ext>
            </a:extLst>
          </p:cNvPr>
          <p:cNvPicPr>
            <a:picLocks noChangeAspect="1"/>
          </p:cNvPicPr>
          <p:nvPr/>
        </p:nvPicPr>
        <p:blipFill>
          <a:blip r:embed="rId2"/>
          <a:stretch>
            <a:fillRect/>
          </a:stretch>
        </p:blipFill>
        <p:spPr>
          <a:xfrm>
            <a:off x="2187978" y="1961148"/>
            <a:ext cx="4748580" cy="2273968"/>
          </a:xfrm>
          <a:prstGeom prst="rect">
            <a:avLst/>
          </a:prstGeom>
        </p:spPr>
      </p:pic>
      <p:sp>
        <p:nvSpPr>
          <p:cNvPr id="2" name="Title 1"/>
          <p:cNvSpPr>
            <a:spLocks noGrp="1"/>
          </p:cNvSpPr>
          <p:nvPr>
            <p:ph type="ctrTitle"/>
          </p:nvPr>
        </p:nvSpPr>
        <p:spPr>
          <a:xfrm>
            <a:off x="1" y="-950494"/>
            <a:ext cx="9144000" cy="7808494"/>
          </a:xfrm>
          <a:solidFill>
            <a:srgbClr val="00B0F0"/>
          </a:solidFill>
        </p:spPr>
        <p:txBody>
          <a:bodyPr>
            <a:normAutofit/>
          </a:bodyPr>
          <a:lstStyle/>
          <a:p>
            <a:r>
              <a:rPr lang="en-GB" sz="4500" dirty="0">
                <a:solidFill>
                  <a:schemeClr val="bg1"/>
                </a:solidFill>
              </a:rPr>
              <a:t>Questions…</a:t>
            </a:r>
          </a:p>
        </p:txBody>
      </p:sp>
    </p:spTree>
    <p:extLst>
      <p:ext uri="{BB962C8B-B14F-4D97-AF65-F5344CB8AC3E}">
        <p14:creationId xmlns:p14="http://schemas.microsoft.com/office/powerpoint/2010/main" val="100707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1CB766A-D7E7-4410-96AD-CCDB5E78B389}"/>
              </a:ext>
            </a:extLst>
          </p:cNvPr>
          <p:cNvPicPr>
            <a:picLocks noChangeAspect="1"/>
          </p:cNvPicPr>
          <p:nvPr/>
        </p:nvPicPr>
        <p:blipFill>
          <a:blip r:embed="rId2"/>
          <a:stretch>
            <a:fillRect/>
          </a:stretch>
        </p:blipFill>
        <p:spPr>
          <a:xfrm>
            <a:off x="2187978" y="1961148"/>
            <a:ext cx="4748580" cy="2273968"/>
          </a:xfrm>
          <a:prstGeom prst="rect">
            <a:avLst/>
          </a:prstGeom>
        </p:spPr>
      </p:pic>
      <p:sp>
        <p:nvSpPr>
          <p:cNvPr id="2" name="Title 1"/>
          <p:cNvSpPr>
            <a:spLocks noGrp="1"/>
          </p:cNvSpPr>
          <p:nvPr>
            <p:ph type="ctrTitle"/>
          </p:nvPr>
        </p:nvSpPr>
        <p:spPr>
          <a:xfrm>
            <a:off x="1" y="-950494"/>
            <a:ext cx="9144000" cy="7808494"/>
          </a:xfrm>
          <a:solidFill>
            <a:srgbClr val="7030A0"/>
          </a:solidFill>
        </p:spPr>
        <p:txBody>
          <a:bodyPr>
            <a:normAutofit/>
          </a:bodyPr>
          <a:lstStyle/>
          <a:p>
            <a:r>
              <a:rPr lang="en-GB" sz="4500" dirty="0">
                <a:solidFill>
                  <a:schemeClr val="bg1"/>
                </a:solidFill>
              </a:rPr>
              <a:t>Appendices…</a:t>
            </a:r>
          </a:p>
        </p:txBody>
      </p:sp>
    </p:spTree>
    <p:extLst>
      <p:ext uri="{BB962C8B-B14F-4D97-AF65-F5344CB8AC3E}">
        <p14:creationId xmlns:p14="http://schemas.microsoft.com/office/powerpoint/2010/main" val="341913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9969" y="608352"/>
            <a:ext cx="5562600" cy="758638"/>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Questrial"/>
              <a:buNone/>
              <a:defRPr sz="4800" b="1" i="0" u="none" strike="noStrike" cap="none">
                <a:solidFill>
                  <a:schemeClr val="dk1"/>
                </a:solidFill>
                <a:latin typeface="Questrial"/>
                <a:ea typeface="Questrial"/>
                <a:cs typeface="Questrial"/>
                <a:sym typeface="Questrial"/>
                <a:rtl val="0"/>
              </a:defRPr>
            </a:lvl1pPr>
            <a:lvl2pPr marL="0" marR="0" lvl="1"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2pPr>
            <a:lvl3pPr lvl="2" indent="0" algn="ctr">
              <a:spcBef>
                <a:spcPts val="0"/>
              </a:spcBef>
              <a:buClr>
                <a:schemeClr val="dk1"/>
              </a:buClr>
              <a:buFont typeface="Arial"/>
              <a:buNone/>
              <a:defRPr sz="4800" b="1">
                <a:solidFill>
                  <a:schemeClr val="dk1"/>
                </a:solidFill>
              </a:defRPr>
            </a:lvl3pPr>
            <a:lvl4pPr lvl="3" indent="0" algn="ctr">
              <a:spcBef>
                <a:spcPts val="0"/>
              </a:spcBef>
              <a:buClr>
                <a:schemeClr val="dk1"/>
              </a:buClr>
              <a:buFont typeface="Arial"/>
              <a:buNone/>
              <a:defRPr sz="4800" b="1">
                <a:solidFill>
                  <a:schemeClr val="dk1"/>
                </a:solidFill>
              </a:defRPr>
            </a:lvl4pPr>
            <a:lvl5pPr lvl="4" indent="0" algn="ctr">
              <a:spcBef>
                <a:spcPts val="0"/>
              </a:spcBef>
              <a:buClr>
                <a:schemeClr val="dk1"/>
              </a:buClr>
              <a:buFont typeface="Arial"/>
              <a:buNone/>
              <a:defRPr sz="4800" b="1">
                <a:solidFill>
                  <a:schemeClr val="dk1"/>
                </a:solidFill>
              </a:defRPr>
            </a:lvl5pPr>
            <a:lvl6pPr lvl="5" indent="0" algn="ctr">
              <a:spcBef>
                <a:spcPts val="0"/>
              </a:spcBef>
              <a:buClr>
                <a:schemeClr val="dk1"/>
              </a:buClr>
              <a:buFont typeface="Arial"/>
              <a:buNone/>
              <a:defRPr sz="4800" b="1">
                <a:solidFill>
                  <a:schemeClr val="dk1"/>
                </a:solidFill>
              </a:defRPr>
            </a:lvl6pPr>
            <a:lvl7pPr lvl="6" indent="0" algn="ctr">
              <a:spcBef>
                <a:spcPts val="0"/>
              </a:spcBef>
              <a:buClr>
                <a:schemeClr val="dk1"/>
              </a:buClr>
              <a:buFont typeface="Arial"/>
              <a:buNone/>
              <a:defRPr sz="4800" b="1">
                <a:solidFill>
                  <a:schemeClr val="dk1"/>
                </a:solidFill>
              </a:defRPr>
            </a:lvl7pPr>
            <a:lvl8pPr lvl="7" indent="0" algn="ctr">
              <a:spcBef>
                <a:spcPts val="0"/>
              </a:spcBef>
              <a:buClr>
                <a:schemeClr val="dk1"/>
              </a:buClr>
              <a:buFont typeface="Arial"/>
              <a:buNone/>
              <a:defRPr sz="4800" b="1">
                <a:solidFill>
                  <a:schemeClr val="dk1"/>
                </a:solidFill>
              </a:defRPr>
            </a:lvl8pPr>
            <a:lvl9pPr lvl="8" indent="0" algn="ctr">
              <a:spcBef>
                <a:spcPts val="0"/>
              </a:spcBef>
              <a:buClr>
                <a:schemeClr val="dk1"/>
              </a:buClr>
              <a:buFont typeface="Arial"/>
              <a:buNone/>
              <a:defRPr sz="4800" b="1">
                <a:solidFill>
                  <a:schemeClr val="dk1"/>
                </a:solidFill>
              </a:defRPr>
            </a:lvl9pPr>
          </a:lstStyle>
          <a:p>
            <a:pPr algn="l"/>
            <a:r>
              <a:rPr lang="en-GB" sz="2800" dirty="0">
                <a:solidFill>
                  <a:srgbClr val="00A6E2"/>
                </a:solidFill>
                <a:latin typeface="HWT Artz" panose="00000806000000000000" pitchFamily="50" charset="0"/>
              </a:rPr>
              <a:t>Clock Cricket</a:t>
            </a:r>
            <a:endParaRPr lang="en-US" sz="2800" dirty="0">
              <a:solidFill>
                <a:srgbClr val="00A6E2"/>
              </a:solidFill>
              <a:latin typeface="HWT Artz" panose="00000806000000000000" pitchFamily="50" charset="0"/>
            </a:endParaRPr>
          </a:p>
        </p:txBody>
      </p:sp>
      <p:pic>
        <p:nvPicPr>
          <p:cNvPr id="7" name="Picture 6">
            <a:extLst>
              <a:ext uri="{FF2B5EF4-FFF2-40B4-BE49-F238E27FC236}">
                <a16:creationId xmlns="" xmlns:a16="http://schemas.microsoft.com/office/drawing/2014/main" id="{AD83F428-DE2E-4403-AE4D-7635586158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022840"/>
            <a:ext cx="725037" cy="1214437"/>
          </a:xfrm>
          <a:prstGeom prst="rect">
            <a:avLst/>
          </a:prstGeom>
        </p:spPr>
      </p:pic>
      <p:pic>
        <p:nvPicPr>
          <p:cNvPr id="21" name="Picture 20">
            <a:extLst>
              <a:ext uri="{FF2B5EF4-FFF2-40B4-BE49-F238E27FC236}">
                <a16:creationId xmlns="" xmlns:a16="http://schemas.microsoft.com/office/drawing/2014/main" id="{A6211A6E-D4BE-4835-8644-2E0AAA0FF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5437" y="987671"/>
            <a:ext cx="1214437" cy="1214437"/>
          </a:xfrm>
          <a:prstGeom prst="rect">
            <a:avLst/>
          </a:prstGeom>
        </p:spPr>
      </p:pic>
      <p:sp>
        <p:nvSpPr>
          <p:cNvPr id="2" name="TextBox 1">
            <a:extLst>
              <a:ext uri="{FF2B5EF4-FFF2-40B4-BE49-F238E27FC236}">
                <a16:creationId xmlns="" xmlns:a16="http://schemas.microsoft.com/office/drawing/2014/main" id="{A52032A0-1260-4A19-8A14-A0ABCD188080}"/>
              </a:ext>
            </a:extLst>
          </p:cNvPr>
          <p:cNvSpPr txBox="1"/>
          <p:nvPr/>
        </p:nvSpPr>
        <p:spPr>
          <a:xfrm>
            <a:off x="339968" y="1334812"/>
            <a:ext cx="6543956" cy="3093154"/>
          </a:xfrm>
          <a:prstGeom prst="rect">
            <a:avLst/>
          </a:prstGeom>
          <a:noFill/>
        </p:spPr>
        <p:txBody>
          <a:bodyPr wrap="square" rtlCol="0">
            <a:spAutoFit/>
          </a:bodyPr>
          <a:lstStyle/>
          <a:p>
            <a:pPr lvl="0"/>
            <a:r>
              <a:rPr lang="en-GB" sz="1500" dirty="0">
                <a:latin typeface="Century Gothic" panose="020B0502020202020204" pitchFamily="34" charset="0"/>
              </a:rPr>
              <a:t>Clock Cricket was developed by the English Cricket Board, led by Hertfordshire Cricket.  </a:t>
            </a:r>
          </a:p>
          <a:p>
            <a:pPr lvl="0"/>
            <a:endParaRPr lang="en-GB" sz="1500" dirty="0">
              <a:latin typeface="Century Gothic" panose="020B0502020202020204" pitchFamily="34" charset="0"/>
            </a:endParaRPr>
          </a:p>
          <a:p>
            <a:pPr lvl="0"/>
            <a:r>
              <a:rPr lang="en-GB" sz="1500" dirty="0">
                <a:latin typeface="Century Gothic" panose="020B0502020202020204" pitchFamily="34" charset="0"/>
              </a:rPr>
              <a:t>Clock Cricket takes the principles of cricket (bat and ball, team sport, points based game) and makes it accessible to people with mobility challenges.</a:t>
            </a:r>
          </a:p>
          <a:p>
            <a:pPr lvl="0"/>
            <a:endParaRPr lang="en-GB" sz="1500" dirty="0">
              <a:latin typeface="Century Gothic" panose="020B0502020202020204" pitchFamily="34" charset="0"/>
            </a:endParaRPr>
          </a:p>
          <a:p>
            <a:pPr lvl="0"/>
            <a:r>
              <a:rPr lang="en-GB" sz="1500" dirty="0">
                <a:latin typeface="Century Gothic" panose="020B0502020202020204" pitchFamily="34" charset="0"/>
              </a:rPr>
              <a:t>The physical benefits are in developing balance (asymmetrical movements), hand-eye coordination and torso, upper body and grip coordination and strength. </a:t>
            </a:r>
          </a:p>
          <a:p>
            <a:pPr lvl="0"/>
            <a:endParaRPr lang="en-GB" sz="1500" dirty="0">
              <a:latin typeface="Century Gothic" panose="020B0502020202020204" pitchFamily="34" charset="0"/>
            </a:endParaRPr>
          </a:p>
          <a:p>
            <a:pPr lvl="0"/>
            <a:r>
              <a:rPr lang="en-GB" sz="1500" dirty="0">
                <a:latin typeface="Century Gothic" panose="020B0502020202020204" pitchFamily="34" charset="0"/>
              </a:rPr>
              <a:t>Clock Cricket is designed as a team game to include 4 or more players, but is an activity can be included in pairs and 1-2-1 support.</a:t>
            </a:r>
          </a:p>
        </p:txBody>
      </p:sp>
      <p:pic>
        <p:nvPicPr>
          <p:cNvPr id="8" name="Picture 7">
            <a:extLst>
              <a:ext uri="{FF2B5EF4-FFF2-40B4-BE49-F238E27FC236}">
                <a16:creationId xmlns="" xmlns:a16="http://schemas.microsoft.com/office/drawing/2014/main" id="{87302320-A71E-46D0-B535-1452FEBDE8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57947">
            <a:off x="6634156" y="2783911"/>
            <a:ext cx="2438400" cy="1828800"/>
          </a:xfrm>
          <a:prstGeom prst="rect">
            <a:avLst/>
          </a:prstGeom>
        </p:spPr>
      </p:pic>
      <p:pic>
        <p:nvPicPr>
          <p:cNvPr id="11" name="Picture 10">
            <a:extLst>
              <a:ext uri="{FF2B5EF4-FFF2-40B4-BE49-F238E27FC236}">
                <a16:creationId xmlns="" xmlns:a16="http://schemas.microsoft.com/office/drawing/2014/main" id="{0E935F63-614A-4EDE-8366-70D4C0434E6F}"/>
              </a:ext>
            </a:extLst>
          </p:cNvPr>
          <p:cNvPicPr>
            <a:picLocks noChangeAspect="1"/>
          </p:cNvPicPr>
          <p:nvPr/>
        </p:nvPicPr>
        <p:blipFill>
          <a:blip r:embed="rId5"/>
          <a:stretch>
            <a:fillRect/>
          </a:stretch>
        </p:blipFill>
        <p:spPr>
          <a:xfrm rot="173602">
            <a:off x="3818960" y="4601470"/>
            <a:ext cx="2438400" cy="1609554"/>
          </a:xfrm>
          <a:prstGeom prst="rect">
            <a:avLst/>
          </a:prstGeom>
        </p:spPr>
      </p:pic>
      <p:pic>
        <p:nvPicPr>
          <p:cNvPr id="14" name="Picture 13">
            <a:extLst>
              <a:ext uri="{FF2B5EF4-FFF2-40B4-BE49-F238E27FC236}">
                <a16:creationId xmlns="" xmlns:a16="http://schemas.microsoft.com/office/drawing/2014/main" id="{D2ACDDF2-E4CC-43D3-B562-DCEB515F3D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95406">
            <a:off x="517836" y="4707216"/>
            <a:ext cx="2684585" cy="1792582"/>
          </a:xfrm>
          <a:prstGeom prst="rect">
            <a:avLst/>
          </a:prstGeom>
        </p:spPr>
      </p:pic>
    </p:spTree>
    <p:extLst>
      <p:ext uri="{BB962C8B-B14F-4D97-AF65-F5344CB8AC3E}">
        <p14:creationId xmlns:p14="http://schemas.microsoft.com/office/powerpoint/2010/main" val="427082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726" y="608352"/>
            <a:ext cx="3679874" cy="758638"/>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Questrial"/>
              <a:buNone/>
              <a:defRPr sz="4800" b="1" i="0" u="none" strike="noStrike" cap="none">
                <a:solidFill>
                  <a:schemeClr val="dk1"/>
                </a:solidFill>
                <a:latin typeface="Questrial"/>
                <a:ea typeface="Questrial"/>
                <a:cs typeface="Questrial"/>
                <a:sym typeface="Questrial"/>
                <a:rtl val="0"/>
              </a:defRPr>
            </a:lvl1pPr>
            <a:lvl2pPr marL="0" marR="0" lvl="1"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2pPr>
            <a:lvl3pPr lvl="2" indent="0" algn="ctr">
              <a:spcBef>
                <a:spcPts val="0"/>
              </a:spcBef>
              <a:buClr>
                <a:schemeClr val="dk1"/>
              </a:buClr>
              <a:buFont typeface="Arial"/>
              <a:buNone/>
              <a:defRPr sz="4800" b="1">
                <a:solidFill>
                  <a:schemeClr val="dk1"/>
                </a:solidFill>
              </a:defRPr>
            </a:lvl3pPr>
            <a:lvl4pPr lvl="3" indent="0" algn="ctr">
              <a:spcBef>
                <a:spcPts val="0"/>
              </a:spcBef>
              <a:buClr>
                <a:schemeClr val="dk1"/>
              </a:buClr>
              <a:buFont typeface="Arial"/>
              <a:buNone/>
              <a:defRPr sz="4800" b="1">
                <a:solidFill>
                  <a:schemeClr val="dk1"/>
                </a:solidFill>
              </a:defRPr>
            </a:lvl4pPr>
            <a:lvl5pPr lvl="4" indent="0" algn="ctr">
              <a:spcBef>
                <a:spcPts val="0"/>
              </a:spcBef>
              <a:buClr>
                <a:schemeClr val="dk1"/>
              </a:buClr>
              <a:buFont typeface="Arial"/>
              <a:buNone/>
              <a:defRPr sz="4800" b="1">
                <a:solidFill>
                  <a:schemeClr val="dk1"/>
                </a:solidFill>
              </a:defRPr>
            </a:lvl5pPr>
            <a:lvl6pPr lvl="5" indent="0" algn="ctr">
              <a:spcBef>
                <a:spcPts val="0"/>
              </a:spcBef>
              <a:buClr>
                <a:schemeClr val="dk1"/>
              </a:buClr>
              <a:buFont typeface="Arial"/>
              <a:buNone/>
              <a:defRPr sz="4800" b="1">
                <a:solidFill>
                  <a:schemeClr val="dk1"/>
                </a:solidFill>
              </a:defRPr>
            </a:lvl6pPr>
            <a:lvl7pPr lvl="6" indent="0" algn="ctr">
              <a:spcBef>
                <a:spcPts val="0"/>
              </a:spcBef>
              <a:buClr>
                <a:schemeClr val="dk1"/>
              </a:buClr>
              <a:buFont typeface="Arial"/>
              <a:buNone/>
              <a:defRPr sz="4800" b="1">
                <a:solidFill>
                  <a:schemeClr val="dk1"/>
                </a:solidFill>
              </a:defRPr>
            </a:lvl7pPr>
            <a:lvl8pPr lvl="7" indent="0" algn="ctr">
              <a:spcBef>
                <a:spcPts val="0"/>
              </a:spcBef>
              <a:buClr>
                <a:schemeClr val="dk1"/>
              </a:buClr>
              <a:buFont typeface="Arial"/>
              <a:buNone/>
              <a:defRPr sz="4800" b="1">
                <a:solidFill>
                  <a:schemeClr val="dk1"/>
                </a:solidFill>
              </a:defRPr>
            </a:lvl8pPr>
            <a:lvl9pPr lvl="8" indent="0" algn="ctr">
              <a:spcBef>
                <a:spcPts val="0"/>
              </a:spcBef>
              <a:buClr>
                <a:schemeClr val="dk1"/>
              </a:buClr>
              <a:buFont typeface="Arial"/>
              <a:buNone/>
              <a:defRPr sz="4800" b="1">
                <a:solidFill>
                  <a:schemeClr val="dk1"/>
                </a:solidFill>
              </a:defRPr>
            </a:lvl9pPr>
          </a:lstStyle>
          <a:p>
            <a:pPr algn="l"/>
            <a:r>
              <a:rPr lang="en-GB" sz="2800" dirty="0">
                <a:solidFill>
                  <a:srgbClr val="00A6E2"/>
                </a:solidFill>
                <a:latin typeface="HWT Artz" panose="00000806000000000000" pitchFamily="50" charset="0"/>
              </a:rPr>
              <a:t>Clock Cricket Rules</a:t>
            </a:r>
            <a:endParaRPr lang="en-US" sz="2800" dirty="0">
              <a:solidFill>
                <a:srgbClr val="00A6E2"/>
              </a:solidFill>
              <a:latin typeface="HWT Artz" panose="00000806000000000000" pitchFamily="50" charset="0"/>
            </a:endParaRPr>
          </a:p>
        </p:txBody>
      </p:sp>
      <p:pic>
        <p:nvPicPr>
          <p:cNvPr id="7" name="Picture 6">
            <a:extLst>
              <a:ext uri="{FF2B5EF4-FFF2-40B4-BE49-F238E27FC236}">
                <a16:creationId xmlns="" xmlns:a16="http://schemas.microsoft.com/office/drawing/2014/main" id="{AD83F428-DE2E-4403-AE4D-7635586158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022840"/>
            <a:ext cx="725037" cy="1214437"/>
          </a:xfrm>
          <a:prstGeom prst="rect">
            <a:avLst/>
          </a:prstGeom>
        </p:spPr>
      </p:pic>
      <p:pic>
        <p:nvPicPr>
          <p:cNvPr id="21" name="Picture 20">
            <a:extLst>
              <a:ext uri="{FF2B5EF4-FFF2-40B4-BE49-F238E27FC236}">
                <a16:creationId xmlns="" xmlns:a16="http://schemas.microsoft.com/office/drawing/2014/main" id="{A6211A6E-D4BE-4835-8644-2E0AAA0FF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5437" y="987671"/>
            <a:ext cx="1214437" cy="1214437"/>
          </a:xfrm>
          <a:prstGeom prst="rect">
            <a:avLst/>
          </a:prstGeom>
        </p:spPr>
      </p:pic>
      <p:pic>
        <p:nvPicPr>
          <p:cNvPr id="22" name="Picture 21">
            <a:extLst>
              <a:ext uri="{FF2B5EF4-FFF2-40B4-BE49-F238E27FC236}">
                <a16:creationId xmlns="" xmlns:a16="http://schemas.microsoft.com/office/drawing/2014/main" id="{EF85CB8F-A219-4B11-BFC7-8167A7F1C8B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506998" y="2464951"/>
            <a:ext cx="3289758" cy="3122746"/>
          </a:xfrm>
          <a:prstGeom prst="rect">
            <a:avLst/>
          </a:prstGeom>
        </p:spPr>
      </p:pic>
      <p:sp>
        <p:nvSpPr>
          <p:cNvPr id="2" name="TextBox 1">
            <a:extLst>
              <a:ext uri="{FF2B5EF4-FFF2-40B4-BE49-F238E27FC236}">
                <a16:creationId xmlns="" xmlns:a16="http://schemas.microsoft.com/office/drawing/2014/main" id="{A52032A0-1260-4A19-8A14-A0ABCD188080}"/>
              </a:ext>
            </a:extLst>
          </p:cNvPr>
          <p:cNvSpPr txBox="1"/>
          <p:nvPr/>
        </p:nvSpPr>
        <p:spPr>
          <a:xfrm>
            <a:off x="380068" y="1594889"/>
            <a:ext cx="5029200" cy="5170646"/>
          </a:xfrm>
          <a:prstGeom prst="rect">
            <a:avLst/>
          </a:prstGeom>
          <a:noFill/>
        </p:spPr>
        <p:txBody>
          <a:bodyPr wrap="square" rtlCol="0">
            <a:spAutoFit/>
          </a:bodyPr>
          <a:lstStyle/>
          <a:p>
            <a:pPr lvl="0"/>
            <a:r>
              <a:rPr lang="en-GB" b="1" dirty="0">
                <a:latin typeface="Century Gothic" panose="020B0502020202020204" pitchFamily="34" charset="0"/>
              </a:rPr>
              <a:t>Runs are scored as follows:</a:t>
            </a:r>
          </a:p>
          <a:p>
            <a:r>
              <a:rPr lang="en-GB" dirty="0">
                <a:latin typeface="Century Gothic" panose="020B0502020202020204" pitchFamily="34" charset="0"/>
              </a:rPr>
              <a:t> </a:t>
            </a:r>
          </a:p>
          <a:p>
            <a:pPr marL="285750" lvl="0" indent="-285750">
              <a:buFont typeface="Arial" panose="020B0604020202020204" pitchFamily="34" charset="0"/>
              <a:buChar char="•"/>
            </a:pPr>
            <a:r>
              <a:rPr lang="en-GB" sz="1400" b="1" dirty="0">
                <a:latin typeface="Century Gothic" panose="020B0502020202020204" pitchFamily="34" charset="0"/>
              </a:rPr>
              <a:t>ONE</a:t>
            </a:r>
            <a:r>
              <a:rPr lang="en-GB" sz="1400" dirty="0">
                <a:latin typeface="Century Gothic" panose="020B0502020202020204" pitchFamily="34" charset="0"/>
              </a:rPr>
              <a:t> </a:t>
            </a:r>
            <a:r>
              <a:rPr lang="en-GB" sz="1400" b="1" dirty="0">
                <a:latin typeface="Century Gothic" panose="020B0502020202020204" pitchFamily="34" charset="0"/>
              </a:rPr>
              <a:t>run</a:t>
            </a:r>
            <a:r>
              <a:rPr lang="en-GB" sz="1400" dirty="0">
                <a:latin typeface="Century Gothic" panose="020B0502020202020204" pitchFamily="34" charset="0"/>
              </a:rPr>
              <a:t> is awarded each time the batter hits the ball</a:t>
            </a:r>
          </a:p>
          <a:p>
            <a:pPr marL="285750" lvl="0" indent="-285750">
              <a:buFont typeface="Arial" panose="020B0604020202020204" pitchFamily="34" charset="0"/>
              <a:buChar char="•"/>
            </a:pPr>
            <a:r>
              <a:rPr lang="en-GB" sz="1400" b="1" dirty="0">
                <a:latin typeface="Century Gothic" panose="020B0502020202020204" pitchFamily="34" charset="0"/>
              </a:rPr>
              <a:t>TWO</a:t>
            </a:r>
            <a:r>
              <a:rPr lang="en-GB" sz="1400" dirty="0">
                <a:latin typeface="Century Gothic" panose="020B0502020202020204" pitchFamily="34" charset="0"/>
              </a:rPr>
              <a:t> </a:t>
            </a:r>
            <a:r>
              <a:rPr lang="en-GB" sz="1400" b="1" dirty="0">
                <a:latin typeface="Century Gothic" panose="020B0502020202020204" pitchFamily="34" charset="0"/>
              </a:rPr>
              <a:t>runs</a:t>
            </a:r>
            <a:r>
              <a:rPr lang="en-GB" sz="1400" dirty="0">
                <a:latin typeface="Century Gothic" panose="020B0502020202020204" pitchFamily="34" charset="0"/>
              </a:rPr>
              <a:t> are awarded if the ball is hit outside of the circle</a:t>
            </a:r>
          </a:p>
          <a:p>
            <a:pPr marL="285750" lvl="0" indent="-285750">
              <a:buFont typeface="Arial" panose="020B0604020202020204" pitchFamily="34" charset="0"/>
              <a:buChar char="•"/>
            </a:pPr>
            <a:r>
              <a:rPr lang="en-GB" sz="1400" b="1" dirty="0">
                <a:latin typeface="Century Gothic" panose="020B0502020202020204" pitchFamily="34" charset="0"/>
              </a:rPr>
              <a:t>FOUR</a:t>
            </a:r>
            <a:r>
              <a:rPr lang="en-GB" sz="1400" dirty="0">
                <a:latin typeface="Century Gothic" panose="020B0502020202020204" pitchFamily="34" charset="0"/>
              </a:rPr>
              <a:t> </a:t>
            </a:r>
            <a:r>
              <a:rPr lang="en-GB" sz="1400" b="1" dirty="0">
                <a:latin typeface="Century Gothic" panose="020B0502020202020204" pitchFamily="34" charset="0"/>
              </a:rPr>
              <a:t>runs</a:t>
            </a:r>
            <a:r>
              <a:rPr lang="en-GB" sz="1400" dirty="0">
                <a:latin typeface="Century Gothic" panose="020B0502020202020204" pitchFamily="34" charset="0"/>
              </a:rPr>
              <a:t> are awarded if the ball reaches a wall</a:t>
            </a:r>
          </a:p>
          <a:p>
            <a:pPr marL="285750" lvl="0" indent="-285750">
              <a:buFont typeface="Arial" panose="020B0604020202020204" pitchFamily="34" charset="0"/>
              <a:buChar char="•"/>
            </a:pPr>
            <a:r>
              <a:rPr lang="en-GB" sz="1400" b="1" dirty="0">
                <a:latin typeface="Century Gothic" panose="020B0502020202020204" pitchFamily="34" charset="0"/>
              </a:rPr>
              <a:t>SIX</a:t>
            </a:r>
            <a:r>
              <a:rPr lang="en-GB" sz="1400" dirty="0">
                <a:latin typeface="Century Gothic" panose="020B0502020202020204" pitchFamily="34" charset="0"/>
              </a:rPr>
              <a:t> </a:t>
            </a:r>
            <a:r>
              <a:rPr lang="en-GB" sz="1400" b="1" dirty="0">
                <a:latin typeface="Century Gothic" panose="020B0502020202020204" pitchFamily="34" charset="0"/>
              </a:rPr>
              <a:t>runs</a:t>
            </a:r>
            <a:r>
              <a:rPr lang="en-GB" sz="1400" dirty="0">
                <a:latin typeface="Century Gothic" panose="020B0502020202020204" pitchFamily="34" charset="0"/>
              </a:rPr>
              <a:t> are awarded if the ball hits the ceiling!</a:t>
            </a:r>
          </a:p>
          <a:p>
            <a:pPr marL="285750" lvl="0" indent="-285750">
              <a:buFont typeface="Arial" panose="020B0604020202020204" pitchFamily="34" charset="0"/>
              <a:buChar char="•"/>
            </a:pPr>
            <a:r>
              <a:rPr lang="en-GB" sz="1400" dirty="0">
                <a:latin typeface="Century Gothic" panose="020B0502020202020204" pitchFamily="34" charset="0"/>
              </a:rPr>
              <a:t>if the ball is caught by one of the fielders, then the batter </a:t>
            </a:r>
            <a:r>
              <a:rPr lang="en-GB" sz="1400" b="1" dirty="0">
                <a:latin typeface="Century Gothic" panose="020B0502020202020204" pitchFamily="34" charset="0"/>
              </a:rPr>
              <a:t>loses 3 runs</a:t>
            </a:r>
            <a:r>
              <a:rPr lang="en-GB" sz="1400" dirty="0">
                <a:latin typeface="Century Gothic" panose="020B0502020202020204" pitchFamily="34" charset="0"/>
              </a:rPr>
              <a:t>.</a:t>
            </a:r>
          </a:p>
          <a:p>
            <a:pPr marL="285750" lvl="0" indent="-285750">
              <a:buFont typeface="Arial" panose="020B0604020202020204" pitchFamily="34" charset="0"/>
              <a:buChar char="•"/>
            </a:pPr>
            <a:endParaRPr lang="en-GB" sz="1400" dirty="0">
              <a:latin typeface="Century Gothic" panose="020B0502020202020204" pitchFamily="34" charset="0"/>
            </a:endParaRPr>
          </a:p>
          <a:p>
            <a:pPr lvl="0"/>
            <a:r>
              <a:rPr lang="en-GB" sz="1300" dirty="0">
                <a:latin typeface="Century Gothic" panose="020B0502020202020204" pitchFamily="34" charset="0"/>
              </a:rPr>
              <a:t>After their </a:t>
            </a:r>
            <a:r>
              <a:rPr lang="en-GB" sz="1300" b="1" dirty="0">
                <a:latin typeface="Century Gothic" panose="020B0502020202020204" pitchFamily="34" charset="0"/>
              </a:rPr>
              <a:t>eight balls</a:t>
            </a:r>
            <a:r>
              <a:rPr lang="en-GB" sz="1300" dirty="0">
                <a:latin typeface="Century Gothic" panose="020B0502020202020204" pitchFamily="34" charset="0"/>
              </a:rPr>
              <a:t>, the batters score is calculated and recorded.</a:t>
            </a:r>
          </a:p>
          <a:p>
            <a:r>
              <a:rPr lang="en-GB" sz="1300" dirty="0">
                <a:latin typeface="Century Gothic" panose="020B0502020202020204" pitchFamily="34" charset="0"/>
              </a:rPr>
              <a:t> </a:t>
            </a:r>
          </a:p>
          <a:p>
            <a:pPr lvl="0"/>
            <a:r>
              <a:rPr lang="en-GB" sz="1300" dirty="0">
                <a:latin typeface="Century Gothic" panose="020B0502020202020204" pitchFamily="34" charset="0"/>
              </a:rPr>
              <a:t>The bat and the ball is then handed to the </a:t>
            </a:r>
            <a:r>
              <a:rPr lang="en-GB" sz="1300" b="1" dirty="0">
                <a:latin typeface="Century Gothic" panose="020B0502020202020204" pitchFamily="34" charset="0"/>
              </a:rPr>
              <a:t>next person the right</a:t>
            </a:r>
            <a:r>
              <a:rPr lang="en-GB" sz="1300" dirty="0">
                <a:latin typeface="Century Gothic" panose="020B0502020202020204" pitchFamily="34" charset="0"/>
              </a:rPr>
              <a:t>.</a:t>
            </a:r>
          </a:p>
          <a:p>
            <a:r>
              <a:rPr lang="en-GB" sz="1300" dirty="0">
                <a:latin typeface="Century Gothic" panose="020B0502020202020204" pitchFamily="34" charset="0"/>
              </a:rPr>
              <a:t> </a:t>
            </a:r>
          </a:p>
          <a:p>
            <a:pPr lvl="0"/>
            <a:r>
              <a:rPr lang="en-GB" sz="1300" dirty="0">
                <a:latin typeface="Century Gothic" panose="020B0502020202020204" pitchFamily="34" charset="0"/>
              </a:rPr>
              <a:t>The game continues until </a:t>
            </a:r>
            <a:r>
              <a:rPr lang="en-GB" sz="1300" b="1" dirty="0">
                <a:latin typeface="Century Gothic" panose="020B0502020202020204" pitchFamily="34" charset="0"/>
              </a:rPr>
              <a:t>all participants have batted</a:t>
            </a:r>
          </a:p>
          <a:p>
            <a:pPr lvl="0"/>
            <a:endParaRPr lang="en-GB" sz="1300" dirty="0">
              <a:latin typeface="Century Gothic" panose="020B0502020202020204" pitchFamily="34" charset="0"/>
            </a:endParaRPr>
          </a:p>
          <a:p>
            <a:r>
              <a:rPr lang="en-GB" sz="1300" dirty="0">
                <a:latin typeface="Century Gothic" panose="020B0502020202020204" pitchFamily="34" charset="0"/>
              </a:rPr>
              <a:t>The </a:t>
            </a:r>
            <a:r>
              <a:rPr lang="en-GB" sz="1300" b="1" dirty="0">
                <a:latin typeface="Century Gothic" panose="020B0502020202020204" pitchFamily="34" charset="0"/>
              </a:rPr>
              <a:t>'team'</a:t>
            </a:r>
            <a:r>
              <a:rPr lang="en-GB" sz="1300" dirty="0">
                <a:latin typeface="Century Gothic" panose="020B0502020202020204" pitchFamily="34" charset="0"/>
              </a:rPr>
              <a:t> score is calculated by adding together the </a:t>
            </a:r>
            <a:r>
              <a:rPr lang="en-GB" sz="1300" b="1" dirty="0">
                <a:latin typeface="Century Gothic" panose="020B0502020202020204" pitchFamily="34" charset="0"/>
              </a:rPr>
              <a:t>3 best scores </a:t>
            </a:r>
            <a:r>
              <a:rPr lang="en-GB" sz="1300" dirty="0">
                <a:latin typeface="Century Gothic" panose="020B0502020202020204" pitchFamily="34" charset="0"/>
              </a:rPr>
              <a:t>from each member of the team.</a:t>
            </a:r>
          </a:p>
          <a:p>
            <a:pPr lvl="0"/>
            <a:endParaRPr lang="en-GB" sz="1400" dirty="0">
              <a:latin typeface="Century Gothic" panose="020B0502020202020204" pitchFamily="34" charset="0"/>
            </a:endParaRPr>
          </a:p>
          <a:p>
            <a:pPr marL="285750" lvl="0" indent="-285750">
              <a:buFont typeface="Arial" panose="020B0604020202020204" pitchFamily="34" charset="0"/>
              <a:buChar char="•"/>
            </a:pPr>
            <a:endParaRPr lang="en-GB" sz="1400" dirty="0">
              <a:latin typeface="Century Gothic" panose="020B0502020202020204" pitchFamily="34" charset="0"/>
            </a:endParaRPr>
          </a:p>
        </p:txBody>
      </p:sp>
      <p:sp>
        <p:nvSpPr>
          <p:cNvPr id="4" name="TextBox 3">
            <a:extLst>
              <a:ext uri="{FF2B5EF4-FFF2-40B4-BE49-F238E27FC236}">
                <a16:creationId xmlns="" xmlns:a16="http://schemas.microsoft.com/office/drawing/2014/main" id="{1ABC3900-3B5C-4352-87E9-43681B206FB5}"/>
              </a:ext>
            </a:extLst>
          </p:cNvPr>
          <p:cNvSpPr txBox="1"/>
          <p:nvPr/>
        </p:nvSpPr>
        <p:spPr>
          <a:xfrm>
            <a:off x="6551070" y="3657600"/>
            <a:ext cx="1201615" cy="923330"/>
          </a:xfrm>
          <a:prstGeom prst="rect">
            <a:avLst/>
          </a:prstGeom>
          <a:solidFill>
            <a:schemeClr val="bg1"/>
          </a:solidFill>
          <a:ln>
            <a:solidFill>
              <a:schemeClr val="bg1"/>
            </a:solidFill>
          </a:ln>
        </p:spPr>
        <p:txBody>
          <a:bodyPr wrap="square" rtlCol="0">
            <a:spAutoFit/>
          </a:bodyPr>
          <a:lstStyle/>
          <a:p>
            <a:pPr algn="ctr"/>
            <a:r>
              <a:rPr lang="en-GB" b="1" dirty="0">
                <a:latin typeface="HWT Artz" panose="00000806000000000000" pitchFamily="50" charset="0"/>
              </a:rPr>
              <a:t>SCORE </a:t>
            </a:r>
          </a:p>
          <a:p>
            <a:pPr algn="ctr"/>
            <a:r>
              <a:rPr lang="en-GB" b="1" dirty="0">
                <a:latin typeface="HWT Artz" panose="00000806000000000000" pitchFamily="50" charset="0"/>
              </a:rPr>
              <a:t>SHEET</a:t>
            </a:r>
          </a:p>
          <a:p>
            <a:pPr algn="ctr"/>
            <a:endParaRPr lang="en-GB" b="1" dirty="0">
              <a:latin typeface="HWT Artz" panose="00000806000000000000" pitchFamily="50" charset="0"/>
            </a:endParaRPr>
          </a:p>
        </p:txBody>
      </p:sp>
    </p:spTree>
    <p:extLst>
      <p:ext uri="{BB962C8B-B14F-4D97-AF65-F5344CB8AC3E}">
        <p14:creationId xmlns:p14="http://schemas.microsoft.com/office/powerpoint/2010/main" val="347895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726" y="608352"/>
            <a:ext cx="4273432" cy="758638"/>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Questrial"/>
              <a:buNone/>
              <a:defRPr sz="4800" b="1" i="0" u="none" strike="noStrike" cap="none">
                <a:solidFill>
                  <a:schemeClr val="dk1"/>
                </a:solidFill>
                <a:latin typeface="Questrial"/>
                <a:ea typeface="Questrial"/>
                <a:cs typeface="Questrial"/>
                <a:sym typeface="Questrial"/>
                <a:rtl val="0"/>
              </a:defRPr>
            </a:lvl1pPr>
            <a:lvl2pPr marL="0" marR="0" lvl="1"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2pPr>
            <a:lvl3pPr lvl="2" indent="0" algn="ctr">
              <a:spcBef>
                <a:spcPts val="0"/>
              </a:spcBef>
              <a:buClr>
                <a:schemeClr val="dk1"/>
              </a:buClr>
              <a:buFont typeface="Arial"/>
              <a:buNone/>
              <a:defRPr sz="4800" b="1">
                <a:solidFill>
                  <a:schemeClr val="dk1"/>
                </a:solidFill>
              </a:defRPr>
            </a:lvl3pPr>
            <a:lvl4pPr lvl="3" indent="0" algn="ctr">
              <a:spcBef>
                <a:spcPts val="0"/>
              </a:spcBef>
              <a:buClr>
                <a:schemeClr val="dk1"/>
              </a:buClr>
              <a:buFont typeface="Arial"/>
              <a:buNone/>
              <a:defRPr sz="4800" b="1">
                <a:solidFill>
                  <a:schemeClr val="dk1"/>
                </a:solidFill>
              </a:defRPr>
            </a:lvl4pPr>
            <a:lvl5pPr lvl="4" indent="0" algn="ctr">
              <a:spcBef>
                <a:spcPts val="0"/>
              </a:spcBef>
              <a:buClr>
                <a:schemeClr val="dk1"/>
              </a:buClr>
              <a:buFont typeface="Arial"/>
              <a:buNone/>
              <a:defRPr sz="4800" b="1">
                <a:solidFill>
                  <a:schemeClr val="dk1"/>
                </a:solidFill>
              </a:defRPr>
            </a:lvl5pPr>
            <a:lvl6pPr lvl="5" indent="0" algn="ctr">
              <a:spcBef>
                <a:spcPts val="0"/>
              </a:spcBef>
              <a:buClr>
                <a:schemeClr val="dk1"/>
              </a:buClr>
              <a:buFont typeface="Arial"/>
              <a:buNone/>
              <a:defRPr sz="4800" b="1">
                <a:solidFill>
                  <a:schemeClr val="dk1"/>
                </a:solidFill>
              </a:defRPr>
            </a:lvl6pPr>
            <a:lvl7pPr lvl="6" indent="0" algn="ctr">
              <a:spcBef>
                <a:spcPts val="0"/>
              </a:spcBef>
              <a:buClr>
                <a:schemeClr val="dk1"/>
              </a:buClr>
              <a:buFont typeface="Arial"/>
              <a:buNone/>
              <a:defRPr sz="4800" b="1">
                <a:solidFill>
                  <a:schemeClr val="dk1"/>
                </a:solidFill>
              </a:defRPr>
            </a:lvl7pPr>
            <a:lvl8pPr lvl="7" indent="0" algn="ctr">
              <a:spcBef>
                <a:spcPts val="0"/>
              </a:spcBef>
              <a:buClr>
                <a:schemeClr val="dk1"/>
              </a:buClr>
              <a:buFont typeface="Arial"/>
              <a:buNone/>
              <a:defRPr sz="4800" b="1">
                <a:solidFill>
                  <a:schemeClr val="dk1"/>
                </a:solidFill>
              </a:defRPr>
            </a:lvl8pPr>
            <a:lvl9pPr lvl="8" indent="0" algn="ctr">
              <a:spcBef>
                <a:spcPts val="0"/>
              </a:spcBef>
              <a:buClr>
                <a:schemeClr val="dk1"/>
              </a:buClr>
              <a:buFont typeface="Arial"/>
              <a:buNone/>
              <a:defRPr sz="4800" b="1">
                <a:solidFill>
                  <a:schemeClr val="dk1"/>
                </a:solidFill>
              </a:defRPr>
            </a:lvl9pPr>
          </a:lstStyle>
          <a:p>
            <a:pPr algn="l"/>
            <a:r>
              <a:rPr lang="en-GB" sz="2800" dirty="0">
                <a:solidFill>
                  <a:srgbClr val="00A6E2"/>
                </a:solidFill>
                <a:latin typeface="HWT Artz" panose="00000806000000000000" pitchFamily="50" charset="0"/>
              </a:rPr>
              <a:t>Clock Cricket Workshop</a:t>
            </a:r>
            <a:endParaRPr lang="en-US" sz="2800" dirty="0">
              <a:solidFill>
                <a:srgbClr val="00A6E2"/>
              </a:solidFill>
              <a:latin typeface="HWT Artz" panose="00000806000000000000" pitchFamily="50" charset="0"/>
            </a:endParaRPr>
          </a:p>
        </p:txBody>
      </p:sp>
      <p:pic>
        <p:nvPicPr>
          <p:cNvPr id="7" name="Picture 6">
            <a:extLst>
              <a:ext uri="{FF2B5EF4-FFF2-40B4-BE49-F238E27FC236}">
                <a16:creationId xmlns="" xmlns:a16="http://schemas.microsoft.com/office/drawing/2014/main" id="{AD83F428-DE2E-4403-AE4D-7635586158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022840"/>
            <a:ext cx="725037" cy="1214437"/>
          </a:xfrm>
          <a:prstGeom prst="rect">
            <a:avLst/>
          </a:prstGeom>
        </p:spPr>
      </p:pic>
      <p:pic>
        <p:nvPicPr>
          <p:cNvPr id="21" name="Picture 20">
            <a:extLst>
              <a:ext uri="{FF2B5EF4-FFF2-40B4-BE49-F238E27FC236}">
                <a16:creationId xmlns="" xmlns:a16="http://schemas.microsoft.com/office/drawing/2014/main" id="{A6211A6E-D4BE-4835-8644-2E0AAA0FF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5437" y="987671"/>
            <a:ext cx="1214437" cy="1214437"/>
          </a:xfrm>
          <a:prstGeom prst="rect">
            <a:avLst/>
          </a:prstGeom>
        </p:spPr>
      </p:pic>
      <p:sp>
        <p:nvSpPr>
          <p:cNvPr id="2" name="TextBox 1">
            <a:extLst>
              <a:ext uri="{FF2B5EF4-FFF2-40B4-BE49-F238E27FC236}">
                <a16:creationId xmlns="" xmlns:a16="http://schemas.microsoft.com/office/drawing/2014/main" id="{A52032A0-1260-4A19-8A14-A0ABCD188080}"/>
              </a:ext>
            </a:extLst>
          </p:cNvPr>
          <p:cNvSpPr txBox="1"/>
          <p:nvPr/>
        </p:nvSpPr>
        <p:spPr>
          <a:xfrm>
            <a:off x="382172" y="1405358"/>
            <a:ext cx="6173132" cy="3123932"/>
          </a:xfrm>
          <a:prstGeom prst="rect">
            <a:avLst/>
          </a:prstGeom>
          <a:noFill/>
        </p:spPr>
        <p:txBody>
          <a:bodyPr wrap="square" rtlCol="0">
            <a:spAutoFit/>
          </a:bodyPr>
          <a:lstStyle/>
          <a:p>
            <a:pPr lvl="0"/>
            <a:r>
              <a:rPr lang="en-GB" sz="1300" dirty="0">
                <a:latin typeface="Century Gothic" panose="020B0502020202020204" pitchFamily="34" charset="0"/>
              </a:rPr>
              <a:t>Working with the ECB, Oomph! have collaboratively designed a workshop on the principles of cricket including Clock Cricket and additional cricket-based games, activities and exercises.</a:t>
            </a:r>
          </a:p>
          <a:p>
            <a:pPr lvl="0"/>
            <a:endParaRPr lang="en-GB" sz="1300" dirty="0">
              <a:latin typeface="Century Gothic" panose="020B0502020202020204" pitchFamily="34" charset="0"/>
            </a:endParaRPr>
          </a:p>
          <a:p>
            <a:pPr lvl="0"/>
            <a:r>
              <a:rPr lang="en-GB" sz="1300" dirty="0">
                <a:latin typeface="Century Gothic" panose="020B0502020202020204" pitchFamily="34" charset="0"/>
              </a:rPr>
              <a:t>Clock cricket involves the use of a foam bat and ball but no wickets or stumps</a:t>
            </a:r>
          </a:p>
          <a:p>
            <a:pPr lvl="0"/>
            <a:endParaRPr lang="en-GB" sz="1300" dirty="0">
              <a:latin typeface="Century Gothic" panose="020B0502020202020204" pitchFamily="34" charset="0"/>
            </a:endParaRPr>
          </a:p>
          <a:p>
            <a:pPr lvl="0"/>
            <a:r>
              <a:rPr lang="en-GB" sz="1300" dirty="0">
                <a:latin typeface="Century Gothic" panose="020B0502020202020204" pitchFamily="34" charset="0"/>
              </a:rPr>
              <a:t>The Clock Cricket workshop focuses on the principles of cricket and how it is reflected in the adapted Clock Cricket version. It includes the umpiring and managing of a Clock Cricket match alongside the activities and exercises that have been designed to improve players batting, bowling and fielding skills that incorporate upper body and grip strength and co-ordination. </a:t>
            </a:r>
          </a:p>
          <a:p>
            <a:pPr lvl="0"/>
            <a:endParaRPr lang="en-GB" sz="1400" dirty="0">
              <a:latin typeface="Century Gothic" panose="020B0502020202020204" pitchFamily="34" charset="0"/>
            </a:endParaRPr>
          </a:p>
          <a:p>
            <a:pPr marL="285750" lvl="0" indent="-285750">
              <a:buFont typeface="Arial" panose="020B0604020202020204" pitchFamily="34" charset="0"/>
              <a:buChar char="•"/>
            </a:pPr>
            <a:endParaRPr lang="en-GB" sz="1400" dirty="0">
              <a:latin typeface="Century Gothic" panose="020B0502020202020204" pitchFamily="34" charset="0"/>
            </a:endParaRPr>
          </a:p>
        </p:txBody>
      </p:sp>
      <p:sp>
        <p:nvSpPr>
          <p:cNvPr id="8" name="Title 1">
            <a:extLst>
              <a:ext uri="{FF2B5EF4-FFF2-40B4-BE49-F238E27FC236}">
                <a16:creationId xmlns="" xmlns:a16="http://schemas.microsoft.com/office/drawing/2014/main" id="{9EE56B8B-D28A-4365-9477-80DA91E26A4B}"/>
              </a:ext>
            </a:extLst>
          </p:cNvPr>
          <p:cNvSpPr txBox="1">
            <a:spLocks/>
          </p:cNvSpPr>
          <p:nvPr/>
        </p:nvSpPr>
        <p:spPr>
          <a:xfrm>
            <a:off x="378896" y="3962400"/>
            <a:ext cx="3679874" cy="758638"/>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Questrial"/>
              <a:buNone/>
              <a:defRPr sz="4800" b="1" i="0" u="none" strike="noStrike" cap="none">
                <a:solidFill>
                  <a:schemeClr val="dk1"/>
                </a:solidFill>
                <a:latin typeface="Questrial"/>
                <a:ea typeface="Questrial"/>
                <a:cs typeface="Questrial"/>
                <a:sym typeface="Questrial"/>
                <a:rtl val="0"/>
              </a:defRPr>
            </a:lvl1pPr>
            <a:lvl2pPr marL="0" marR="0" lvl="1"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2pPr>
            <a:lvl3pPr lvl="2" indent="0" algn="ctr">
              <a:spcBef>
                <a:spcPts val="0"/>
              </a:spcBef>
              <a:buClr>
                <a:schemeClr val="dk1"/>
              </a:buClr>
              <a:buFont typeface="Arial"/>
              <a:buNone/>
              <a:defRPr sz="4800" b="1">
                <a:solidFill>
                  <a:schemeClr val="dk1"/>
                </a:solidFill>
              </a:defRPr>
            </a:lvl3pPr>
            <a:lvl4pPr lvl="3" indent="0" algn="ctr">
              <a:spcBef>
                <a:spcPts val="0"/>
              </a:spcBef>
              <a:buClr>
                <a:schemeClr val="dk1"/>
              </a:buClr>
              <a:buFont typeface="Arial"/>
              <a:buNone/>
              <a:defRPr sz="4800" b="1">
                <a:solidFill>
                  <a:schemeClr val="dk1"/>
                </a:solidFill>
              </a:defRPr>
            </a:lvl4pPr>
            <a:lvl5pPr lvl="4" indent="0" algn="ctr">
              <a:spcBef>
                <a:spcPts val="0"/>
              </a:spcBef>
              <a:buClr>
                <a:schemeClr val="dk1"/>
              </a:buClr>
              <a:buFont typeface="Arial"/>
              <a:buNone/>
              <a:defRPr sz="4800" b="1">
                <a:solidFill>
                  <a:schemeClr val="dk1"/>
                </a:solidFill>
              </a:defRPr>
            </a:lvl5pPr>
            <a:lvl6pPr lvl="5" indent="0" algn="ctr">
              <a:spcBef>
                <a:spcPts val="0"/>
              </a:spcBef>
              <a:buClr>
                <a:schemeClr val="dk1"/>
              </a:buClr>
              <a:buFont typeface="Arial"/>
              <a:buNone/>
              <a:defRPr sz="4800" b="1">
                <a:solidFill>
                  <a:schemeClr val="dk1"/>
                </a:solidFill>
              </a:defRPr>
            </a:lvl6pPr>
            <a:lvl7pPr lvl="6" indent="0" algn="ctr">
              <a:spcBef>
                <a:spcPts val="0"/>
              </a:spcBef>
              <a:buClr>
                <a:schemeClr val="dk1"/>
              </a:buClr>
              <a:buFont typeface="Arial"/>
              <a:buNone/>
              <a:defRPr sz="4800" b="1">
                <a:solidFill>
                  <a:schemeClr val="dk1"/>
                </a:solidFill>
              </a:defRPr>
            </a:lvl7pPr>
            <a:lvl8pPr lvl="7" indent="0" algn="ctr">
              <a:spcBef>
                <a:spcPts val="0"/>
              </a:spcBef>
              <a:buClr>
                <a:schemeClr val="dk1"/>
              </a:buClr>
              <a:buFont typeface="Arial"/>
              <a:buNone/>
              <a:defRPr sz="4800" b="1">
                <a:solidFill>
                  <a:schemeClr val="dk1"/>
                </a:solidFill>
              </a:defRPr>
            </a:lvl8pPr>
            <a:lvl9pPr lvl="8" indent="0" algn="ctr">
              <a:spcBef>
                <a:spcPts val="0"/>
              </a:spcBef>
              <a:buClr>
                <a:schemeClr val="dk1"/>
              </a:buClr>
              <a:buFont typeface="Arial"/>
              <a:buNone/>
              <a:defRPr sz="4800" b="1">
                <a:solidFill>
                  <a:schemeClr val="dk1"/>
                </a:solidFill>
              </a:defRPr>
            </a:lvl9pPr>
          </a:lstStyle>
          <a:p>
            <a:pPr algn="l"/>
            <a:r>
              <a:rPr lang="en-GB" sz="2800" dirty="0">
                <a:solidFill>
                  <a:srgbClr val="00A6E2"/>
                </a:solidFill>
                <a:latin typeface="HWT Artz" panose="00000806000000000000" pitchFamily="50" charset="0"/>
              </a:rPr>
              <a:t>Clock Cricket League</a:t>
            </a:r>
            <a:endParaRPr lang="en-US" sz="2800" dirty="0">
              <a:solidFill>
                <a:srgbClr val="00A6E2"/>
              </a:solidFill>
              <a:latin typeface="HWT Artz" panose="00000806000000000000" pitchFamily="50" charset="0"/>
            </a:endParaRPr>
          </a:p>
        </p:txBody>
      </p:sp>
      <p:sp>
        <p:nvSpPr>
          <p:cNvPr id="9" name="TextBox 8">
            <a:extLst>
              <a:ext uri="{FF2B5EF4-FFF2-40B4-BE49-F238E27FC236}">
                <a16:creationId xmlns="" xmlns:a16="http://schemas.microsoft.com/office/drawing/2014/main" id="{04438B0D-3D19-450D-9073-BD36EAFDD5B4}"/>
              </a:ext>
            </a:extLst>
          </p:cNvPr>
          <p:cNvSpPr txBox="1"/>
          <p:nvPr/>
        </p:nvSpPr>
        <p:spPr>
          <a:xfrm>
            <a:off x="380068" y="4759406"/>
            <a:ext cx="6173132" cy="1723549"/>
          </a:xfrm>
          <a:prstGeom prst="rect">
            <a:avLst/>
          </a:prstGeom>
          <a:noFill/>
        </p:spPr>
        <p:txBody>
          <a:bodyPr wrap="square" rtlCol="0">
            <a:spAutoFit/>
          </a:bodyPr>
          <a:lstStyle/>
          <a:p>
            <a:pPr lvl="0"/>
            <a:r>
              <a:rPr lang="en-GB" sz="1300" dirty="0">
                <a:latin typeface="Century Gothic" panose="020B0502020202020204" pitchFamily="34" charset="0"/>
              </a:rPr>
              <a:t>Clock Cricket is a highly accessible version of the sport where it’s easy to run home competitions and inter-home leagues at a regional and national level.</a:t>
            </a:r>
          </a:p>
          <a:p>
            <a:pPr lvl="0"/>
            <a:endParaRPr lang="en-GB" sz="1300" dirty="0">
              <a:latin typeface="Century Gothic" panose="020B0502020202020204" pitchFamily="34" charset="0"/>
            </a:endParaRPr>
          </a:p>
          <a:p>
            <a:pPr lvl="0"/>
            <a:r>
              <a:rPr lang="en-GB" sz="1300" dirty="0">
                <a:latin typeface="Century Gothic" panose="020B0502020202020204" pitchFamily="34" charset="0"/>
              </a:rPr>
              <a:t>Clock Cricket is a highly social activity with a focus on team spirit</a:t>
            </a:r>
          </a:p>
          <a:p>
            <a:pPr lvl="0"/>
            <a:endParaRPr lang="en-GB" sz="1300" dirty="0">
              <a:latin typeface="Century Gothic" panose="020B0502020202020204" pitchFamily="34" charset="0"/>
            </a:endParaRPr>
          </a:p>
          <a:p>
            <a:pPr lvl="0"/>
            <a:endParaRPr lang="en-GB" sz="1400" dirty="0">
              <a:latin typeface="Century Gothic" panose="020B0502020202020204" pitchFamily="34" charset="0"/>
            </a:endParaRPr>
          </a:p>
          <a:p>
            <a:pPr marL="285750" lvl="0" indent="-285750">
              <a:buFont typeface="Arial" panose="020B0604020202020204" pitchFamily="34" charset="0"/>
              <a:buChar char="•"/>
            </a:pPr>
            <a:endParaRPr lang="en-GB" sz="1400" dirty="0">
              <a:latin typeface="Century Gothic" panose="020B0502020202020204" pitchFamily="34" charset="0"/>
            </a:endParaRPr>
          </a:p>
        </p:txBody>
      </p:sp>
    </p:spTree>
    <p:extLst>
      <p:ext uri="{BB962C8B-B14F-4D97-AF65-F5344CB8AC3E}">
        <p14:creationId xmlns:p14="http://schemas.microsoft.com/office/powerpoint/2010/main" val="84528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606C39-4E2D-457B-A8E8-824252F39D7D}"/>
              </a:ext>
            </a:extLst>
          </p:cNvPr>
          <p:cNvSpPr>
            <a:spLocks noGrp="1"/>
          </p:cNvSpPr>
          <p:nvPr>
            <p:ph type="ctrTitle"/>
          </p:nvPr>
        </p:nvSpPr>
        <p:spPr>
          <a:xfrm>
            <a:off x="0" y="0"/>
            <a:ext cx="9144000" cy="6857999"/>
          </a:xfrm>
          <a:solidFill>
            <a:srgbClr val="7030A0"/>
          </a:solidFill>
        </p:spPr>
        <p:txBody>
          <a:bodyPr>
            <a:normAutofit/>
          </a:bodyPr>
          <a:lstStyle/>
          <a:p>
            <a:r>
              <a:rPr lang="en-GB" sz="4400" dirty="0">
                <a:solidFill>
                  <a:schemeClr val="bg1"/>
                </a:solidFill>
              </a:rPr>
              <a:t/>
            </a:r>
            <a:br>
              <a:rPr lang="en-GB" sz="4400" dirty="0">
                <a:solidFill>
                  <a:schemeClr val="bg1"/>
                </a:solidFill>
              </a:rPr>
            </a:br>
            <a:r>
              <a:rPr lang="en-GB" sz="4000" dirty="0">
                <a:solidFill>
                  <a:schemeClr val="bg1"/>
                </a:solidFill>
              </a:rPr>
              <a:t>Outstanding activity provision and exercise has positively impacted CQC ratings for clients…</a:t>
            </a:r>
            <a:br>
              <a:rPr lang="en-GB" sz="4000" dirty="0">
                <a:solidFill>
                  <a:schemeClr val="bg1"/>
                </a:solidFill>
              </a:rPr>
            </a:br>
            <a:endParaRPr lang="en-GB" sz="4000" dirty="0">
              <a:solidFill>
                <a:schemeClr val="bg1"/>
              </a:solidFill>
            </a:endParaRPr>
          </a:p>
        </p:txBody>
      </p:sp>
    </p:spTree>
    <p:extLst>
      <p:ext uri="{BB962C8B-B14F-4D97-AF65-F5344CB8AC3E}">
        <p14:creationId xmlns:p14="http://schemas.microsoft.com/office/powerpoint/2010/main" val="295089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255E04E-84BD-4906-939B-DC4920E01230}"/>
              </a:ext>
            </a:extLst>
          </p:cNvPr>
          <p:cNvSpPr>
            <a:spLocks noGrp="1"/>
          </p:cNvSpPr>
          <p:nvPr>
            <p:ph idx="10"/>
          </p:nvPr>
        </p:nvSpPr>
        <p:spPr>
          <a:xfrm>
            <a:off x="549798" y="2189761"/>
            <a:ext cx="8229600" cy="2610855"/>
          </a:xfrm>
        </p:spPr>
        <p:txBody>
          <a:bodyPr/>
          <a:lstStyle/>
          <a:p>
            <a:pPr marL="342900" indent="-342900">
              <a:buFont typeface="Arial" panose="020B0604020202020204" pitchFamily="34" charset="0"/>
              <a:buChar char="•"/>
            </a:pPr>
            <a:r>
              <a:rPr lang="en-GB" sz="2400" dirty="0">
                <a:solidFill>
                  <a:schemeClr val="tx1"/>
                </a:solidFill>
                <a:latin typeface="Century Gothic" panose="020B0502020202020204" pitchFamily="34" charset="0"/>
                <a:cs typeface="+mn-cs"/>
              </a:rPr>
              <a:t>October 2016 highlighting </a:t>
            </a:r>
            <a:r>
              <a:rPr lang="en-GB" sz="2400" b="1" dirty="0">
                <a:solidFill>
                  <a:schemeClr val="tx1"/>
                </a:solidFill>
                <a:latin typeface="Century Gothic" panose="020B0502020202020204" pitchFamily="34" charset="0"/>
                <a:cs typeface="+mn-cs"/>
              </a:rPr>
              <a:t>Outstanding</a:t>
            </a:r>
            <a:r>
              <a:rPr lang="en-GB" sz="2400" dirty="0">
                <a:solidFill>
                  <a:schemeClr val="tx1"/>
                </a:solidFill>
                <a:latin typeface="Century Gothic" panose="020B0502020202020204" pitchFamily="34" charset="0"/>
                <a:cs typeface="+mn-cs"/>
              </a:rPr>
              <a:t> creative and person centred activity provision…”There is just so much stimulation here it is wonderful”</a:t>
            </a:r>
          </a:p>
          <a:p>
            <a:pPr marL="342900" indent="-342900">
              <a:buFont typeface="Arial" panose="020B0604020202020204" pitchFamily="34" charset="0"/>
              <a:buChar char="•"/>
            </a:pPr>
            <a:endParaRPr lang="en-GB" sz="2400" dirty="0">
              <a:solidFill>
                <a:schemeClr val="tx1"/>
              </a:solidFill>
              <a:latin typeface="Century Gothic" panose="020B0502020202020204" pitchFamily="34" charset="0"/>
              <a:cs typeface="+mn-cs"/>
            </a:endParaRPr>
          </a:p>
          <a:p>
            <a:pPr marL="342900" indent="-342900">
              <a:buFont typeface="Arial" panose="020B0604020202020204" pitchFamily="34" charset="0"/>
              <a:buChar char="•"/>
            </a:pPr>
            <a:r>
              <a:rPr lang="en-GB" sz="2400" dirty="0">
                <a:solidFill>
                  <a:schemeClr val="tx1"/>
                </a:solidFill>
                <a:latin typeface="Century Gothic" panose="020B0502020202020204" pitchFamily="34" charset="0"/>
                <a:cs typeface="+mn-cs"/>
              </a:rPr>
              <a:t>August 2016 highlighting the impact of physical activity on mood and social interaction… “ The group exercise sessions were effective and the positive impact on people’s moods was visible” Achieved </a:t>
            </a:r>
            <a:r>
              <a:rPr lang="en-GB" sz="2400" b="1" dirty="0">
                <a:solidFill>
                  <a:schemeClr val="tx1"/>
                </a:solidFill>
                <a:latin typeface="Century Gothic" panose="020B0502020202020204" pitchFamily="34" charset="0"/>
                <a:cs typeface="+mn-cs"/>
              </a:rPr>
              <a:t>Outstanding</a:t>
            </a:r>
            <a:r>
              <a:rPr lang="en-GB" sz="2400" dirty="0">
                <a:solidFill>
                  <a:schemeClr val="tx1"/>
                </a:solidFill>
                <a:latin typeface="Century Gothic" panose="020B0502020202020204" pitchFamily="34" charset="0"/>
                <a:cs typeface="+mn-cs"/>
              </a:rPr>
              <a:t> responsiveness rating</a:t>
            </a:r>
          </a:p>
          <a:p>
            <a:endParaRPr lang="en-GB" sz="2400" dirty="0"/>
          </a:p>
        </p:txBody>
      </p:sp>
      <p:sp>
        <p:nvSpPr>
          <p:cNvPr id="4" name="Title 3">
            <a:extLst>
              <a:ext uri="{FF2B5EF4-FFF2-40B4-BE49-F238E27FC236}">
                <a16:creationId xmlns="" xmlns:a16="http://schemas.microsoft.com/office/drawing/2014/main" id="{4372A15D-C3E3-4989-83BE-3EABE29BA2D6}"/>
              </a:ext>
            </a:extLst>
          </p:cNvPr>
          <p:cNvSpPr>
            <a:spLocks noGrp="1"/>
          </p:cNvSpPr>
          <p:nvPr>
            <p:ph type="title"/>
          </p:nvPr>
        </p:nvSpPr>
        <p:spPr>
          <a:xfrm>
            <a:off x="457200" y="646317"/>
            <a:ext cx="8229600" cy="1143000"/>
          </a:xfrm>
        </p:spPr>
        <p:txBody>
          <a:bodyPr/>
          <a:lstStyle/>
          <a:p>
            <a:r>
              <a:rPr lang="en-GB" dirty="0"/>
              <a:t>CQC report extracts… </a:t>
            </a:r>
            <a:br>
              <a:rPr lang="en-GB" dirty="0"/>
            </a:br>
            <a:r>
              <a:rPr lang="en-GB" sz="3200" dirty="0"/>
              <a:t>from Oomph! partner homes</a:t>
            </a:r>
          </a:p>
        </p:txBody>
      </p:sp>
    </p:spTree>
    <p:extLst>
      <p:ext uri="{BB962C8B-B14F-4D97-AF65-F5344CB8AC3E}">
        <p14:creationId xmlns:p14="http://schemas.microsoft.com/office/powerpoint/2010/main" val="359846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ffset_480854.jpg">
            <a:extLst>
              <a:ext uri="{FF2B5EF4-FFF2-40B4-BE49-F238E27FC236}">
                <a16:creationId xmlns="" xmlns:a16="http://schemas.microsoft.com/office/drawing/2014/main" id="{F647A5AA-FAD7-44DC-8234-86DDA79287F2}"/>
              </a:ext>
            </a:extLst>
          </p:cNvPr>
          <p:cNvPicPr>
            <a:picLocks noChangeAspect="1"/>
          </p:cNvPicPr>
          <p:nvPr/>
        </p:nvPicPr>
        <p:blipFill rotWithShape="1">
          <a:blip r:embed="rId2">
            <a:extLst>
              <a:ext uri="{28A0092B-C50C-407E-A947-70E740481C1C}">
                <a14:useLocalDpi xmlns:a14="http://schemas.microsoft.com/office/drawing/2010/main" val="0"/>
              </a:ext>
            </a:extLst>
          </a:blip>
          <a:srcRect t="4441" b="1390"/>
          <a:stretch/>
        </p:blipFill>
        <p:spPr>
          <a:xfrm>
            <a:off x="0" y="2"/>
            <a:ext cx="10395284" cy="6857998"/>
          </a:xfrm>
          <a:prstGeom prst="rect">
            <a:avLst/>
          </a:prstGeom>
        </p:spPr>
      </p:pic>
      <p:sp>
        <p:nvSpPr>
          <p:cNvPr id="9" name="Rectangle 8">
            <a:extLst>
              <a:ext uri="{FF2B5EF4-FFF2-40B4-BE49-F238E27FC236}">
                <a16:creationId xmlns="" xmlns:a16="http://schemas.microsoft.com/office/drawing/2014/main" id="{0DEB675D-FCC1-4B99-A527-060F079083AE}"/>
              </a:ext>
            </a:extLst>
          </p:cNvPr>
          <p:cNvSpPr/>
          <p:nvPr/>
        </p:nvSpPr>
        <p:spPr>
          <a:xfrm>
            <a:off x="12030" y="-63498"/>
            <a:ext cx="10383254" cy="6921497"/>
          </a:xfrm>
          <a:prstGeom prst="rect">
            <a:avLst/>
          </a:prstGeom>
          <a:solidFill>
            <a:srgbClr val="1293D9">
              <a:alpha val="2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288765" y="2808813"/>
            <a:ext cx="10920276" cy="1470025"/>
          </a:xfrm>
        </p:spPr>
        <p:txBody>
          <a:bodyPr>
            <a:noAutofit/>
          </a:bodyPr>
          <a:lstStyle/>
          <a:p>
            <a:r>
              <a:rPr lang="en-GB" sz="4800" dirty="0">
                <a:solidFill>
                  <a:schemeClr val="bg1"/>
                </a:solidFill>
              </a:rPr>
              <a:t>New Wellbeing package…</a:t>
            </a:r>
            <a:br>
              <a:rPr lang="en-GB" sz="4800" dirty="0">
                <a:solidFill>
                  <a:schemeClr val="bg1"/>
                </a:solidFill>
              </a:rPr>
            </a:br>
            <a:endParaRPr lang="en-GB" sz="4800" dirty="0">
              <a:solidFill>
                <a:schemeClr val="bg1"/>
              </a:solidFill>
            </a:endParaRPr>
          </a:p>
        </p:txBody>
      </p:sp>
      <p:sp>
        <p:nvSpPr>
          <p:cNvPr id="5" name="Rectangle 4"/>
          <p:cNvSpPr/>
          <p:nvPr/>
        </p:nvSpPr>
        <p:spPr>
          <a:xfrm>
            <a:off x="0" y="4288052"/>
            <a:ext cx="9144000" cy="1754326"/>
          </a:xfrm>
          <a:prstGeom prst="rect">
            <a:avLst/>
          </a:prstGeom>
        </p:spPr>
        <p:txBody>
          <a:bodyPr wrap="square">
            <a:spAutoFit/>
          </a:bodyPr>
          <a:lstStyle/>
          <a:p>
            <a:pPr algn="ctr"/>
            <a:endParaRPr lang="en-GB" sz="2400" b="1" i="1" dirty="0">
              <a:solidFill>
                <a:srgbClr val="00A6E2"/>
              </a:solidFill>
              <a:latin typeface="arial" panose="020B0604020202020204" pitchFamily="34" charset="0"/>
            </a:endParaRPr>
          </a:p>
          <a:p>
            <a:pPr algn="ctr"/>
            <a:endParaRPr lang="en-GB" sz="2400" b="1" i="1" dirty="0">
              <a:solidFill>
                <a:srgbClr val="00A6E2"/>
              </a:solidFill>
              <a:latin typeface="arial" panose="020B0604020202020204" pitchFamily="34" charset="0"/>
            </a:endParaRPr>
          </a:p>
          <a:p>
            <a:pPr algn="ctr"/>
            <a:endParaRPr lang="en-GB" sz="2400" b="1" i="1" dirty="0">
              <a:solidFill>
                <a:srgbClr val="00A6E2"/>
              </a:solidFill>
              <a:effectLst/>
              <a:latin typeface="arial" panose="020B0604020202020204" pitchFamily="34" charset="0"/>
            </a:endParaRPr>
          </a:p>
          <a:p>
            <a:pPr algn="ctr"/>
            <a:endParaRPr lang="en-GB" b="0" i="0" dirty="0">
              <a:solidFill>
                <a:srgbClr val="00A6E2"/>
              </a:solidFill>
              <a:effectLst/>
              <a:latin typeface="arial" panose="020B0604020202020204" pitchFamily="34" charset="0"/>
            </a:endParaRPr>
          </a:p>
          <a:p>
            <a:pPr algn="ctr"/>
            <a:r>
              <a:rPr lang="en-GB" b="0" i="0" dirty="0">
                <a:solidFill>
                  <a:srgbClr val="535353"/>
                </a:solidFill>
                <a:effectLst/>
                <a:latin typeface="arial" panose="020B0604020202020204" pitchFamily="34" charset="0"/>
              </a:rPr>
              <a:t> </a:t>
            </a:r>
            <a:endParaRPr lang="en-GB"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52096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457200" y="1124244"/>
            <a:ext cx="8229600" cy="5397614"/>
          </a:xfrm>
        </p:spPr>
        <p:txBody>
          <a:bodyPr/>
          <a:lstStyle/>
          <a:p>
            <a:r>
              <a:rPr lang="en-GB" sz="1800" b="1" dirty="0">
                <a:solidFill>
                  <a:srgbClr val="F08344"/>
                </a:solidFill>
                <a:latin typeface="Century Gothic" panose="020B0502020202020204" pitchFamily="34" charset="0"/>
              </a:rPr>
              <a:t>Home Manager support</a:t>
            </a:r>
          </a:p>
          <a:p>
            <a:pPr lvl="1"/>
            <a:r>
              <a:rPr lang="en-GB" sz="1800" dirty="0">
                <a:latin typeface="Century Gothic" panose="020B0502020202020204" pitchFamily="34" charset="0"/>
              </a:rPr>
              <a:t>Detailed report with observations and suggestions following site visits</a:t>
            </a:r>
          </a:p>
          <a:p>
            <a:endParaRPr lang="en-GB" sz="1800" b="1" dirty="0">
              <a:solidFill>
                <a:srgbClr val="F08344"/>
              </a:solidFill>
              <a:latin typeface="Century Gothic" panose="020B0502020202020204" pitchFamily="34" charset="0"/>
            </a:endParaRPr>
          </a:p>
          <a:p>
            <a:r>
              <a:rPr lang="en-GB" sz="1800" b="1" dirty="0">
                <a:solidFill>
                  <a:srgbClr val="F08344"/>
                </a:solidFill>
                <a:latin typeface="Century Gothic" panose="020B0502020202020204" pitchFamily="34" charset="0"/>
              </a:rPr>
              <a:t>1 ½ -days in-house Activity training</a:t>
            </a:r>
          </a:p>
          <a:p>
            <a:pPr lvl="1"/>
            <a:r>
              <a:rPr lang="en-GB" sz="1800" dirty="0">
                <a:latin typeface="Century Gothic" panose="020B0502020202020204" pitchFamily="34" charset="0"/>
              </a:rPr>
              <a:t>Creating and evidencing a unique, varied and person-centred programme: 4 hours with Activity leads in home </a:t>
            </a:r>
          </a:p>
          <a:p>
            <a:pPr lvl="1"/>
            <a:r>
              <a:rPr lang="en-GB" sz="1800" dirty="0">
                <a:latin typeface="Century Gothic" panose="020B0502020202020204" pitchFamily="34" charset="0"/>
              </a:rPr>
              <a:t>Driving a whole home approach to activity: 2 x 2 hour sessions for Activity team, wider staff team and Management</a:t>
            </a:r>
          </a:p>
          <a:p>
            <a:endParaRPr lang="en-GB" sz="1800" b="1" dirty="0">
              <a:solidFill>
                <a:srgbClr val="F08344"/>
              </a:solidFill>
              <a:latin typeface="Century Gothic" panose="020B0502020202020204" pitchFamily="34" charset="0"/>
            </a:endParaRPr>
          </a:p>
          <a:p>
            <a:r>
              <a:rPr lang="en-GB" sz="1800" b="1" dirty="0">
                <a:solidFill>
                  <a:srgbClr val="F08344"/>
                </a:solidFill>
                <a:latin typeface="Century Gothic" panose="020B0502020202020204" pitchFamily="34" charset="0"/>
              </a:rPr>
              <a:t>1 ½ -days in-house Exercise training (for up to 5 individual attendees)</a:t>
            </a:r>
          </a:p>
          <a:p>
            <a:pPr lvl="1"/>
            <a:r>
              <a:rPr lang="en-GB" sz="1800" dirty="0">
                <a:latin typeface="Century Gothic" panose="020B0502020202020204" pitchFamily="34" charset="0"/>
              </a:rPr>
              <a:t>Delivering inspiring chair-based exercise (covering group and one-to-one sessions)</a:t>
            </a:r>
          </a:p>
          <a:p>
            <a:pPr lvl="1"/>
            <a:r>
              <a:rPr lang="en-GB" sz="1800" dirty="0">
                <a:latin typeface="Century Gothic" panose="020B0502020202020204" pitchFamily="34" charset="0"/>
              </a:rPr>
              <a:t>Includes a set of props and music for the home</a:t>
            </a:r>
          </a:p>
          <a:p>
            <a:endParaRPr lang="en-GB" sz="1800" b="1" dirty="0">
              <a:solidFill>
                <a:srgbClr val="F08344"/>
              </a:solidFill>
              <a:latin typeface="Century Gothic" panose="020B0502020202020204" pitchFamily="34" charset="0"/>
            </a:endParaRPr>
          </a:p>
          <a:p>
            <a:r>
              <a:rPr lang="en-GB" sz="1800" b="1" dirty="0">
                <a:solidFill>
                  <a:srgbClr val="F08344"/>
                </a:solidFill>
                <a:latin typeface="Century Gothic" panose="020B0502020202020204" pitchFamily="34" charset="0"/>
              </a:rPr>
              <a:t>3 x 1/2 day site visits (upweighted packages available)</a:t>
            </a:r>
          </a:p>
          <a:p>
            <a:r>
              <a:rPr lang="en-GB" sz="1800" b="1" dirty="0">
                <a:solidFill>
                  <a:srgbClr val="F08344"/>
                </a:solidFill>
                <a:latin typeface="Century Gothic" panose="020B0502020202020204" pitchFamily="34" charset="0"/>
              </a:rPr>
              <a:t>Access to digital resources</a:t>
            </a:r>
          </a:p>
          <a:p>
            <a:r>
              <a:rPr lang="en-GB" sz="1800" b="1" dirty="0">
                <a:solidFill>
                  <a:srgbClr val="F08344"/>
                </a:solidFill>
                <a:latin typeface="Century Gothic" panose="020B0502020202020204" pitchFamily="34" charset="0"/>
              </a:rPr>
              <a:t>Telephone support on request</a:t>
            </a:r>
          </a:p>
          <a:p>
            <a:r>
              <a:rPr lang="en-GB" sz="1800" b="1" dirty="0">
                <a:solidFill>
                  <a:srgbClr val="F08344"/>
                </a:solidFill>
                <a:latin typeface="Century Gothic" panose="020B0502020202020204" pitchFamily="34" charset="0"/>
              </a:rPr>
              <a:t>Quarterly reporting to Head office</a:t>
            </a:r>
          </a:p>
        </p:txBody>
      </p:sp>
      <p:sp>
        <p:nvSpPr>
          <p:cNvPr id="4" name="Title 3"/>
          <p:cNvSpPr>
            <a:spLocks noGrp="1"/>
          </p:cNvSpPr>
          <p:nvPr>
            <p:ph type="title"/>
          </p:nvPr>
        </p:nvSpPr>
        <p:spPr>
          <a:xfrm>
            <a:off x="457200" y="469235"/>
            <a:ext cx="8229600" cy="1106906"/>
          </a:xfrm>
        </p:spPr>
        <p:txBody>
          <a:bodyPr>
            <a:normAutofit/>
          </a:bodyPr>
          <a:lstStyle/>
          <a:p>
            <a:r>
              <a:rPr lang="en-GB" sz="2400" dirty="0"/>
              <a:t>Oomph! Wellbeing Package</a:t>
            </a:r>
            <a:br>
              <a:rPr lang="en-GB" sz="2400" dirty="0"/>
            </a:br>
            <a:endParaRPr lang="en-GB" sz="2400" dirty="0"/>
          </a:p>
        </p:txBody>
      </p:sp>
    </p:spTree>
    <p:extLst>
      <p:ext uri="{BB962C8B-B14F-4D97-AF65-F5344CB8AC3E}">
        <p14:creationId xmlns:p14="http://schemas.microsoft.com/office/powerpoint/2010/main" val="72623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7FEFF72-A654-4A32-90E2-BF17329D5E9F}"/>
              </a:ext>
            </a:extLst>
          </p:cNvPr>
          <p:cNvSpPr>
            <a:spLocks noGrp="1"/>
          </p:cNvSpPr>
          <p:nvPr>
            <p:ph idx="1"/>
          </p:nvPr>
        </p:nvSpPr>
        <p:spPr>
          <a:xfrm>
            <a:off x="4519994" y="2920398"/>
            <a:ext cx="4181061" cy="461104"/>
          </a:xfrm>
        </p:spPr>
        <p:txBody>
          <a:bodyPr/>
          <a:lstStyle/>
          <a:p>
            <a:r>
              <a:rPr lang="en-GB" sz="2400" b="1" dirty="0">
                <a:solidFill>
                  <a:srgbClr val="F08344"/>
                </a:solidFill>
              </a:rPr>
              <a:t>Activity Workshops</a:t>
            </a:r>
          </a:p>
        </p:txBody>
      </p:sp>
      <p:sp>
        <p:nvSpPr>
          <p:cNvPr id="4" name="Title 3">
            <a:extLst>
              <a:ext uri="{FF2B5EF4-FFF2-40B4-BE49-F238E27FC236}">
                <a16:creationId xmlns="" xmlns:a16="http://schemas.microsoft.com/office/drawing/2014/main" id="{885B37D0-B78A-45D4-8221-E5078B1A6BFC}"/>
              </a:ext>
            </a:extLst>
          </p:cNvPr>
          <p:cNvSpPr>
            <a:spLocks noGrp="1"/>
          </p:cNvSpPr>
          <p:nvPr>
            <p:ph type="title"/>
          </p:nvPr>
        </p:nvSpPr>
        <p:spPr>
          <a:xfrm>
            <a:off x="457200" y="1019358"/>
            <a:ext cx="8229600" cy="1143000"/>
          </a:xfrm>
        </p:spPr>
        <p:txBody>
          <a:bodyPr/>
          <a:lstStyle/>
          <a:p>
            <a:r>
              <a:rPr lang="en-GB" dirty="0"/>
              <a:t>Oomph! Workshop options</a:t>
            </a:r>
            <a:br>
              <a:rPr lang="en-GB" dirty="0"/>
            </a:br>
            <a:r>
              <a:rPr lang="en-GB" dirty="0"/>
              <a:t/>
            </a:r>
            <a:br>
              <a:rPr lang="en-GB" dirty="0"/>
            </a:br>
            <a:r>
              <a:rPr lang="en-GB" sz="2400" dirty="0">
                <a:solidFill>
                  <a:schemeClr val="tx1"/>
                </a:solidFill>
              </a:rPr>
              <a:t>Plus </a:t>
            </a:r>
            <a:r>
              <a:rPr lang="en-GB" sz="2400" dirty="0">
                <a:solidFill>
                  <a:schemeClr val="tx1"/>
                </a:solidFill>
                <a:latin typeface="Century Gothic" panose="020B0502020202020204" pitchFamily="34" charset="0"/>
              </a:rPr>
              <a:t>4 x Individuals each attending a regional 1-day Activity or Exercise Skills Workshop</a:t>
            </a:r>
            <a:endParaRPr lang="en-GB" sz="2400" dirty="0">
              <a:solidFill>
                <a:schemeClr val="tx1"/>
              </a:solidFill>
            </a:endParaRPr>
          </a:p>
        </p:txBody>
      </p:sp>
      <p:sp>
        <p:nvSpPr>
          <p:cNvPr id="5" name="Content Placeholder 1">
            <a:extLst>
              <a:ext uri="{FF2B5EF4-FFF2-40B4-BE49-F238E27FC236}">
                <a16:creationId xmlns="" xmlns:a16="http://schemas.microsoft.com/office/drawing/2014/main" id="{8AF2DFF1-E65A-4665-B265-89E9EC87895E}"/>
              </a:ext>
            </a:extLst>
          </p:cNvPr>
          <p:cNvSpPr txBox="1">
            <a:spLocks/>
          </p:cNvSpPr>
          <p:nvPr/>
        </p:nvSpPr>
        <p:spPr>
          <a:xfrm>
            <a:off x="894522" y="2960443"/>
            <a:ext cx="4181061" cy="461104"/>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kern="1200">
                <a:solidFill>
                  <a:srgbClr val="666666"/>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rgbClr val="666666"/>
                </a:solidFill>
                <a:latin typeface="+mn-lt"/>
                <a:ea typeface="+mn-ea"/>
                <a:cs typeface="+mn-cs"/>
              </a:defRPr>
            </a:lvl2pPr>
            <a:lvl3pPr marL="914400" indent="0" algn="l" defTabSz="457200" rtl="0" eaLnBrk="1" latinLnBrk="0" hangingPunct="1">
              <a:spcBef>
                <a:spcPct val="20000"/>
              </a:spcBef>
              <a:buFont typeface="Arial"/>
              <a:buNone/>
              <a:defRPr sz="1600" kern="1200">
                <a:solidFill>
                  <a:srgbClr val="666666"/>
                </a:solidFill>
                <a:latin typeface="Century Gothic"/>
                <a:ea typeface="+mn-ea"/>
                <a:cs typeface="Century Gothic"/>
              </a:defRPr>
            </a:lvl3pPr>
            <a:lvl4pPr marL="1600200" indent="-228600" algn="l" defTabSz="457200" rtl="0" eaLnBrk="1" latinLnBrk="0" hangingPunct="1">
              <a:spcBef>
                <a:spcPct val="20000"/>
              </a:spcBef>
              <a:buFont typeface="Arial"/>
              <a:buChar char="–"/>
              <a:defRPr sz="1400" kern="1200">
                <a:solidFill>
                  <a:srgbClr val="666666"/>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6666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a:solidFill>
                  <a:srgbClr val="F08344"/>
                </a:solidFill>
              </a:rPr>
              <a:t>Exercise Workshops</a:t>
            </a:r>
          </a:p>
        </p:txBody>
      </p:sp>
      <p:sp>
        <p:nvSpPr>
          <p:cNvPr id="6" name="Content Placeholder 2">
            <a:extLst>
              <a:ext uri="{FF2B5EF4-FFF2-40B4-BE49-F238E27FC236}">
                <a16:creationId xmlns="" xmlns:a16="http://schemas.microsoft.com/office/drawing/2014/main" id="{1B4303AF-133A-47FD-9E95-49D0534AA386}"/>
              </a:ext>
            </a:extLst>
          </p:cNvPr>
          <p:cNvSpPr txBox="1">
            <a:spLocks/>
          </p:cNvSpPr>
          <p:nvPr/>
        </p:nvSpPr>
        <p:spPr>
          <a:xfrm>
            <a:off x="4406348" y="3451420"/>
            <a:ext cx="4181061" cy="2297714"/>
          </a:xfrm>
          <a:prstGeom prst="rect">
            <a:avLst/>
          </a:prstGeom>
        </p:spPr>
        <p:txBody>
          <a:bodyPr vert="horz" lIns="91440" tIns="45720" rIns="91440" bIns="45720" rtlCol="0">
            <a:noAutofit/>
          </a:bodyPr>
          <a:lstStyle>
            <a:lvl1pPr marL="285750" marR="0" indent="-285750" algn="l" defTabSz="457200" rtl="0" eaLnBrk="1" fontAlgn="auto" latinLnBrk="0" hangingPunct="1">
              <a:lnSpc>
                <a:spcPct val="100000"/>
              </a:lnSpc>
              <a:spcBef>
                <a:spcPct val="20000"/>
              </a:spcBef>
              <a:spcAft>
                <a:spcPts val="0"/>
              </a:spcAft>
              <a:buClrTx/>
              <a:buSzTx/>
              <a:buFont typeface="Arial"/>
              <a:buChar char="•"/>
              <a:tabLst/>
              <a:defRPr sz="1600" b="0" kern="1200">
                <a:solidFill>
                  <a:srgbClr val="666666"/>
                </a:solidFill>
                <a:latin typeface="Century Gothic"/>
                <a:ea typeface="+mn-ea"/>
                <a:cs typeface="Century Gothic"/>
              </a:defRPr>
            </a:lvl1pPr>
            <a:lvl2pPr marL="742950" indent="-285750" algn="l" defTabSz="457200" rtl="0" eaLnBrk="1" latinLnBrk="0" hangingPunct="1">
              <a:spcBef>
                <a:spcPct val="20000"/>
              </a:spcBef>
              <a:buFont typeface="Arial"/>
              <a:buChar char="–"/>
              <a:defRPr sz="1400" kern="1200">
                <a:solidFill>
                  <a:srgbClr val="666666"/>
                </a:solidFill>
                <a:latin typeface="Century Gothic"/>
                <a:ea typeface="+mn-ea"/>
                <a:cs typeface="Century Gothic"/>
              </a:defRPr>
            </a:lvl2pPr>
            <a:lvl3pPr marL="1200150" indent="-285750" algn="l" defTabSz="457200" rtl="0" eaLnBrk="1" latinLnBrk="0" hangingPunct="1">
              <a:spcBef>
                <a:spcPct val="20000"/>
              </a:spcBef>
              <a:buFont typeface="Arial"/>
              <a:buChar char="•"/>
              <a:defRPr sz="1600" kern="1200">
                <a:solidFill>
                  <a:srgbClr val="666666"/>
                </a:solidFill>
                <a:latin typeface="Century Gothic"/>
                <a:ea typeface="+mn-ea"/>
                <a:cs typeface="Century Gothic"/>
              </a:defRPr>
            </a:lvl3pPr>
            <a:lvl4pPr marL="1600200" indent="-228600" algn="l" defTabSz="457200" rtl="0" eaLnBrk="1" latinLnBrk="0" hangingPunct="1">
              <a:spcBef>
                <a:spcPct val="20000"/>
              </a:spcBef>
              <a:buFont typeface="Arial"/>
              <a:buChar char="–"/>
              <a:defRPr sz="1400" kern="1200">
                <a:solidFill>
                  <a:srgbClr val="666666"/>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6666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 xmlns:a16="http://schemas.microsoft.com/office/drawing/2014/main" id="{956B7051-D5D5-44E5-8BEB-B801BDC6ADAE}"/>
              </a:ext>
            </a:extLst>
          </p:cNvPr>
          <p:cNvSpPr txBox="1">
            <a:spLocks/>
          </p:cNvSpPr>
          <p:nvPr/>
        </p:nvSpPr>
        <p:spPr>
          <a:xfrm>
            <a:off x="1034715" y="3550099"/>
            <a:ext cx="7868653" cy="2297714"/>
          </a:xfrm>
          <a:prstGeom prst="rect">
            <a:avLst/>
          </a:prstGeom>
        </p:spPr>
        <p:txBody>
          <a:bodyPr vert="horz" lIns="91440" tIns="45720" rIns="91440" bIns="45720" rtlCol="0">
            <a:noAutofit/>
          </a:bodyPr>
          <a:lstStyle>
            <a:lvl1pPr marL="285750" marR="0" indent="-285750" algn="l" defTabSz="457200" rtl="0" eaLnBrk="1" fontAlgn="auto" latinLnBrk="0" hangingPunct="1">
              <a:lnSpc>
                <a:spcPct val="100000"/>
              </a:lnSpc>
              <a:spcBef>
                <a:spcPct val="20000"/>
              </a:spcBef>
              <a:spcAft>
                <a:spcPts val="0"/>
              </a:spcAft>
              <a:buClrTx/>
              <a:buSzTx/>
              <a:buFont typeface="Arial"/>
              <a:buChar char="•"/>
              <a:tabLst/>
              <a:defRPr sz="1600" b="0" kern="1200">
                <a:solidFill>
                  <a:srgbClr val="666666"/>
                </a:solidFill>
                <a:latin typeface="Century Gothic"/>
                <a:ea typeface="+mn-ea"/>
                <a:cs typeface="Century Gothic"/>
              </a:defRPr>
            </a:lvl1pPr>
            <a:lvl2pPr marL="742950" indent="-285750" algn="l" defTabSz="457200" rtl="0" eaLnBrk="1" latinLnBrk="0" hangingPunct="1">
              <a:spcBef>
                <a:spcPct val="20000"/>
              </a:spcBef>
              <a:buFont typeface="Arial"/>
              <a:buChar char="–"/>
              <a:defRPr sz="1400" kern="1200">
                <a:solidFill>
                  <a:srgbClr val="666666"/>
                </a:solidFill>
                <a:latin typeface="Century Gothic"/>
                <a:ea typeface="+mn-ea"/>
                <a:cs typeface="Century Gothic"/>
              </a:defRPr>
            </a:lvl2pPr>
            <a:lvl3pPr marL="1200150" indent="-285750" algn="l" defTabSz="457200" rtl="0" eaLnBrk="1" latinLnBrk="0" hangingPunct="1">
              <a:spcBef>
                <a:spcPct val="20000"/>
              </a:spcBef>
              <a:buFont typeface="Arial"/>
              <a:buChar char="•"/>
              <a:defRPr sz="1600" kern="1200">
                <a:solidFill>
                  <a:srgbClr val="666666"/>
                </a:solidFill>
                <a:latin typeface="Century Gothic"/>
                <a:ea typeface="+mn-ea"/>
                <a:cs typeface="Century Gothic"/>
              </a:defRPr>
            </a:lvl3pPr>
            <a:lvl4pPr marL="1600200" indent="-228600" algn="l" defTabSz="457200" rtl="0" eaLnBrk="1" latinLnBrk="0" hangingPunct="1">
              <a:spcBef>
                <a:spcPct val="20000"/>
              </a:spcBef>
              <a:buFont typeface="Arial"/>
              <a:buChar char="–"/>
              <a:defRPr sz="1400" kern="1200">
                <a:solidFill>
                  <a:srgbClr val="666666"/>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6666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a:solidFill>
                  <a:schemeClr val="tx1"/>
                </a:solidFill>
              </a:rPr>
              <a:t>Oomph! Sport				Oomph! Music			</a:t>
            </a:r>
          </a:p>
          <a:p>
            <a:pPr marL="0" indent="0">
              <a:buNone/>
            </a:pPr>
            <a:r>
              <a:rPr lang="en-GB" sz="2400" dirty="0">
                <a:solidFill>
                  <a:schemeClr val="tx1"/>
                </a:solidFill>
              </a:rPr>
              <a:t>Oomph! Relax				Oomph! Create</a:t>
            </a:r>
          </a:p>
          <a:p>
            <a:pPr marL="0" indent="0">
              <a:buNone/>
            </a:pPr>
            <a:r>
              <a:rPr lang="en-GB" sz="2400" dirty="0">
                <a:solidFill>
                  <a:schemeClr val="tx1"/>
                </a:solidFill>
              </a:rPr>
              <a:t>Oomph! Active				Oomph! Nature</a:t>
            </a:r>
          </a:p>
          <a:p>
            <a:pPr marL="0" indent="0">
              <a:buNone/>
            </a:pPr>
            <a:r>
              <a:rPr lang="en-GB" sz="2400" dirty="0">
                <a:solidFill>
                  <a:schemeClr val="tx1"/>
                </a:solidFill>
              </a:rPr>
              <a:t>Oomph! Sensory			Oomph! Culture</a:t>
            </a:r>
          </a:p>
        </p:txBody>
      </p:sp>
    </p:spTree>
    <p:extLst>
      <p:ext uri="{BB962C8B-B14F-4D97-AF65-F5344CB8AC3E}">
        <p14:creationId xmlns:p14="http://schemas.microsoft.com/office/powerpoint/2010/main" val="274960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4068"/>
            <a:ext cx="9144000" cy="6882068"/>
          </a:xfrm>
          <a:solidFill>
            <a:srgbClr val="FFC000"/>
          </a:solidFill>
        </p:spPr>
        <p:txBody>
          <a:bodyPr>
            <a:normAutofit/>
          </a:bodyPr>
          <a:lstStyle/>
          <a:p>
            <a:r>
              <a:rPr lang="en-GB" sz="4000" dirty="0">
                <a:solidFill>
                  <a:schemeClr val="bg1"/>
                </a:solidFill>
              </a:rPr>
              <a:t/>
            </a:r>
            <a:br>
              <a:rPr lang="en-GB" sz="4000" dirty="0">
                <a:solidFill>
                  <a:schemeClr val="bg1"/>
                </a:solidFill>
              </a:rPr>
            </a:br>
            <a:r>
              <a:rPr lang="en-GB" sz="4000" dirty="0">
                <a:solidFill>
                  <a:schemeClr val="bg1"/>
                </a:solidFill>
              </a:rPr>
              <a:t>Exercise is an integral part of the new wellbeing workshops and sport is the first one to be rolled out!</a:t>
            </a:r>
            <a:br>
              <a:rPr lang="en-GB" sz="4000" dirty="0">
                <a:solidFill>
                  <a:schemeClr val="bg1"/>
                </a:solidFill>
              </a:rPr>
            </a:br>
            <a:endParaRPr lang="en-GB" sz="4000" dirty="0">
              <a:solidFill>
                <a:schemeClr val="bg1"/>
              </a:solidFill>
            </a:endParaRPr>
          </a:p>
        </p:txBody>
      </p:sp>
      <p:sp>
        <p:nvSpPr>
          <p:cNvPr id="5" name="Rectangle 4"/>
          <p:cNvSpPr/>
          <p:nvPr/>
        </p:nvSpPr>
        <p:spPr>
          <a:xfrm>
            <a:off x="0" y="4288052"/>
            <a:ext cx="9144000" cy="1754326"/>
          </a:xfrm>
          <a:prstGeom prst="rect">
            <a:avLst/>
          </a:prstGeom>
        </p:spPr>
        <p:txBody>
          <a:bodyPr wrap="square">
            <a:spAutoFit/>
          </a:bodyPr>
          <a:lstStyle/>
          <a:p>
            <a:pPr algn="ctr"/>
            <a:endParaRPr lang="en-GB" sz="2400" b="1" i="1" dirty="0">
              <a:solidFill>
                <a:srgbClr val="00A6E2"/>
              </a:solidFill>
              <a:latin typeface="arial" panose="020B0604020202020204" pitchFamily="34" charset="0"/>
            </a:endParaRPr>
          </a:p>
          <a:p>
            <a:pPr algn="ctr"/>
            <a:endParaRPr lang="en-GB" sz="2400" b="1" i="1" dirty="0">
              <a:solidFill>
                <a:srgbClr val="00A6E2"/>
              </a:solidFill>
              <a:latin typeface="arial" panose="020B0604020202020204" pitchFamily="34" charset="0"/>
            </a:endParaRPr>
          </a:p>
          <a:p>
            <a:pPr algn="ctr"/>
            <a:endParaRPr lang="en-GB" sz="2400" b="1" i="1" dirty="0">
              <a:solidFill>
                <a:srgbClr val="00A6E2"/>
              </a:solidFill>
              <a:effectLst/>
              <a:latin typeface="arial" panose="020B0604020202020204" pitchFamily="34" charset="0"/>
            </a:endParaRPr>
          </a:p>
          <a:p>
            <a:pPr algn="ctr"/>
            <a:endParaRPr lang="en-GB" b="0" i="0" dirty="0">
              <a:solidFill>
                <a:srgbClr val="00A6E2"/>
              </a:solidFill>
              <a:effectLst/>
              <a:latin typeface="arial" panose="020B0604020202020204" pitchFamily="34" charset="0"/>
            </a:endParaRPr>
          </a:p>
          <a:p>
            <a:pPr algn="ctr"/>
            <a:r>
              <a:rPr lang="en-GB" b="0" i="0" dirty="0">
                <a:solidFill>
                  <a:srgbClr val="535353"/>
                </a:solidFill>
                <a:effectLst/>
                <a:latin typeface="arial" panose="020B0604020202020204" pitchFamily="34" charset="0"/>
              </a:rPr>
              <a:t> </a:t>
            </a:r>
            <a:endParaRPr lang="en-GB"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38946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726" y="409571"/>
            <a:ext cx="5965874" cy="758638"/>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Questrial"/>
              <a:buNone/>
              <a:defRPr sz="4800" b="1" i="0" u="none" strike="noStrike" cap="none">
                <a:solidFill>
                  <a:schemeClr val="dk1"/>
                </a:solidFill>
                <a:latin typeface="Questrial"/>
                <a:ea typeface="Questrial"/>
                <a:cs typeface="Questrial"/>
                <a:sym typeface="Questrial"/>
                <a:rtl val="0"/>
              </a:defRPr>
            </a:lvl1pPr>
            <a:lvl2pPr marL="0" marR="0" lvl="1"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2pPr>
            <a:lvl3pPr lvl="2" indent="0" algn="ctr">
              <a:spcBef>
                <a:spcPts val="0"/>
              </a:spcBef>
              <a:buClr>
                <a:schemeClr val="dk1"/>
              </a:buClr>
              <a:buFont typeface="Arial"/>
              <a:buNone/>
              <a:defRPr sz="4800" b="1">
                <a:solidFill>
                  <a:schemeClr val="dk1"/>
                </a:solidFill>
              </a:defRPr>
            </a:lvl3pPr>
            <a:lvl4pPr lvl="3" indent="0" algn="ctr">
              <a:spcBef>
                <a:spcPts val="0"/>
              </a:spcBef>
              <a:buClr>
                <a:schemeClr val="dk1"/>
              </a:buClr>
              <a:buFont typeface="Arial"/>
              <a:buNone/>
              <a:defRPr sz="4800" b="1">
                <a:solidFill>
                  <a:schemeClr val="dk1"/>
                </a:solidFill>
              </a:defRPr>
            </a:lvl4pPr>
            <a:lvl5pPr lvl="4" indent="0" algn="ctr">
              <a:spcBef>
                <a:spcPts val="0"/>
              </a:spcBef>
              <a:buClr>
                <a:schemeClr val="dk1"/>
              </a:buClr>
              <a:buFont typeface="Arial"/>
              <a:buNone/>
              <a:defRPr sz="4800" b="1">
                <a:solidFill>
                  <a:schemeClr val="dk1"/>
                </a:solidFill>
              </a:defRPr>
            </a:lvl5pPr>
            <a:lvl6pPr lvl="5" indent="0" algn="ctr">
              <a:spcBef>
                <a:spcPts val="0"/>
              </a:spcBef>
              <a:buClr>
                <a:schemeClr val="dk1"/>
              </a:buClr>
              <a:buFont typeface="Arial"/>
              <a:buNone/>
              <a:defRPr sz="4800" b="1">
                <a:solidFill>
                  <a:schemeClr val="dk1"/>
                </a:solidFill>
              </a:defRPr>
            </a:lvl6pPr>
            <a:lvl7pPr lvl="6" indent="0" algn="ctr">
              <a:spcBef>
                <a:spcPts val="0"/>
              </a:spcBef>
              <a:buClr>
                <a:schemeClr val="dk1"/>
              </a:buClr>
              <a:buFont typeface="Arial"/>
              <a:buNone/>
              <a:defRPr sz="4800" b="1">
                <a:solidFill>
                  <a:schemeClr val="dk1"/>
                </a:solidFill>
              </a:defRPr>
            </a:lvl7pPr>
            <a:lvl8pPr lvl="7" indent="0" algn="ctr">
              <a:spcBef>
                <a:spcPts val="0"/>
              </a:spcBef>
              <a:buClr>
                <a:schemeClr val="dk1"/>
              </a:buClr>
              <a:buFont typeface="Arial"/>
              <a:buNone/>
              <a:defRPr sz="4800" b="1">
                <a:solidFill>
                  <a:schemeClr val="dk1"/>
                </a:solidFill>
              </a:defRPr>
            </a:lvl8pPr>
            <a:lvl9pPr lvl="8" indent="0" algn="ctr">
              <a:spcBef>
                <a:spcPts val="0"/>
              </a:spcBef>
              <a:buClr>
                <a:schemeClr val="dk1"/>
              </a:buClr>
              <a:buFont typeface="Arial"/>
              <a:buNone/>
              <a:defRPr sz="4800" b="1">
                <a:solidFill>
                  <a:schemeClr val="dk1"/>
                </a:solidFill>
              </a:defRPr>
            </a:lvl9pPr>
          </a:lstStyle>
          <a:p>
            <a:pPr algn="l"/>
            <a:r>
              <a:rPr lang="en-GB" sz="3200" dirty="0">
                <a:solidFill>
                  <a:srgbClr val="00A6E2"/>
                </a:solidFill>
                <a:latin typeface="Century Gothic" panose="020B0502020202020204" pitchFamily="34" charset="0"/>
              </a:rPr>
              <a:t>Credible Partnerships…</a:t>
            </a:r>
            <a:endParaRPr lang="en-US" sz="3200" dirty="0">
              <a:solidFill>
                <a:srgbClr val="00A6E2"/>
              </a:solidFill>
              <a:latin typeface="Century Gothic" panose="020B0502020202020204" pitchFamily="34" charset="0"/>
            </a:endParaRPr>
          </a:p>
        </p:txBody>
      </p:sp>
      <p:sp>
        <p:nvSpPr>
          <p:cNvPr id="2" name="TextBox 1">
            <a:extLst>
              <a:ext uri="{FF2B5EF4-FFF2-40B4-BE49-F238E27FC236}">
                <a16:creationId xmlns="" xmlns:a16="http://schemas.microsoft.com/office/drawing/2014/main" id="{A52032A0-1260-4A19-8A14-A0ABCD188080}"/>
              </a:ext>
            </a:extLst>
          </p:cNvPr>
          <p:cNvSpPr txBox="1"/>
          <p:nvPr/>
        </p:nvSpPr>
        <p:spPr>
          <a:xfrm>
            <a:off x="382172" y="1405358"/>
            <a:ext cx="6173132" cy="523220"/>
          </a:xfrm>
          <a:prstGeom prst="rect">
            <a:avLst/>
          </a:prstGeom>
          <a:noFill/>
        </p:spPr>
        <p:txBody>
          <a:bodyPr wrap="square" rtlCol="0">
            <a:spAutoFit/>
          </a:bodyPr>
          <a:lstStyle/>
          <a:p>
            <a:pPr lvl="0"/>
            <a:endParaRPr lang="en-GB" sz="1400" dirty="0">
              <a:latin typeface="Century Gothic" panose="020B0502020202020204" pitchFamily="34" charset="0"/>
            </a:endParaRPr>
          </a:p>
          <a:p>
            <a:pPr marL="285750" lvl="0" indent="-285750">
              <a:buFont typeface="Arial" panose="020B0604020202020204" pitchFamily="34" charset="0"/>
              <a:buChar char="•"/>
            </a:pPr>
            <a:endParaRPr lang="en-GB" sz="1400" dirty="0">
              <a:latin typeface="Century Gothic" panose="020B0502020202020204" pitchFamily="34" charset="0"/>
            </a:endParaRPr>
          </a:p>
        </p:txBody>
      </p:sp>
      <p:sp>
        <p:nvSpPr>
          <p:cNvPr id="9" name="TextBox 8">
            <a:extLst>
              <a:ext uri="{FF2B5EF4-FFF2-40B4-BE49-F238E27FC236}">
                <a16:creationId xmlns="" xmlns:a16="http://schemas.microsoft.com/office/drawing/2014/main" id="{04438B0D-3D19-450D-9073-BD36EAFDD5B4}"/>
              </a:ext>
            </a:extLst>
          </p:cNvPr>
          <p:cNvSpPr txBox="1"/>
          <p:nvPr/>
        </p:nvSpPr>
        <p:spPr>
          <a:xfrm>
            <a:off x="380068" y="4759406"/>
            <a:ext cx="6173132" cy="523220"/>
          </a:xfrm>
          <a:prstGeom prst="rect">
            <a:avLst/>
          </a:prstGeom>
          <a:noFill/>
        </p:spPr>
        <p:txBody>
          <a:bodyPr wrap="square" rtlCol="0">
            <a:spAutoFit/>
          </a:bodyPr>
          <a:lstStyle/>
          <a:p>
            <a:pPr lvl="0"/>
            <a:endParaRPr lang="en-GB" sz="1400" dirty="0">
              <a:latin typeface="Century Gothic" panose="020B0502020202020204" pitchFamily="34" charset="0"/>
            </a:endParaRPr>
          </a:p>
          <a:p>
            <a:pPr marL="285750" lvl="0" indent="-285750">
              <a:buFont typeface="Arial" panose="020B0604020202020204" pitchFamily="34" charset="0"/>
              <a:buChar char="•"/>
            </a:pPr>
            <a:endParaRPr lang="en-GB" sz="1400" dirty="0">
              <a:latin typeface="Century Gothic" panose="020B0502020202020204" pitchFamily="34" charset="0"/>
            </a:endParaRPr>
          </a:p>
        </p:txBody>
      </p:sp>
      <p:pic>
        <p:nvPicPr>
          <p:cNvPr id="10" name="Picture 9">
            <a:extLst>
              <a:ext uri="{FF2B5EF4-FFF2-40B4-BE49-F238E27FC236}">
                <a16:creationId xmlns="" xmlns:a16="http://schemas.microsoft.com/office/drawing/2014/main" id="{4E404BE3-72C5-42EF-B747-F6CBCDAF9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258" y="1007828"/>
            <a:ext cx="1381480" cy="2313979"/>
          </a:xfrm>
          <a:prstGeom prst="rect">
            <a:avLst/>
          </a:prstGeom>
        </p:spPr>
      </p:pic>
      <p:pic>
        <p:nvPicPr>
          <p:cNvPr id="11" name="Picture 10">
            <a:extLst>
              <a:ext uri="{FF2B5EF4-FFF2-40B4-BE49-F238E27FC236}">
                <a16:creationId xmlns="" xmlns:a16="http://schemas.microsoft.com/office/drawing/2014/main" id="{D020A877-60DC-4303-828E-8284D8A40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467" y="3839480"/>
            <a:ext cx="2092001" cy="2092001"/>
          </a:xfrm>
          <a:prstGeom prst="rect">
            <a:avLst/>
          </a:prstGeom>
        </p:spPr>
      </p:pic>
      <p:pic>
        <p:nvPicPr>
          <p:cNvPr id="12" name="Picture 2" descr="https://tse4.mm.bing.net/th?id=OIP.S7jW1a2lKISIHIv6lVU2EQEsB2&amp;pid=Api">
            <a:extLst>
              <a:ext uri="{FF2B5EF4-FFF2-40B4-BE49-F238E27FC236}">
                <a16:creationId xmlns="" xmlns:a16="http://schemas.microsoft.com/office/drawing/2014/main" id="{20B02512-C059-4624-8463-3D8F906C5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810" y="3935476"/>
            <a:ext cx="3037124" cy="12053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438AA5BB-372C-459A-AAF3-BF7C7B8AE97F}"/>
              </a:ext>
            </a:extLst>
          </p:cNvPr>
          <p:cNvPicPr>
            <a:picLocks noChangeAspect="1"/>
          </p:cNvPicPr>
          <p:nvPr/>
        </p:nvPicPr>
        <p:blipFill>
          <a:blip r:embed="rId5"/>
          <a:stretch>
            <a:fillRect/>
          </a:stretch>
        </p:blipFill>
        <p:spPr>
          <a:xfrm>
            <a:off x="1593060" y="1484809"/>
            <a:ext cx="2369483" cy="1619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 xmlns:a16="http://schemas.microsoft.com/office/drawing/2014/main" id="{176794AF-EED8-4C64-932F-CABC74C49660}"/>
              </a:ext>
            </a:extLst>
          </p:cNvPr>
          <p:cNvSpPr txBox="1"/>
          <p:nvPr/>
        </p:nvSpPr>
        <p:spPr>
          <a:xfrm>
            <a:off x="1493073" y="3366865"/>
            <a:ext cx="2181723" cy="410955"/>
          </a:xfrm>
          <a:prstGeom prst="rect">
            <a:avLst/>
          </a:prstGeom>
          <a:noFill/>
        </p:spPr>
        <p:txBody>
          <a:bodyPr wrap="square" rtlCol="0">
            <a:spAutoFit/>
          </a:bodyPr>
          <a:lstStyle/>
          <a:p>
            <a:pPr algn="ctr"/>
            <a:r>
              <a:rPr lang="en-GB" sz="2000" dirty="0">
                <a:latin typeface="Century Gothic" panose="020B0502020202020204" pitchFamily="34" charset="0"/>
              </a:rPr>
              <a:t>Slipper Soccer</a:t>
            </a:r>
          </a:p>
        </p:txBody>
      </p:sp>
      <p:sp>
        <p:nvSpPr>
          <p:cNvPr id="15" name="TextBox 14">
            <a:extLst>
              <a:ext uri="{FF2B5EF4-FFF2-40B4-BE49-F238E27FC236}">
                <a16:creationId xmlns="" xmlns:a16="http://schemas.microsoft.com/office/drawing/2014/main" id="{5D779E79-29AB-4D83-9BD8-C1CD302E677E}"/>
              </a:ext>
            </a:extLst>
          </p:cNvPr>
          <p:cNvSpPr txBox="1"/>
          <p:nvPr/>
        </p:nvSpPr>
        <p:spPr>
          <a:xfrm>
            <a:off x="5738433" y="3477029"/>
            <a:ext cx="1676400" cy="707886"/>
          </a:xfrm>
          <a:prstGeom prst="rect">
            <a:avLst/>
          </a:prstGeom>
          <a:noFill/>
        </p:spPr>
        <p:txBody>
          <a:bodyPr wrap="square" rtlCol="0">
            <a:spAutoFit/>
          </a:bodyPr>
          <a:lstStyle/>
          <a:p>
            <a:pPr algn="ctr"/>
            <a:r>
              <a:rPr lang="en-GB" sz="2000" dirty="0">
                <a:latin typeface="Century Gothic" panose="020B0502020202020204" pitchFamily="34" charset="0"/>
              </a:rPr>
              <a:t>Clock Cricket</a:t>
            </a:r>
          </a:p>
        </p:txBody>
      </p:sp>
      <p:sp>
        <p:nvSpPr>
          <p:cNvPr id="16" name="TextBox 15">
            <a:extLst>
              <a:ext uri="{FF2B5EF4-FFF2-40B4-BE49-F238E27FC236}">
                <a16:creationId xmlns="" xmlns:a16="http://schemas.microsoft.com/office/drawing/2014/main" id="{293A7408-80A4-4422-8630-FC2C2A0E34E5}"/>
              </a:ext>
            </a:extLst>
          </p:cNvPr>
          <p:cNvSpPr txBox="1"/>
          <p:nvPr/>
        </p:nvSpPr>
        <p:spPr>
          <a:xfrm>
            <a:off x="1545208" y="5458920"/>
            <a:ext cx="1828800" cy="707886"/>
          </a:xfrm>
          <a:prstGeom prst="rect">
            <a:avLst/>
          </a:prstGeom>
          <a:noFill/>
        </p:spPr>
        <p:txBody>
          <a:bodyPr wrap="square" rtlCol="0">
            <a:spAutoFit/>
          </a:bodyPr>
          <a:lstStyle/>
          <a:p>
            <a:pPr algn="ctr"/>
            <a:r>
              <a:rPr lang="en-GB" sz="2000" dirty="0">
                <a:latin typeface="Century Gothic" panose="020B0502020202020204" pitchFamily="34" charset="0"/>
              </a:rPr>
              <a:t>Seated Volleyball</a:t>
            </a:r>
          </a:p>
        </p:txBody>
      </p:sp>
    </p:spTree>
    <p:extLst>
      <p:ext uri="{BB962C8B-B14F-4D97-AF65-F5344CB8AC3E}">
        <p14:creationId xmlns:p14="http://schemas.microsoft.com/office/powerpoint/2010/main" val="395786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52032A0-1260-4A19-8A14-A0ABCD188080}"/>
              </a:ext>
            </a:extLst>
          </p:cNvPr>
          <p:cNvSpPr txBox="1"/>
          <p:nvPr/>
        </p:nvSpPr>
        <p:spPr>
          <a:xfrm>
            <a:off x="382172" y="1405358"/>
            <a:ext cx="6173132" cy="523220"/>
          </a:xfrm>
          <a:prstGeom prst="rect">
            <a:avLst/>
          </a:prstGeom>
          <a:noFill/>
        </p:spPr>
        <p:txBody>
          <a:bodyPr wrap="square" rtlCol="0">
            <a:spAutoFit/>
          </a:bodyPr>
          <a:lstStyle/>
          <a:p>
            <a:pPr lvl="0"/>
            <a:endParaRPr lang="en-GB" sz="1400" dirty="0">
              <a:latin typeface="Century Gothic" panose="020B0502020202020204" pitchFamily="34" charset="0"/>
            </a:endParaRPr>
          </a:p>
          <a:p>
            <a:pPr marL="285750" lvl="0" indent="-285750">
              <a:buFont typeface="Arial" panose="020B0604020202020204" pitchFamily="34" charset="0"/>
              <a:buChar char="•"/>
            </a:pPr>
            <a:endParaRPr lang="en-GB" sz="1400" dirty="0">
              <a:latin typeface="Century Gothic" panose="020B0502020202020204" pitchFamily="34" charset="0"/>
            </a:endParaRPr>
          </a:p>
        </p:txBody>
      </p:sp>
      <p:sp>
        <p:nvSpPr>
          <p:cNvPr id="8" name="Title 1">
            <a:extLst>
              <a:ext uri="{FF2B5EF4-FFF2-40B4-BE49-F238E27FC236}">
                <a16:creationId xmlns="" xmlns:a16="http://schemas.microsoft.com/office/drawing/2014/main" id="{9EE56B8B-D28A-4365-9477-80DA91E26A4B}"/>
              </a:ext>
            </a:extLst>
          </p:cNvPr>
          <p:cNvSpPr txBox="1">
            <a:spLocks/>
          </p:cNvSpPr>
          <p:nvPr/>
        </p:nvSpPr>
        <p:spPr>
          <a:xfrm>
            <a:off x="380067" y="732275"/>
            <a:ext cx="6514027" cy="673083"/>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Questrial"/>
              <a:buNone/>
              <a:defRPr sz="4800" b="1" i="0" u="none" strike="noStrike" cap="none">
                <a:solidFill>
                  <a:schemeClr val="dk1"/>
                </a:solidFill>
                <a:latin typeface="Questrial"/>
                <a:ea typeface="Questrial"/>
                <a:cs typeface="Questrial"/>
                <a:sym typeface="Questrial"/>
                <a:rtl val="0"/>
              </a:defRPr>
            </a:lvl1pPr>
            <a:lvl2pPr marL="0" marR="0" lvl="1"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2pPr>
            <a:lvl3pPr lvl="2" indent="0" algn="ctr">
              <a:spcBef>
                <a:spcPts val="0"/>
              </a:spcBef>
              <a:buClr>
                <a:schemeClr val="dk1"/>
              </a:buClr>
              <a:buFont typeface="Arial"/>
              <a:buNone/>
              <a:defRPr sz="4800" b="1">
                <a:solidFill>
                  <a:schemeClr val="dk1"/>
                </a:solidFill>
              </a:defRPr>
            </a:lvl3pPr>
            <a:lvl4pPr lvl="3" indent="0" algn="ctr">
              <a:spcBef>
                <a:spcPts val="0"/>
              </a:spcBef>
              <a:buClr>
                <a:schemeClr val="dk1"/>
              </a:buClr>
              <a:buFont typeface="Arial"/>
              <a:buNone/>
              <a:defRPr sz="4800" b="1">
                <a:solidFill>
                  <a:schemeClr val="dk1"/>
                </a:solidFill>
              </a:defRPr>
            </a:lvl4pPr>
            <a:lvl5pPr lvl="4" indent="0" algn="ctr">
              <a:spcBef>
                <a:spcPts val="0"/>
              </a:spcBef>
              <a:buClr>
                <a:schemeClr val="dk1"/>
              </a:buClr>
              <a:buFont typeface="Arial"/>
              <a:buNone/>
              <a:defRPr sz="4800" b="1">
                <a:solidFill>
                  <a:schemeClr val="dk1"/>
                </a:solidFill>
              </a:defRPr>
            </a:lvl5pPr>
            <a:lvl6pPr lvl="5" indent="0" algn="ctr">
              <a:spcBef>
                <a:spcPts val="0"/>
              </a:spcBef>
              <a:buClr>
                <a:schemeClr val="dk1"/>
              </a:buClr>
              <a:buFont typeface="Arial"/>
              <a:buNone/>
              <a:defRPr sz="4800" b="1">
                <a:solidFill>
                  <a:schemeClr val="dk1"/>
                </a:solidFill>
              </a:defRPr>
            </a:lvl6pPr>
            <a:lvl7pPr lvl="6" indent="0" algn="ctr">
              <a:spcBef>
                <a:spcPts val="0"/>
              </a:spcBef>
              <a:buClr>
                <a:schemeClr val="dk1"/>
              </a:buClr>
              <a:buFont typeface="Arial"/>
              <a:buNone/>
              <a:defRPr sz="4800" b="1">
                <a:solidFill>
                  <a:schemeClr val="dk1"/>
                </a:solidFill>
              </a:defRPr>
            </a:lvl7pPr>
            <a:lvl8pPr lvl="7" indent="0" algn="ctr">
              <a:spcBef>
                <a:spcPts val="0"/>
              </a:spcBef>
              <a:buClr>
                <a:schemeClr val="dk1"/>
              </a:buClr>
              <a:buFont typeface="Arial"/>
              <a:buNone/>
              <a:defRPr sz="4800" b="1">
                <a:solidFill>
                  <a:schemeClr val="dk1"/>
                </a:solidFill>
              </a:defRPr>
            </a:lvl8pPr>
            <a:lvl9pPr lvl="8" indent="0" algn="ctr">
              <a:spcBef>
                <a:spcPts val="0"/>
              </a:spcBef>
              <a:buClr>
                <a:schemeClr val="dk1"/>
              </a:buClr>
              <a:buFont typeface="Arial"/>
              <a:buNone/>
              <a:defRPr sz="4800" b="1">
                <a:solidFill>
                  <a:schemeClr val="dk1"/>
                </a:solidFill>
              </a:defRPr>
            </a:lvl9pPr>
          </a:lstStyle>
          <a:p>
            <a:pPr algn="l"/>
            <a:r>
              <a:rPr lang="en-GB" sz="2800" dirty="0">
                <a:solidFill>
                  <a:srgbClr val="00A6E2"/>
                </a:solidFill>
                <a:latin typeface="Century Gothic" panose="020B0502020202020204" pitchFamily="34" charset="0"/>
              </a:rPr>
              <a:t>Learning Outcomes for each sport:</a:t>
            </a:r>
            <a:endParaRPr lang="en-US" sz="2800" dirty="0">
              <a:solidFill>
                <a:srgbClr val="00A6E2"/>
              </a:solidFill>
              <a:latin typeface="Century Gothic" panose="020B0502020202020204" pitchFamily="34" charset="0"/>
            </a:endParaRPr>
          </a:p>
        </p:txBody>
      </p:sp>
      <p:sp>
        <p:nvSpPr>
          <p:cNvPr id="9" name="TextBox 8">
            <a:extLst>
              <a:ext uri="{FF2B5EF4-FFF2-40B4-BE49-F238E27FC236}">
                <a16:creationId xmlns="" xmlns:a16="http://schemas.microsoft.com/office/drawing/2014/main" id="{04438B0D-3D19-450D-9073-BD36EAFDD5B4}"/>
              </a:ext>
            </a:extLst>
          </p:cNvPr>
          <p:cNvSpPr txBox="1"/>
          <p:nvPr/>
        </p:nvSpPr>
        <p:spPr>
          <a:xfrm>
            <a:off x="380068" y="4759406"/>
            <a:ext cx="6173132" cy="523220"/>
          </a:xfrm>
          <a:prstGeom prst="rect">
            <a:avLst/>
          </a:prstGeom>
          <a:noFill/>
        </p:spPr>
        <p:txBody>
          <a:bodyPr wrap="square" rtlCol="0">
            <a:spAutoFit/>
          </a:bodyPr>
          <a:lstStyle/>
          <a:p>
            <a:pPr lvl="0"/>
            <a:endParaRPr lang="en-GB" sz="1400" dirty="0">
              <a:latin typeface="Century Gothic" panose="020B0502020202020204" pitchFamily="34" charset="0"/>
            </a:endParaRPr>
          </a:p>
          <a:p>
            <a:pPr marL="285750" lvl="0" indent="-285750">
              <a:buFont typeface="Arial" panose="020B0604020202020204" pitchFamily="34" charset="0"/>
              <a:buChar char="•"/>
            </a:pPr>
            <a:endParaRPr lang="en-GB" sz="1400" dirty="0">
              <a:latin typeface="Century Gothic" panose="020B0502020202020204" pitchFamily="34" charset="0"/>
            </a:endParaRPr>
          </a:p>
        </p:txBody>
      </p:sp>
      <p:sp>
        <p:nvSpPr>
          <p:cNvPr id="7" name="TextBox 6">
            <a:extLst>
              <a:ext uri="{FF2B5EF4-FFF2-40B4-BE49-F238E27FC236}">
                <a16:creationId xmlns="" xmlns:a16="http://schemas.microsoft.com/office/drawing/2014/main" id="{F4204241-CD35-4117-ADE5-9CA5FBA0BCAB}"/>
              </a:ext>
            </a:extLst>
          </p:cNvPr>
          <p:cNvSpPr txBox="1"/>
          <p:nvPr/>
        </p:nvSpPr>
        <p:spPr>
          <a:xfrm>
            <a:off x="380068" y="1753739"/>
            <a:ext cx="8198448" cy="4308872"/>
          </a:xfrm>
          <a:prstGeom prst="rect">
            <a:avLst/>
          </a:prstGeom>
          <a:noFill/>
        </p:spPr>
        <p:txBody>
          <a:bodyPr wrap="square" rtlCol="0">
            <a:spAutoFit/>
          </a:bodyPr>
          <a:lstStyle/>
          <a:p>
            <a:pPr marL="285750" lvl="0" indent="-285750">
              <a:buFont typeface="Arial" panose="020B0604020202020204" pitchFamily="34" charset="0"/>
              <a:buChar char="•"/>
            </a:pPr>
            <a:r>
              <a:rPr lang="en-GB" sz="2000" dirty="0">
                <a:latin typeface="Century Gothic" panose="020B0502020202020204" pitchFamily="34" charset="0"/>
              </a:rPr>
              <a:t>A clear understanding of the </a:t>
            </a:r>
            <a:r>
              <a:rPr lang="en-GB" sz="2000" b="1" dirty="0">
                <a:latin typeface="Century Gothic" panose="020B0502020202020204" pitchFamily="34" charset="0"/>
              </a:rPr>
              <a:t>basic rules</a:t>
            </a:r>
            <a:r>
              <a:rPr lang="en-GB" sz="2000" dirty="0">
                <a:latin typeface="Century Gothic" panose="020B0502020202020204" pitchFamily="34" charset="0"/>
              </a:rPr>
              <a:t> of the sport</a:t>
            </a:r>
          </a:p>
          <a:p>
            <a:pPr marL="285750" lvl="0" indent="-285750">
              <a:buFont typeface="Arial" panose="020B0604020202020204" pitchFamily="34" charset="0"/>
              <a:buChar char="•"/>
            </a:pPr>
            <a:r>
              <a:rPr lang="en-GB" sz="2000" dirty="0">
                <a:latin typeface="Century Gothic" panose="020B0502020202020204" pitchFamily="34" charset="0"/>
              </a:rPr>
              <a:t>Understanding the health and wellbeing </a:t>
            </a:r>
            <a:r>
              <a:rPr lang="en-GB" sz="2000" b="1" dirty="0">
                <a:latin typeface="Century Gothic" panose="020B0502020202020204" pitchFamily="34" charset="0"/>
              </a:rPr>
              <a:t>benefits </a:t>
            </a:r>
            <a:r>
              <a:rPr lang="en-GB" sz="2000" dirty="0">
                <a:latin typeface="Century Gothic" panose="020B0502020202020204" pitchFamily="34" charset="0"/>
              </a:rPr>
              <a:t>of playing</a:t>
            </a:r>
          </a:p>
          <a:p>
            <a:pPr marL="285750" lvl="0" indent="-285750">
              <a:buFont typeface="Arial" panose="020B0604020202020204" pitchFamily="34" charset="0"/>
              <a:buChar char="•"/>
            </a:pPr>
            <a:r>
              <a:rPr lang="en-GB" sz="2000" dirty="0">
                <a:latin typeface="Century Gothic" panose="020B0502020202020204" pitchFamily="34" charset="0"/>
              </a:rPr>
              <a:t>To demonstrate competency in leading the sport’s </a:t>
            </a:r>
            <a:r>
              <a:rPr lang="en-GB" sz="2000" b="1" dirty="0">
                <a:latin typeface="Century Gothic" panose="020B0502020202020204" pitchFamily="34" charset="0"/>
              </a:rPr>
              <a:t>drills and games</a:t>
            </a:r>
          </a:p>
          <a:p>
            <a:pPr marL="285750" indent="-285750">
              <a:buFont typeface="Arial" panose="020B0604020202020204" pitchFamily="34" charset="0"/>
              <a:buChar char="•"/>
            </a:pPr>
            <a:r>
              <a:rPr lang="en-GB" sz="2000" dirty="0">
                <a:latin typeface="Century Gothic" panose="020B0502020202020204" pitchFamily="34" charset="0"/>
              </a:rPr>
              <a:t>To explain the importance of using </a:t>
            </a:r>
            <a:r>
              <a:rPr lang="en-GB" sz="2000" b="1" dirty="0">
                <a:latin typeface="Century Gothic" panose="020B0502020202020204" pitchFamily="34" charset="0"/>
              </a:rPr>
              <a:t>adapted equipment </a:t>
            </a:r>
            <a:r>
              <a:rPr lang="en-GB" sz="2000" dirty="0">
                <a:latin typeface="Century Gothic" panose="020B0502020202020204" pitchFamily="34" charset="0"/>
              </a:rPr>
              <a:t>to reduce the risk of injury and how to </a:t>
            </a:r>
            <a:r>
              <a:rPr lang="en-GB" sz="2000" b="1" dirty="0">
                <a:latin typeface="Century Gothic" panose="020B0502020202020204" pitchFamily="34" charset="0"/>
              </a:rPr>
              <a:t>mitigate potential risks </a:t>
            </a:r>
            <a:r>
              <a:rPr lang="en-GB" sz="2000" dirty="0">
                <a:latin typeface="Century Gothic" panose="020B0502020202020204" pitchFamily="34" charset="0"/>
              </a:rPr>
              <a:t>related to a match or training drills</a:t>
            </a:r>
          </a:p>
          <a:p>
            <a:pPr marL="285750" lvl="0" indent="-285750">
              <a:buFont typeface="Arial" panose="020B0604020202020204" pitchFamily="34" charset="0"/>
              <a:buChar char="•"/>
            </a:pPr>
            <a:r>
              <a:rPr lang="en-GB" sz="2000" dirty="0">
                <a:latin typeface="Century Gothic" panose="020B0502020202020204" pitchFamily="34" charset="0"/>
              </a:rPr>
              <a:t>To demonstrate competency in adapting the activity for players with </a:t>
            </a:r>
            <a:r>
              <a:rPr lang="en-GB" sz="2000" b="1" dirty="0">
                <a:latin typeface="Century Gothic" panose="020B0502020202020204" pitchFamily="34" charset="0"/>
              </a:rPr>
              <a:t>varying physical and cognitive needs </a:t>
            </a:r>
            <a:r>
              <a:rPr lang="en-GB" sz="2000" dirty="0">
                <a:latin typeface="Century Gothic" panose="020B0502020202020204" pitchFamily="34" charset="0"/>
              </a:rPr>
              <a:t>and promote inclusivity</a:t>
            </a:r>
          </a:p>
          <a:p>
            <a:pPr marL="285750" lvl="0" indent="-285750">
              <a:buFont typeface="Arial" panose="020B0604020202020204" pitchFamily="34" charset="0"/>
              <a:buChar char="•"/>
            </a:pPr>
            <a:r>
              <a:rPr lang="en-GB" sz="2000" dirty="0">
                <a:latin typeface="Century Gothic" panose="020B0502020202020204" pitchFamily="34" charset="0"/>
              </a:rPr>
              <a:t>To understand how to </a:t>
            </a:r>
            <a:r>
              <a:rPr lang="en-GB" sz="2000" b="1" dirty="0">
                <a:latin typeface="Century Gothic" panose="020B0502020202020204" pitchFamily="34" charset="0"/>
              </a:rPr>
              <a:t>encourage participation</a:t>
            </a:r>
          </a:p>
          <a:p>
            <a:pPr marL="285750" lvl="0" indent="-285750">
              <a:buFont typeface="Arial" panose="020B0604020202020204" pitchFamily="34" charset="0"/>
              <a:buChar char="•"/>
            </a:pPr>
            <a:r>
              <a:rPr lang="en-GB" sz="2000" dirty="0">
                <a:latin typeface="Century Gothic" panose="020B0502020202020204" pitchFamily="34" charset="0"/>
              </a:rPr>
              <a:t>A clear understanding of the rules of the sport and </a:t>
            </a:r>
            <a:r>
              <a:rPr lang="en-GB" sz="2000" b="1" dirty="0">
                <a:latin typeface="Century Gothic" panose="020B0502020202020204" pitchFamily="34" charset="0"/>
              </a:rPr>
              <a:t>scoring</a:t>
            </a:r>
          </a:p>
          <a:p>
            <a:pPr marL="285750" lvl="0" indent="-285750">
              <a:buFont typeface="Arial" panose="020B0604020202020204" pitchFamily="34" charset="0"/>
              <a:buChar char="•"/>
            </a:pPr>
            <a:r>
              <a:rPr lang="en-GB" sz="2000" dirty="0">
                <a:latin typeface="Century Gothic" panose="020B0502020202020204" pitchFamily="34" charset="0"/>
              </a:rPr>
              <a:t>Demonstrate understanding of how to run </a:t>
            </a:r>
            <a:r>
              <a:rPr lang="en-GB" sz="2000" b="1" dirty="0">
                <a:latin typeface="Century Gothic" panose="020B0502020202020204" pitchFamily="34" charset="0"/>
              </a:rPr>
              <a:t>competitions</a:t>
            </a:r>
          </a:p>
          <a:p>
            <a:pPr marL="285750" lvl="0" indent="-285750">
              <a:buFont typeface="Arial" panose="020B0604020202020204" pitchFamily="34" charset="0"/>
              <a:buChar char="•"/>
            </a:pPr>
            <a:endParaRPr lang="en-GB" sz="1400" dirty="0">
              <a:latin typeface="Century Gothic" panose="020B0502020202020204" pitchFamily="34" charset="0"/>
            </a:endParaRPr>
          </a:p>
        </p:txBody>
      </p:sp>
    </p:spTree>
    <p:extLst>
      <p:ext uri="{BB962C8B-B14F-4D97-AF65-F5344CB8AC3E}">
        <p14:creationId xmlns:p14="http://schemas.microsoft.com/office/powerpoint/2010/main" val="186339120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581</Words>
  <Application>Microsoft Office PowerPoint</Application>
  <PresentationFormat>On-screen Show (4:3)</PresentationFormat>
  <Paragraphs>98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Questrial</vt:lpstr>
      <vt:lpstr>HWT Artz</vt:lpstr>
      <vt:lpstr>Calibri</vt:lpstr>
      <vt:lpstr>Office Theme</vt:lpstr>
      <vt:lpstr>CQC Endorsement  “A great way to promote the wellbeing of residents is through exercise and fun. It’s all part of the person centred approach that my inspectors are looking for. Congratulations to Oomph! for the enthusiasm and energy they have brought with their creative approach”  Andrea Sutcliffe, Chief Inspector, CQC</vt:lpstr>
      <vt:lpstr> Outstanding activity provision and exercise has positively impacted CQC ratings for clients… </vt:lpstr>
      <vt:lpstr>CQC report extracts…  from Oomph! partner homes</vt:lpstr>
      <vt:lpstr>New Wellbeing package… </vt:lpstr>
      <vt:lpstr>Oomph! Wellbeing Package </vt:lpstr>
      <vt:lpstr>Oomph! Workshop options  Plus 4 x Individuals each attending a regional 1-day Activity or Exercise Skills Workshop</vt:lpstr>
      <vt:lpstr> Exercise is an integral part of the new wellbeing workshops and sport is the first one to be rolled out! </vt:lpstr>
      <vt:lpstr>PowerPoint Presentation</vt:lpstr>
      <vt:lpstr>PowerPoint Presentation</vt:lpstr>
      <vt:lpstr>Questions…</vt:lpstr>
      <vt:lpstr>Appendices…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Thomas</dc:creator>
  <cp:lastModifiedBy>Barbara</cp:lastModifiedBy>
  <cp:revision>84</cp:revision>
  <dcterms:modified xsi:type="dcterms:W3CDTF">2018-02-05T14:47:09Z</dcterms:modified>
</cp:coreProperties>
</file>