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302" r:id="rId2"/>
    <p:sldId id="323" r:id="rId3"/>
    <p:sldId id="260" r:id="rId4"/>
    <p:sldId id="327" r:id="rId5"/>
    <p:sldId id="379" r:id="rId6"/>
    <p:sldId id="261" r:id="rId7"/>
    <p:sldId id="262" r:id="rId8"/>
    <p:sldId id="263" r:id="rId9"/>
    <p:sldId id="264" r:id="rId10"/>
    <p:sldId id="267" r:id="rId11"/>
    <p:sldId id="265" r:id="rId12"/>
    <p:sldId id="360" r:id="rId13"/>
  </p:sldIdLst>
  <p:sldSz cx="9144000" cy="6858000" type="screen4x3"/>
  <p:notesSz cx="6858000" cy="9144000"/>
  <p:embeddedFontLst>
    <p:embeddedFont>
      <p:font typeface="Century Gothic" panose="020B0502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tal Patel" initials="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92098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28887"/>
            <a:fld id="{12453B79-92BA-43E3-88A4-6B818F756F1F}" type="slidenum">
              <a:rPr lang="en-GB" sz="1800" kern="0">
                <a:solidFill>
                  <a:sysClr val="windowText" lastClr="000000"/>
                </a:solidFill>
              </a:rPr>
              <a:pPr defTabSz="928887"/>
              <a:t>7</a:t>
            </a:fld>
            <a:endParaRPr lang="en-GB" sz="1800" kern="0" dirty="0">
              <a:solidFill>
                <a:sysClr val="windowText" lastClr="000000"/>
              </a:solidFill>
            </a:endParaRPr>
          </a:p>
        </p:txBody>
      </p:sp>
    </p:spTree>
    <p:extLst>
      <p:ext uri="{BB962C8B-B14F-4D97-AF65-F5344CB8AC3E}">
        <p14:creationId xmlns:p14="http://schemas.microsoft.com/office/powerpoint/2010/main" val="212041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63" name="Shape 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32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79769" y="4715153"/>
            <a:ext cx="5438139" cy="4466987"/>
          </a:xfrm>
          <a:prstGeom prst="rect">
            <a:avLst/>
          </a:prstGeom>
          <a:noFill/>
          <a:ln>
            <a:noFill/>
          </a:ln>
        </p:spPr>
        <p:txBody>
          <a:bodyPr wrap="square" lIns="95525" tIns="95525" rIns="95525" bIns="955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806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400"/>
              </a:spcBef>
              <a:spcAft>
                <a:spcPts val="0"/>
              </a:spcAft>
              <a:buClr>
                <a:srgbClr val="00A6E2"/>
              </a:buClr>
              <a:buFont typeface="Arial"/>
              <a:buNone/>
              <a:defRPr sz="2000" b="1" i="0" u="none" strike="noStrike" cap="none">
                <a:solidFill>
                  <a:srgbClr val="00A6E2"/>
                </a:solidFill>
                <a:latin typeface="Century Gothic"/>
                <a:ea typeface="Century Gothic"/>
                <a:cs typeface="Century Gothic"/>
                <a:sym typeface="Century Gothic"/>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5110345" y="2549707"/>
            <a:ext cx="5095511" cy="20574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rot="5400000">
            <a:off x="851676" y="636177"/>
            <a:ext cx="5230849" cy="60198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EEF"/>
              </a:buClr>
              <a:buFont typeface="Arial"/>
              <a:buNone/>
              <a:defRPr sz="16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457200" y="2693316"/>
            <a:ext cx="8229600" cy="461104"/>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666666"/>
              </a:buClr>
              <a:buFont typeface="Arial"/>
              <a:buNone/>
              <a:defRPr sz="1600" b="0" i="0" u="none" strike="noStrike" cap="none">
                <a:solidFill>
                  <a:srgbClr val="666666"/>
                </a:solidFill>
                <a:latin typeface="Century Gothic"/>
                <a:ea typeface="Century Gothic"/>
                <a:cs typeface="Century Gothic"/>
                <a:sym typeface="Century Gothic"/>
              </a:defRPr>
            </a:lvl1pPr>
            <a:lvl2pPr marL="742950" marR="0" lvl="1" indent="-107950" algn="l" rtl="0">
              <a:spcBef>
                <a:spcPts val="560"/>
              </a:spcBef>
              <a:buClr>
                <a:srgbClr val="666666"/>
              </a:buClr>
              <a:buSzPct val="100000"/>
              <a:buFont typeface="Arial"/>
              <a:buChar char="–"/>
              <a:defRPr sz="2800" b="0" i="0" u="none" strike="noStrike" cap="none">
                <a:solidFill>
                  <a:srgbClr val="666666"/>
                </a:solidFill>
                <a:latin typeface="Calibri"/>
                <a:ea typeface="Calibri"/>
                <a:cs typeface="Calibri"/>
                <a:sym typeface="Calibri"/>
              </a:defRPr>
            </a:lvl2pPr>
            <a:lvl3pPr marL="914400" marR="0" lvl="2" indent="0" algn="l" rtl="0">
              <a:spcBef>
                <a:spcPts val="320"/>
              </a:spcBef>
              <a:buClr>
                <a:srgbClr val="666666"/>
              </a:buClr>
              <a:buFont typeface="Arial"/>
              <a:buNone/>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rgbClr val="666666"/>
              </a:buClr>
              <a:buSzPct val="100000"/>
              <a:buFont typeface="Arial"/>
              <a:buChar char="»"/>
              <a:defRPr sz="2000" b="0" i="0" u="none" strike="noStrike" cap="none">
                <a:solidFill>
                  <a:srgbClr val="666666"/>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457200" y="3451420"/>
            <a:ext cx="8229600" cy="2297714"/>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200150" marR="0" lvl="2" indent="-18415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rgbClr val="666666"/>
              </a:buClr>
              <a:buSzPct val="100000"/>
              <a:buFont typeface="Arial"/>
              <a:buChar char="»"/>
              <a:defRPr sz="2000" b="0" i="0" u="none" strike="noStrike" cap="none">
                <a:solidFill>
                  <a:srgbClr val="666666"/>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title"/>
          </p:nvPr>
        </p:nvSpPr>
        <p:spPr>
          <a:xfrm>
            <a:off x="457200" y="1159541"/>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1159541"/>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rgbClr val="00AEEF"/>
              </a:buClr>
              <a:buFont typeface="Century Gothic"/>
              <a:buNone/>
              <a:defRPr sz="40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458067"/>
            <a:ext cx="8229600" cy="1077045"/>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55289"/>
            <a:ext cx="4040188" cy="394653"/>
          </a:xfrm>
          <a:prstGeom prst="rect">
            <a:avLst/>
          </a:prstGeom>
          <a:noFill/>
          <a:ln>
            <a:noFill/>
          </a:ln>
        </p:spPr>
        <p:txBody>
          <a:bodyPr wrap="square" lIns="91425" tIns="91425" rIns="91425" bIns="91425" anchor="b"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57200" y="2174875"/>
            <a:ext cx="4040188" cy="47186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666666"/>
              </a:buClr>
              <a:buFont typeface="Arial"/>
              <a:buNone/>
              <a:defRPr sz="1600" b="0" i="0" u="none" strike="noStrike" cap="none">
                <a:solidFill>
                  <a:srgbClr val="666666"/>
                </a:solidFill>
                <a:latin typeface="Century Gothic"/>
                <a:ea typeface="Century Gothic"/>
                <a:cs typeface="Century Gothic"/>
                <a:sym typeface="Century Gothic"/>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4645025" y="1655289"/>
            <a:ext cx="4041775" cy="394654"/>
          </a:xfrm>
          <a:prstGeom prst="rect">
            <a:avLst/>
          </a:prstGeom>
          <a:noFill/>
          <a:ln>
            <a:noFill/>
          </a:ln>
        </p:spPr>
        <p:txBody>
          <a:bodyPr wrap="square" lIns="91425" tIns="91425" rIns="91425" bIns="91425" anchor="b"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4"/>
          </p:nvPr>
        </p:nvSpPr>
        <p:spPr>
          <a:xfrm>
            <a:off x="4645025" y="2174875"/>
            <a:ext cx="4041775" cy="47186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666666"/>
              </a:buClr>
              <a:buFont typeface="Arial"/>
              <a:buNone/>
              <a:defRPr sz="1600" b="0" i="0" u="none" strike="noStrike" cap="none">
                <a:solidFill>
                  <a:srgbClr val="666666"/>
                </a:solidFill>
                <a:latin typeface="Century Gothic"/>
                <a:ea typeface="Century Gothic"/>
                <a:cs typeface="Century Gothic"/>
                <a:sym typeface="Century Gothic"/>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5"/>
          </p:nvPr>
        </p:nvSpPr>
        <p:spPr>
          <a:xfrm>
            <a:off x="457200" y="2799134"/>
            <a:ext cx="4040188" cy="3327029"/>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6"/>
          </p:nvPr>
        </p:nvSpPr>
        <p:spPr>
          <a:xfrm>
            <a:off x="4649788" y="2803388"/>
            <a:ext cx="4040188" cy="3327029"/>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916134"/>
            <a:ext cx="3008313" cy="716773"/>
          </a:xfrm>
          <a:prstGeom prst="rect">
            <a:avLst/>
          </a:prstGeom>
          <a:noFill/>
          <a:ln>
            <a:noFill/>
          </a:ln>
        </p:spPr>
        <p:txBody>
          <a:bodyPr wrap="square" lIns="91425" tIns="91425" rIns="91425" bIns="91425" anchor="b" anchorCtr="0"/>
          <a:lstStyle>
            <a:lvl1pPr marL="0" marR="0" lvl="0" indent="0" algn="l" rtl="0">
              <a:spcBef>
                <a:spcPts val="0"/>
              </a:spcBef>
              <a:buClr>
                <a:srgbClr val="00AEEF"/>
              </a:buClr>
              <a:buFont typeface="Century Gothic"/>
              <a:buNone/>
              <a:defRPr sz="20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3575050" y="916135"/>
            <a:ext cx="5111750" cy="716772"/>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rgbClr val="00AEEF"/>
              </a:buClr>
              <a:buFont typeface="Arial"/>
              <a:buNone/>
              <a:defRPr sz="32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914400" marR="0" lvl="2" indent="0" algn="l" rtl="0">
              <a:spcBef>
                <a:spcPts val="320"/>
              </a:spcBef>
              <a:buClr>
                <a:srgbClr val="666666"/>
              </a:buClr>
              <a:buFont typeface="Arial"/>
              <a:buNone/>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1748985"/>
            <a:ext cx="3008313" cy="4377178"/>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rgbClr val="00A6E2"/>
              </a:buClr>
              <a:buFont typeface="Arial"/>
              <a:buNone/>
              <a:defRPr sz="1400" b="1" i="0" u="none" strike="noStrike" cap="none">
                <a:solidFill>
                  <a:srgbClr val="00A6E2"/>
                </a:solidFill>
                <a:latin typeface="Century Gothic"/>
                <a:ea typeface="Century Gothic"/>
                <a:cs typeface="Century Gothic"/>
                <a:sym typeface="Century Gothic"/>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575050" y="1750518"/>
            <a:ext cx="5111750" cy="4375645"/>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rgbClr val="00A6E2"/>
              </a:buClr>
              <a:buFont typeface="Century Gothic"/>
              <a:buNone/>
              <a:defRPr sz="2000" b="1" i="0" u="none" strike="noStrike" cap="none">
                <a:solidFill>
                  <a:srgbClr val="00A6E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rgbClr val="00AEEF"/>
              </a:buClr>
              <a:buFont typeface="Arial"/>
              <a:buNone/>
              <a:defRPr sz="3200" b="1" i="0" u="none" strike="noStrike" cap="none">
                <a:solidFill>
                  <a:srgbClr val="00AEEF"/>
                </a:solidFill>
                <a:latin typeface="Century Gothic"/>
                <a:ea typeface="Century Gothic"/>
                <a:cs typeface="Century Gothic"/>
                <a:sym typeface="Century Gothic"/>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159541"/>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rot="5400000">
            <a:off x="3014093" y="136422"/>
            <a:ext cx="3115813" cy="82296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EEF"/>
              </a:buClr>
              <a:buFont typeface="Arial"/>
              <a:buNone/>
              <a:defRPr sz="16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0002_16-Oomph_PP_Master_Standard.gif"/>
          <p:cNvPicPr preferRelativeResize="0"/>
          <p:nvPr/>
        </p:nvPicPr>
        <p:blipFill rotWithShape="1">
          <a:blip r:embed="rId12">
            <a:alphaModFix/>
          </a:blip>
          <a:srcRect/>
          <a:stretch/>
        </p:blipFill>
        <p:spPr>
          <a:xfrm>
            <a:off x="0" y="-7809"/>
            <a:ext cx="9152178" cy="6865809"/>
          </a:xfrm>
          <a:prstGeom prst="rect">
            <a:avLst/>
          </a:prstGeom>
          <a:noFill/>
          <a:ln>
            <a:noFill/>
          </a:ln>
        </p:spPr>
      </p:pic>
      <p:sp>
        <p:nvSpPr>
          <p:cNvPr id="11" name="Shape 11"/>
          <p:cNvSpPr txBox="1">
            <a:spLocks noGrp="1"/>
          </p:cNvSpPr>
          <p:nvPr>
            <p:ph type="title"/>
          </p:nvPr>
        </p:nvSpPr>
        <p:spPr>
          <a:xfrm>
            <a:off x="457200" y="1159541"/>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2693316"/>
            <a:ext cx="8229600" cy="440283"/>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EEF"/>
              </a:buClr>
              <a:buFont typeface="Arial"/>
              <a:buChar char="●"/>
              <a:defRPr sz="16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ozRoE6gbulw"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eg"/><Relationship Id="rId30"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ft.com/content/fe559314-bd49-11e7-9836-b25f8adaa111" TargetMode="External"/><Relationship Id="rId3" Type="http://schemas.openxmlformats.org/officeDocument/2006/relationships/image" Target="../media/image33.jpeg"/><Relationship Id="rId7" Type="http://schemas.openxmlformats.org/officeDocument/2006/relationships/hyperlink" Target="https://youtu.be/hc8mpePzXfE" TargetMode="External"/><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hyperlink" Target="https://youtu.be/WIw8xj7YeoM" TargetMode="External"/><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hyperlink" Target="https://www.theguardian.com/society/2017/feb/22/residential-social-care-day-trips-minib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958517" y="2048320"/>
            <a:ext cx="7130473" cy="3759200"/>
          </a:xfrm>
        </p:spPr>
        <p:txBody>
          <a:bodyPr/>
          <a:lstStyle/>
          <a:p>
            <a:pPr marL="342900" indent="-342900">
              <a:spcAft>
                <a:spcPts val="900"/>
              </a:spcAft>
              <a:buFont typeface="Arial" charset="0"/>
              <a:buChar char="•"/>
            </a:pPr>
            <a:r>
              <a:rPr lang="en-US" sz="2800" dirty="0">
                <a:solidFill>
                  <a:schemeClr val="tx1">
                    <a:lumMod val="75000"/>
                    <a:lumOff val="25000"/>
                  </a:schemeClr>
                </a:solidFill>
                <a:latin typeface="Century Gothic" panose="020B0502020202020204" pitchFamily="34" charset="0"/>
              </a:rPr>
              <a:t>Oomph! – an overview</a:t>
            </a:r>
          </a:p>
          <a:p>
            <a:pPr marL="342900" indent="-342900">
              <a:spcAft>
                <a:spcPts val="900"/>
              </a:spcAft>
              <a:buFont typeface="Arial" charset="0"/>
              <a:buChar char="•"/>
            </a:pPr>
            <a:r>
              <a:rPr lang="en-US" sz="2800" dirty="0">
                <a:solidFill>
                  <a:schemeClr val="tx1">
                    <a:lumMod val="75000"/>
                    <a:lumOff val="25000"/>
                  </a:schemeClr>
                </a:solidFill>
                <a:latin typeface="Century Gothic" panose="020B0502020202020204" pitchFamily="34" charset="0"/>
              </a:rPr>
              <a:t>Results and CQC</a:t>
            </a:r>
          </a:p>
          <a:p>
            <a:pPr marL="342900" indent="-342900">
              <a:spcAft>
                <a:spcPts val="900"/>
              </a:spcAft>
              <a:buFont typeface="Arial" charset="0"/>
              <a:buChar char="•"/>
            </a:pPr>
            <a:r>
              <a:rPr lang="en-US" sz="2800" dirty="0">
                <a:solidFill>
                  <a:schemeClr val="tx1">
                    <a:lumMod val="75000"/>
                    <a:lumOff val="25000"/>
                  </a:schemeClr>
                </a:solidFill>
                <a:latin typeface="Century Gothic" panose="020B0502020202020204" pitchFamily="34" charset="0"/>
              </a:rPr>
              <a:t>New Wellbeing Training package</a:t>
            </a:r>
          </a:p>
          <a:p>
            <a:pPr marL="342900" lvl="0" indent="-342900">
              <a:spcAft>
                <a:spcPts val="900"/>
              </a:spcAft>
              <a:buFont typeface="Arial" charset="0"/>
              <a:buChar char="•"/>
            </a:pPr>
            <a:r>
              <a:rPr lang="en-US" sz="2800" dirty="0">
                <a:solidFill>
                  <a:prstClr val="black">
                    <a:lumMod val="75000"/>
                    <a:lumOff val="25000"/>
                  </a:prstClr>
                </a:solidFill>
                <a:latin typeface="Century Gothic" panose="020B0502020202020204" pitchFamily="34" charset="0"/>
              </a:rPr>
              <a:t>Questions</a:t>
            </a:r>
            <a:endParaRPr lang="en-US" sz="2800" dirty="0">
              <a:solidFill>
                <a:schemeClr val="tx1">
                  <a:lumMod val="75000"/>
                  <a:lumOff val="25000"/>
                </a:schemeClr>
              </a:solidFill>
              <a:latin typeface="Century Gothic" panose="020B0502020202020204" pitchFamily="34" charset="0"/>
            </a:endParaRPr>
          </a:p>
          <a:p>
            <a:pPr>
              <a:spcAft>
                <a:spcPts val="900"/>
              </a:spcAft>
            </a:pPr>
            <a:endParaRPr lang="en-US" sz="2800" dirty="0">
              <a:solidFill>
                <a:schemeClr val="tx1">
                  <a:lumMod val="75000"/>
                  <a:lumOff val="25000"/>
                </a:schemeClr>
              </a:solidFill>
              <a:latin typeface="Century Gothic" panose="020B0502020202020204" pitchFamily="34" charset="0"/>
            </a:endParaRPr>
          </a:p>
          <a:p>
            <a:pPr>
              <a:spcAft>
                <a:spcPts val="900"/>
              </a:spcAft>
            </a:pPr>
            <a:endParaRPr lang="en-US" sz="2800" dirty="0">
              <a:solidFill>
                <a:schemeClr val="tx1">
                  <a:lumMod val="75000"/>
                  <a:lumOff val="25000"/>
                </a:schemeClr>
              </a:solidFill>
              <a:latin typeface="Century Gothic" panose="020B0502020202020204" pitchFamily="34" charset="0"/>
            </a:endParaRPr>
          </a:p>
          <a:p>
            <a:pPr>
              <a:spcAft>
                <a:spcPts val="900"/>
              </a:spcAft>
            </a:pPr>
            <a:endParaRPr lang="en-US" sz="2400" dirty="0">
              <a:solidFill>
                <a:schemeClr val="tx1">
                  <a:lumMod val="75000"/>
                  <a:lumOff val="25000"/>
                </a:schemeClr>
              </a:solidFill>
            </a:endParaRPr>
          </a:p>
          <a:p>
            <a:pPr>
              <a:spcAft>
                <a:spcPts val="900"/>
              </a:spcAft>
            </a:pPr>
            <a:endParaRPr lang="en-US" sz="2400" dirty="0">
              <a:solidFill>
                <a:schemeClr val="tx1">
                  <a:lumMod val="75000"/>
                  <a:lumOff val="25000"/>
                </a:schemeClr>
              </a:solidFill>
            </a:endParaRPr>
          </a:p>
        </p:txBody>
      </p:sp>
      <p:sp>
        <p:nvSpPr>
          <p:cNvPr id="3" name="Title 2"/>
          <p:cNvSpPr>
            <a:spLocks noGrp="1"/>
          </p:cNvSpPr>
          <p:nvPr>
            <p:ph type="title"/>
          </p:nvPr>
        </p:nvSpPr>
        <p:spPr>
          <a:xfrm>
            <a:off x="152400" y="614596"/>
            <a:ext cx="8229600" cy="1143000"/>
          </a:xfrm>
        </p:spPr>
        <p:txBody>
          <a:bodyPr/>
          <a:lstStyle/>
          <a:p>
            <a:r>
              <a:rPr lang="en-GB" dirty="0"/>
              <a:t>Key Contents</a:t>
            </a:r>
          </a:p>
        </p:txBody>
      </p:sp>
      <p:sp>
        <p:nvSpPr>
          <p:cNvPr id="9" name="Content Placeholder 1"/>
          <p:cNvSpPr>
            <a:spLocks noGrp="1"/>
          </p:cNvSpPr>
          <p:nvPr>
            <p:ph idx="1"/>
          </p:nvPr>
        </p:nvSpPr>
        <p:spPr>
          <a:xfrm>
            <a:off x="152399" y="1527044"/>
            <a:ext cx="8649855" cy="461104"/>
          </a:xfrm>
        </p:spPr>
        <p:txBody>
          <a:bodyPr/>
          <a:lstStyle/>
          <a:p>
            <a:endParaRPr lang="en-GB"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74466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06C39-4E2D-457B-A8E8-824252F39D7D}"/>
              </a:ext>
            </a:extLst>
          </p:cNvPr>
          <p:cNvSpPr>
            <a:spLocks noGrp="1"/>
          </p:cNvSpPr>
          <p:nvPr>
            <p:ph type="ctrTitle"/>
          </p:nvPr>
        </p:nvSpPr>
        <p:spPr>
          <a:xfrm>
            <a:off x="0" y="0"/>
            <a:ext cx="9144000" cy="6857999"/>
          </a:xfrm>
          <a:solidFill>
            <a:srgbClr val="00B0F0"/>
          </a:solidFill>
        </p:spPr>
        <p:txBody>
          <a:bodyPr>
            <a:normAutofit/>
          </a:bodyPr>
          <a:lstStyle/>
          <a:p>
            <a:r>
              <a:rPr lang="en-GB" sz="4400" dirty="0">
                <a:solidFill>
                  <a:schemeClr val="bg1"/>
                </a:solidFill>
              </a:rPr>
              <a:t/>
            </a:r>
            <a:br>
              <a:rPr lang="en-GB" sz="4400" dirty="0">
                <a:solidFill>
                  <a:schemeClr val="bg1"/>
                </a:solidFill>
              </a:rPr>
            </a:br>
            <a:r>
              <a:rPr lang="en-GB" sz="4400" dirty="0">
                <a:solidFill>
                  <a:schemeClr val="bg1"/>
                </a:solidFill>
              </a:rPr>
              <a:t>Proven results and endorsement…</a:t>
            </a:r>
            <a:br>
              <a:rPr lang="en-GB" sz="4400" dirty="0">
                <a:solidFill>
                  <a:schemeClr val="bg1"/>
                </a:solidFill>
              </a:rPr>
            </a:br>
            <a:endParaRPr lang="en-GB" sz="4400" dirty="0">
              <a:solidFill>
                <a:schemeClr val="bg1"/>
              </a:solidFill>
            </a:endParaRPr>
          </a:p>
        </p:txBody>
      </p:sp>
    </p:spTree>
    <p:extLst>
      <p:ext uri="{BB962C8B-B14F-4D97-AF65-F5344CB8AC3E}">
        <p14:creationId xmlns:p14="http://schemas.microsoft.com/office/powerpoint/2010/main" val="177736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12033" y="1"/>
            <a:ext cx="6376737" cy="6858000"/>
          </a:xfrm>
          <a:prstGeom prst="rect">
            <a:avLst/>
          </a:prstGeom>
          <a:noFill/>
          <a:ln>
            <a:noFill/>
          </a:ln>
        </p:spPr>
      </p:pic>
      <p:pic>
        <p:nvPicPr>
          <p:cNvPr id="4" name="Shape 206">
            <a:extLst>
              <a:ext uri="{FF2B5EF4-FFF2-40B4-BE49-F238E27FC236}">
                <a16:creationId xmlns="" xmlns:a16="http://schemas.microsoft.com/office/drawing/2014/main" id="{C3EBE63D-91E8-40D5-9992-90859A171E96}"/>
              </a:ext>
            </a:extLst>
          </p:cNvPr>
          <p:cNvPicPr preferRelativeResize="0"/>
          <p:nvPr/>
        </p:nvPicPr>
        <p:blipFill rotWithShape="1">
          <a:blip r:embed="rId4">
            <a:alphaModFix/>
          </a:blip>
          <a:srcRect/>
          <a:stretch/>
        </p:blipFill>
        <p:spPr>
          <a:xfrm>
            <a:off x="6376736" y="1"/>
            <a:ext cx="2947738" cy="6857999"/>
          </a:xfrm>
          <a:prstGeom prst="rect">
            <a:avLst/>
          </a:prstGeom>
          <a:noFill/>
          <a:ln>
            <a:noFill/>
          </a:ln>
        </p:spPr>
      </p:pic>
    </p:spTree>
    <p:extLst>
      <p:ext uri="{BB962C8B-B14F-4D97-AF65-F5344CB8AC3E}">
        <p14:creationId xmlns:p14="http://schemas.microsoft.com/office/powerpoint/2010/main" val="420318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2196"/>
            <a:ext cx="9144000" cy="6930196"/>
          </a:xfrm>
          <a:solidFill>
            <a:srgbClr val="FFC000"/>
          </a:solidFill>
        </p:spPr>
        <p:txBody>
          <a:bodyPr>
            <a:normAutofit/>
          </a:bodyPr>
          <a:lstStyle/>
          <a:p>
            <a:r>
              <a:rPr lang="en-GB" sz="4000" dirty="0">
                <a:solidFill>
                  <a:schemeClr val="bg1"/>
                </a:solidFill>
              </a:rPr>
              <a:t>CQC Endorsement</a:t>
            </a:r>
            <a:br>
              <a:rPr lang="en-GB" sz="4000" dirty="0">
                <a:solidFill>
                  <a:schemeClr val="bg1"/>
                </a:solidFill>
              </a:rPr>
            </a:br>
            <a:r>
              <a:rPr lang="en-GB" sz="4000" dirty="0">
                <a:solidFill>
                  <a:schemeClr val="bg1"/>
                </a:solidFill>
              </a:rPr>
              <a:t/>
            </a:r>
            <a:br>
              <a:rPr lang="en-GB" sz="4000" dirty="0">
                <a:solidFill>
                  <a:schemeClr val="bg1"/>
                </a:solidFill>
              </a:rPr>
            </a:br>
            <a:r>
              <a:rPr lang="en-GB" sz="4000" dirty="0">
                <a:solidFill>
                  <a:schemeClr val="bg1"/>
                </a:solidFill>
              </a:rPr>
              <a:t>“</a:t>
            </a:r>
            <a:r>
              <a:rPr lang="en-GB" sz="2400" dirty="0">
                <a:solidFill>
                  <a:schemeClr val="bg1"/>
                </a:solidFill>
              </a:rPr>
              <a:t>A great way to promote the wellbeing of residents is through exercise and fun. It’s all part of the person centred approach that my inspectors are looking for. Congratulations to Oomph! for the enthusiasm and energy they have brought with their creative approach”</a:t>
            </a:r>
            <a:br>
              <a:rPr lang="en-GB" sz="2400" dirty="0">
                <a:solidFill>
                  <a:schemeClr val="bg1"/>
                </a:solidFill>
              </a:rPr>
            </a:br>
            <a:r>
              <a:rPr lang="en-GB" sz="2400" dirty="0">
                <a:solidFill>
                  <a:schemeClr val="bg1"/>
                </a:solidFill>
              </a:rPr>
              <a:t/>
            </a:r>
            <a:br>
              <a:rPr lang="en-GB" sz="2400" dirty="0">
                <a:solidFill>
                  <a:schemeClr val="bg1"/>
                </a:solidFill>
              </a:rPr>
            </a:br>
            <a:r>
              <a:rPr lang="en-GB" sz="2400" dirty="0">
                <a:solidFill>
                  <a:schemeClr val="bg1"/>
                </a:solidFill>
              </a:rPr>
              <a:t>Andrea Sutcliffe, Chief Inspector, CQC</a:t>
            </a:r>
          </a:p>
        </p:txBody>
      </p:sp>
      <p:sp>
        <p:nvSpPr>
          <p:cNvPr id="5" name="Rectangle 4"/>
          <p:cNvSpPr/>
          <p:nvPr/>
        </p:nvSpPr>
        <p:spPr>
          <a:xfrm>
            <a:off x="0" y="4288052"/>
            <a:ext cx="9144000" cy="1754326"/>
          </a:xfrm>
          <a:prstGeom prst="rect">
            <a:avLst/>
          </a:prstGeom>
        </p:spPr>
        <p:txBody>
          <a:bodyPr wrap="square">
            <a:spAutoFit/>
          </a:bodyPr>
          <a:lstStyle/>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effectLst/>
              <a:latin typeface="arial" panose="020B0604020202020204" pitchFamily="34" charset="0"/>
            </a:endParaRPr>
          </a:p>
          <a:p>
            <a:pPr algn="ctr"/>
            <a:endParaRPr lang="en-GB" b="0" i="0" dirty="0">
              <a:solidFill>
                <a:srgbClr val="00A6E2"/>
              </a:solidFill>
              <a:effectLst/>
              <a:latin typeface="arial" panose="020B0604020202020204" pitchFamily="34" charset="0"/>
            </a:endParaRPr>
          </a:p>
          <a:p>
            <a:pPr algn="ctr"/>
            <a:r>
              <a:rPr lang="en-GB" b="0" i="0" dirty="0">
                <a:solidFill>
                  <a:srgbClr val="535353"/>
                </a:solidFill>
                <a:effectLst/>
                <a:latin typeface="arial" panose="020B0604020202020204" pitchFamily="34" charset="0"/>
              </a:rPr>
              <a:t> </a:t>
            </a:r>
            <a:endParaRPr lang="en-GB"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65867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4068"/>
            <a:ext cx="9144000" cy="6882068"/>
          </a:xfrm>
          <a:solidFill>
            <a:srgbClr val="FFC000"/>
          </a:solidFill>
        </p:spPr>
        <p:txBody>
          <a:bodyPr>
            <a:normAutofit/>
          </a:bodyPr>
          <a:lstStyle/>
          <a:p>
            <a:r>
              <a:rPr lang="en-GB" sz="4000" dirty="0">
                <a:solidFill>
                  <a:schemeClr val="bg1"/>
                </a:solidFill>
              </a:rPr>
              <a:t>OUR MISSION…</a:t>
            </a:r>
            <a:br>
              <a:rPr lang="en-GB" sz="4000" dirty="0">
                <a:solidFill>
                  <a:schemeClr val="bg1"/>
                </a:solidFill>
              </a:rPr>
            </a:br>
            <a:r>
              <a:rPr lang="en-GB" sz="4000" dirty="0">
                <a:solidFill>
                  <a:schemeClr val="bg1"/>
                </a:solidFill>
              </a:rPr>
              <a:t/>
            </a:r>
            <a:br>
              <a:rPr lang="en-GB" sz="4000" dirty="0">
                <a:solidFill>
                  <a:schemeClr val="bg1"/>
                </a:solidFill>
              </a:rPr>
            </a:br>
            <a:r>
              <a:rPr lang="en-GB" sz="4000" dirty="0">
                <a:solidFill>
                  <a:schemeClr val="bg1"/>
                </a:solidFill>
              </a:rPr>
              <a:t>To ensure older people enjoy the quality of life they deserve!</a:t>
            </a:r>
            <a:br>
              <a:rPr lang="en-GB" sz="4000" dirty="0">
                <a:solidFill>
                  <a:schemeClr val="bg1"/>
                </a:solidFill>
              </a:rPr>
            </a:br>
            <a:endParaRPr lang="en-GB" sz="4000" dirty="0">
              <a:solidFill>
                <a:schemeClr val="bg1"/>
              </a:solidFill>
            </a:endParaRPr>
          </a:p>
        </p:txBody>
      </p:sp>
      <p:sp>
        <p:nvSpPr>
          <p:cNvPr id="5" name="Rectangle 4"/>
          <p:cNvSpPr/>
          <p:nvPr/>
        </p:nvSpPr>
        <p:spPr>
          <a:xfrm>
            <a:off x="0" y="4288052"/>
            <a:ext cx="9144000" cy="1754326"/>
          </a:xfrm>
          <a:prstGeom prst="rect">
            <a:avLst/>
          </a:prstGeom>
        </p:spPr>
        <p:txBody>
          <a:bodyPr wrap="square">
            <a:spAutoFit/>
          </a:bodyPr>
          <a:lstStyle/>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effectLst/>
              <a:latin typeface="arial" panose="020B0604020202020204" pitchFamily="34" charset="0"/>
            </a:endParaRPr>
          </a:p>
          <a:p>
            <a:pPr algn="ctr"/>
            <a:endParaRPr lang="en-GB" b="0" i="0" dirty="0">
              <a:solidFill>
                <a:srgbClr val="00A6E2"/>
              </a:solidFill>
              <a:effectLst/>
              <a:latin typeface="arial" panose="020B0604020202020204" pitchFamily="34" charset="0"/>
            </a:endParaRPr>
          </a:p>
          <a:p>
            <a:pPr algn="ctr"/>
            <a:r>
              <a:rPr lang="en-GB" b="0" i="0" dirty="0">
                <a:solidFill>
                  <a:srgbClr val="535353"/>
                </a:solidFill>
                <a:effectLst/>
                <a:latin typeface="arial" panose="020B0604020202020204" pitchFamily="34" charset="0"/>
              </a:rPr>
              <a:t> </a:t>
            </a:r>
            <a:endParaRPr lang="en-GB"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16837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14596"/>
            <a:ext cx="8229600" cy="1143000"/>
          </a:xfrm>
        </p:spPr>
        <p:txBody>
          <a:bodyPr/>
          <a:lstStyle/>
          <a:p>
            <a:r>
              <a:rPr lang="en-GB" dirty="0"/>
              <a:t>OUR POSITIONING…</a:t>
            </a:r>
          </a:p>
        </p:txBody>
      </p:sp>
      <p:sp>
        <p:nvSpPr>
          <p:cNvPr id="9" name="Content Placeholder 1"/>
          <p:cNvSpPr>
            <a:spLocks noGrp="1"/>
          </p:cNvSpPr>
          <p:nvPr>
            <p:ph idx="1"/>
          </p:nvPr>
        </p:nvSpPr>
        <p:spPr>
          <a:xfrm>
            <a:off x="152399" y="2164719"/>
            <a:ext cx="8649855" cy="461104"/>
          </a:xfrm>
        </p:spPr>
        <p:txBody>
          <a:bodyPr/>
          <a:lstStyle/>
          <a:p>
            <a:endParaRPr lang="en-GB" sz="2800" dirty="0">
              <a:solidFill>
                <a:schemeClr val="tx1">
                  <a:lumMod val="75000"/>
                  <a:lumOff val="25000"/>
                </a:schemeClr>
              </a:solidFill>
            </a:endParaRPr>
          </a:p>
          <a:p>
            <a:pPr algn="ctr"/>
            <a:r>
              <a:rPr lang="en-GB" sz="3600" dirty="0">
                <a:solidFill>
                  <a:schemeClr val="tx1">
                    <a:lumMod val="75000"/>
                    <a:lumOff val="25000"/>
                  </a:schemeClr>
                </a:solidFill>
              </a:rPr>
              <a:t>An award winning wellbeing business dedicated to transforming the lives of older adults…</a:t>
            </a:r>
          </a:p>
          <a:p>
            <a:pPr algn="ctr"/>
            <a:endParaRPr lang="en-GB" sz="3600" dirty="0">
              <a:solidFill>
                <a:schemeClr val="tx1">
                  <a:lumMod val="75000"/>
                  <a:lumOff val="25000"/>
                </a:schemeClr>
              </a:solidFill>
            </a:endParaRPr>
          </a:p>
          <a:p>
            <a:pPr algn="ctr"/>
            <a:endParaRPr lang="en-GB" sz="2800" dirty="0">
              <a:solidFill>
                <a:schemeClr val="tx1">
                  <a:lumMod val="75000"/>
                  <a:lumOff val="25000"/>
                </a:schemeClr>
              </a:solidFill>
            </a:endParaRPr>
          </a:p>
          <a:p>
            <a:pPr algn="ctr"/>
            <a:endParaRPr lang="en-GB" sz="28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253772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06C39-4E2D-457B-A8E8-824252F39D7D}"/>
              </a:ext>
            </a:extLst>
          </p:cNvPr>
          <p:cNvSpPr>
            <a:spLocks noGrp="1"/>
          </p:cNvSpPr>
          <p:nvPr>
            <p:ph type="ctrTitle"/>
          </p:nvPr>
        </p:nvSpPr>
        <p:spPr>
          <a:xfrm>
            <a:off x="0" y="0"/>
            <a:ext cx="9144000" cy="6857999"/>
          </a:xfrm>
          <a:solidFill>
            <a:srgbClr val="7030A0"/>
          </a:solidFill>
        </p:spPr>
        <p:txBody>
          <a:bodyPr>
            <a:normAutofit/>
          </a:bodyPr>
          <a:lstStyle/>
          <a:p>
            <a:r>
              <a:rPr lang="en-GB" sz="4400" dirty="0">
                <a:solidFill>
                  <a:schemeClr val="bg1"/>
                </a:solidFill>
              </a:rPr>
              <a:t/>
            </a:r>
            <a:br>
              <a:rPr lang="en-GB" sz="4400" dirty="0">
                <a:solidFill>
                  <a:schemeClr val="bg1"/>
                </a:solidFill>
              </a:rPr>
            </a:br>
            <a:r>
              <a:rPr lang="en-GB" sz="4400" dirty="0">
                <a:solidFill>
                  <a:schemeClr val="bg1"/>
                </a:solidFill>
              </a:rPr>
              <a:t>OUR PROPOSITION…</a:t>
            </a:r>
            <a:br>
              <a:rPr lang="en-GB" sz="4400" dirty="0">
                <a:solidFill>
                  <a:schemeClr val="bg1"/>
                </a:solidFill>
              </a:rPr>
            </a:br>
            <a:r>
              <a:rPr lang="en-GB" sz="4400" dirty="0">
                <a:solidFill>
                  <a:schemeClr val="bg1"/>
                </a:solidFill>
              </a:rPr>
              <a:t>Changing the face of ageing</a:t>
            </a:r>
            <a:br>
              <a:rPr lang="en-GB" sz="4400" dirty="0">
                <a:solidFill>
                  <a:schemeClr val="bg1"/>
                </a:solidFill>
              </a:rPr>
            </a:br>
            <a:endParaRPr lang="en-GB" sz="4400" dirty="0">
              <a:solidFill>
                <a:schemeClr val="bg1"/>
              </a:solidFill>
            </a:endParaRPr>
          </a:p>
        </p:txBody>
      </p:sp>
    </p:spTree>
    <p:extLst>
      <p:ext uri="{BB962C8B-B14F-4D97-AF65-F5344CB8AC3E}">
        <p14:creationId xmlns:p14="http://schemas.microsoft.com/office/powerpoint/2010/main" val="82553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70783"/>
            <a:ext cx="8229600" cy="1143000"/>
          </a:xfrm>
        </p:spPr>
        <p:txBody>
          <a:bodyPr>
            <a:normAutofit/>
          </a:bodyPr>
          <a:lstStyle/>
          <a:p>
            <a:r>
              <a:rPr lang="en-GB" dirty="0"/>
              <a:t> See Oomph! in action…</a:t>
            </a:r>
          </a:p>
        </p:txBody>
      </p:sp>
      <p:sp>
        <p:nvSpPr>
          <p:cNvPr id="7" name="TextBox 6"/>
          <p:cNvSpPr txBox="1"/>
          <p:nvPr/>
        </p:nvSpPr>
        <p:spPr>
          <a:xfrm>
            <a:off x="356135" y="5725866"/>
            <a:ext cx="8576109" cy="261610"/>
          </a:xfrm>
          <a:prstGeom prst="rect">
            <a:avLst/>
          </a:prstGeom>
          <a:noFill/>
        </p:spPr>
        <p:txBody>
          <a:bodyPr wrap="square" rtlCol="0">
            <a:spAutoFit/>
          </a:bodyPr>
          <a:lstStyle/>
          <a:p>
            <a:r>
              <a:rPr lang="en-GB" sz="1100" dirty="0">
                <a:solidFill>
                  <a:prstClr val="black"/>
                </a:solidFill>
                <a:latin typeface="Century Gothic" panose="020B0502020202020204" pitchFamily="34" charset="0"/>
              </a:rPr>
              <a:t>Click </a:t>
            </a:r>
            <a:r>
              <a:rPr lang="en-GB" sz="1100" dirty="0">
                <a:solidFill>
                  <a:srgbClr val="00B0F0"/>
                </a:solidFill>
                <a:latin typeface="Century Gothic" panose="020B0502020202020204" pitchFamily="34" charset="0"/>
                <a:hlinkClick r:id="rId2"/>
              </a:rPr>
              <a:t>here</a:t>
            </a:r>
            <a:r>
              <a:rPr lang="en-GB" sz="1100" dirty="0">
                <a:solidFill>
                  <a:prstClr val="black"/>
                </a:solidFill>
                <a:latin typeface="Century Gothic" panose="020B0502020202020204" pitchFamily="34" charset="0"/>
              </a:rPr>
              <a:t> to view video or when in slideshow mode click on the image</a:t>
            </a:r>
          </a:p>
        </p:txBody>
      </p:sp>
    </p:spTree>
    <p:extLst>
      <p:ext uri="{BB962C8B-B14F-4D97-AF65-F5344CB8AC3E}">
        <p14:creationId xmlns:p14="http://schemas.microsoft.com/office/powerpoint/2010/main" val="254308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0" y="1250873"/>
            <a:ext cx="8272130" cy="3969697"/>
          </a:xfrm>
        </p:spPr>
        <p:txBody>
          <a:bodyPr/>
          <a:lstStyle/>
          <a:p>
            <a:pPr marL="342900" indent="-342900">
              <a:spcAft>
                <a:spcPts val="900"/>
              </a:spcAft>
              <a:buFont typeface="Arial" charset="0"/>
              <a:buChar char="•"/>
            </a:pPr>
            <a:endParaRPr lang="en-US" dirty="0">
              <a:solidFill>
                <a:schemeClr val="tx1">
                  <a:lumMod val="75000"/>
                  <a:lumOff val="25000"/>
                </a:schemeClr>
              </a:solidFill>
            </a:endParaRPr>
          </a:p>
          <a:p>
            <a:pPr marL="342900" indent="-342900">
              <a:spcAft>
                <a:spcPts val="900"/>
              </a:spcAft>
              <a:buFont typeface="Arial" charset="0"/>
              <a:buChar char="•"/>
            </a:pPr>
            <a:r>
              <a:rPr lang="en-US" sz="2400" dirty="0">
                <a:solidFill>
                  <a:schemeClr val="tx1">
                    <a:lumMod val="75000"/>
                    <a:lumOff val="25000"/>
                  </a:schemeClr>
                </a:solidFill>
                <a:latin typeface="Century Gothic" panose="020B0502020202020204" pitchFamily="34" charset="0"/>
              </a:rPr>
              <a:t>Training and support services to enable care home staff to deliver high quality exercise and activity classes</a:t>
            </a:r>
          </a:p>
          <a:p>
            <a:pPr marL="342900" indent="-342900">
              <a:spcAft>
                <a:spcPts val="900"/>
              </a:spcAft>
              <a:buFont typeface="Arial" charset="0"/>
              <a:buChar char="•"/>
            </a:pPr>
            <a:r>
              <a:rPr lang="en-US" sz="2400" dirty="0">
                <a:solidFill>
                  <a:schemeClr val="tx1">
                    <a:lumMod val="75000"/>
                    <a:lumOff val="25000"/>
                  </a:schemeClr>
                </a:solidFill>
                <a:latin typeface="Century Gothic" panose="020B0502020202020204" pitchFamily="34" charset="0"/>
              </a:rPr>
              <a:t>Over </a:t>
            </a:r>
            <a:r>
              <a:rPr lang="en-US" sz="2400" b="1" dirty="0">
                <a:solidFill>
                  <a:schemeClr val="tx1">
                    <a:lumMod val="75000"/>
                    <a:lumOff val="25000"/>
                  </a:schemeClr>
                </a:solidFill>
                <a:latin typeface="Century Gothic" panose="020B0502020202020204" pitchFamily="34" charset="0"/>
              </a:rPr>
              <a:t>60,000</a:t>
            </a:r>
            <a:r>
              <a:rPr lang="en-US" sz="2400" dirty="0">
                <a:solidFill>
                  <a:schemeClr val="tx1">
                    <a:lumMod val="75000"/>
                    <a:lumOff val="25000"/>
                  </a:schemeClr>
                </a:solidFill>
                <a:latin typeface="Century Gothic" panose="020B0502020202020204" pitchFamily="34" charset="0"/>
              </a:rPr>
              <a:t> classes with </a:t>
            </a:r>
            <a:r>
              <a:rPr lang="en-US" sz="2400" b="1" dirty="0">
                <a:solidFill>
                  <a:schemeClr val="tx1">
                    <a:lumMod val="75000"/>
                    <a:lumOff val="25000"/>
                  </a:schemeClr>
                </a:solidFill>
                <a:latin typeface="Century Gothic" panose="020B0502020202020204" pitchFamily="34" charset="0"/>
              </a:rPr>
              <a:t>1600 plus</a:t>
            </a:r>
            <a:r>
              <a:rPr lang="en-US" sz="2400" dirty="0">
                <a:solidFill>
                  <a:schemeClr val="tx1">
                    <a:lumMod val="75000"/>
                    <a:lumOff val="25000"/>
                  </a:schemeClr>
                </a:solidFill>
                <a:latin typeface="Century Gothic" panose="020B0502020202020204" pitchFamily="34" charset="0"/>
              </a:rPr>
              <a:t> trained instructors</a:t>
            </a:r>
          </a:p>
          <a:p>
            <a:pPr marL="342900" indent="-342900">
              <a:spcAft>
                <a:spcPts val="900"/>
              </a:spcAft>
              <a:buFont typeface="Arial" charset="0"/>
              <a:buChar char="•"/>
            </a:pPr>
            <a:r>
              <a:rPr lang="en-US" sz="2400" dirty="0">
                <a:solidFill>
                  <a:schemeClr val="tx1">
                    <a:lumMod val="75000"/>
                    <a:lumOff val="25000"/>
                  </a:schemeClr>
                </a:solidFill>
                <a:latin typeface="Century Gothic" panose="020B0502020202020204" pitchFamily="34" charset="0"/>
              </a:rPr>
              <a:t>Last year we launched Out and About enabling care Homes to offer regular trips to culturally relevant activities and events –  we are already taking 1000 residents out per month</a:t>
            </a:r>
          </a:p>
          <a:p>
            <a:pPr marL="342900" indent="-342900">
              <a:spcAft>
                <a:spcPts val="900"/>
              </a:spcAft>
              <a:buFont typeface="Arial" charset="0"/>
              <a:buChar char="•"/>
            </a:pPr>
            <a:r>
              <a:rPr lang="en-US" sz="2400" dirty="0">
                <a:solidFill>
                  <a:schemeClr val="tx1">
                    <a:lumMod val="75000"/>
                    <a:lumOff val="25000"/>
                  </a:schemeClr>
                </a:solidFill>
                <a:latin typeface="Century Gothic" panose="020B0502020202020204" pitchFamily="34" charset="0"/>
              </a:rPr>
              <a:t>Plus recent partnership and funding with </a:t>
            </a:r>
            <a:r>
              <a:rPr lang="en-US" sz="2400" b="1" dirty="0">
                <a:solidFill>
                  <a:schemeClr val="tx1">
                    <a:lumMod val="75000"/>
                    <a:lumOff val="25000"/>
                  </a:schemeClr>
                </a:solidFill>
                <a:latin typeface="Century Gothic" panose="020B0502020202020204" pitchFamily="34" charset="0"/>
              </a:rPr>
              <a:t>Sport England </a:t>
            </a:r>
            <a:r>
              <a:rPr lang="en-US" sz="2400" dirty="0">
                <a:solidFill>
                  <a:schemeClr val="tx1">
                    <a:lumMod val="75000"/>
                    <a:lumOff val="25000"/>
                  </a:schemeClr>
                </a:solidFill>
                <a:latin typeface="Century Gothic" panose="020B0502020202020204" pitchFamily="34" charset="0"/>
              </a:rPr>
              <a:t>to roll out Oomph! model to the wider community across the UK, with a minimum target of 27,000 consumers!</a:t>
            </a:r>
          </a:p>
        </p:txBody>
      </p:sp>
      <p:sp>
        <p:nvSpPr>
          <p:cNvPr id="3" name="Title 2"/>
          <p:cNvSpPr>
            <a:spLocks noGrp="1"/>
          </p:cNvSpPr>
          <p:nvPr>
            <p:ph type="title"/>
          </p:nvPr>
        </p:nvSpPr>
        <p:spPr>
          <a:xfrm>
            <a:off x="152400" y="614596"/>
            <a:ext cx="8229600" cy="1143000"/>
          </a:xfrm>
        </p:spPr>
        <p:txBody>
          <a:bodyPr/>
          <a:lstStyle/>
          <a:p>
            <a:r>
              <a:rPr lang="en-GB" dirty="0"/>
              <a:t>An Overview…</a:t>
            </a:r>
          </a:p>
        </p:txBody>
      </p:sp>
    </p:spTree>
    <p:extLst>
      <p:ext uri="{BB962C8B-B14F-4D97-AF65-F5344CB8AC3E}">
        <p14:creationId xmlns:p14="http://schemas.microsoft.com/office/powerpoint/2010/main" val="156517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06" y="1085136"/>
            <a:ext cx="8229600" cy="857250"/>
          </a:xfrm>
        </p:spPr>
        <p:txBody>
          <a:bodyPr>
            <a:normAutofit fontScale="90000"/>
          </a:bodyPr>
          <a:lstStyle/>
          <a:p>
            <a:r>
              <a:rPr lang="en-US" dirty="0"/>
              <a:t>SIGNIFICANT SCALE AND REACH…</a:t>
            </a:r>
            <a:br>
              <a:rPr lang="en-US" dirty="0"/>
            </a:br>
            <a:r>
              <a:rPr lang="en-US" dirty="0"/>
              <a:t> </a:t>
            </a:r>
            <a:r>
              <a:rPr lang="en-US" sz="3100" dirty="0"/>
              <a:t>with Clients, Investors and Partners</a:t>
            </a:r>
            <a:endParaRPr lang="en-US" sz="3100" dirty="0">
              <a:solidFill>
                <a:srgbClr val="FF0000"/>
              </a:solidFill>
            </a:endParaRPr>
          </a:p>
        </p:txBody>
      </p:sp>
      <p:sp>
        <p:nvSpPr>
          <p:cNvPr id="3" name="Rectangle 2"/>
          <p:cNvSpPr/>
          <p:nvPr/>
        </p:nvSpPr>
        <p:spPr>
          <a:xfrm>
            <a:off x="4831466" y="5099053"/>
            <a:ext cx="2940939" cy="8254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pic>
        <p:nvPicPr>
          <p:cNvPr id="6" name="Shape 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11129" y="2781481"/>
            <a:ext cx="992780" cy="523697"/>
          </a:xfrm>
          <a:prstGeom prst="rect">
            <a:avLst/>
          </a:prstGeom>
          <a:noFill/>
          <a:ln>
            <a:noFill/>
          </a:ln>
        </p:spPr>
      </p:pic>
      <p:sp>
        <p:nvSpPr>
          <p:cNvPr id="9" name="Rectangle 8"/>
          <p:cNvSpPr/>
          <p:nvPr/>
        </p:nvSpPr>
        <p:spPr>
          <a:xfrm>
            <a:off x="6754510" y="2539874"/>
            <a:ext cx="1104969" cy="293786"/>
          </a:xfrm>
          <a:prstGeom prst="rect">
            <a:avLst/>
          </a:prstGeom>
        </p:spPr>
        <p:txBody>
          <a:bodyPr wrap="square">
            <a:spAutoFit/>
          </a:bodyPr>
          <a:lstStyle/>
          <a:p>
            <a:pPr defTabSz="685800">
              <a:buClr>
                <a:srgbClr val="666666"/>
              </a:buClr>
              <a:buSzPct val="100000"/>
              <a:defRPr/>
            </a:pPr>
            <a:r>
              <a:rPr lang="en-GB" sz="1500" b="1" kern="0" dirty="0">
                <a:solidFill>
                  <a:prstClr val="white">
                    <a:lumMod val="50000"/>
                  </a:prstClr>
                </a:solidFill>
                <a:latin typeface="Century Gothic" panose="020B0502020202020204" pitchFamily="34" charset="0"/>
                <a:cs typeface="Century Gothic"/>
              </a:rPr>
              <a:t>Partners</a:t>
            </a:r>
          </a:p>
        </p:txBody>
      </p:sp>
      <p:sp>
        <p:nvSpPr>
          <p:cNvPr id="10" name="Rectangle 9"/>
          <p:cNvSpPr/>
          <p:nvPr/>
        </p:nvSpPr>
        <p:spPr>
          <a:xfrm>
            <a:off x="744234" y="2472791"/>
            <a:ext cx="1241061" cy="503635"/>
          </a:xfrm>
          <a:prstGeom prst="rect">
            <a:avLst/>
          </a:prstGeom>
        </p:spPr>
        <p:txBody>
          <a:bodyPr wrap="square">
            <a:spAutoFit/>
          </a:bodyPr>
          <a:lstStyle/>
          <a:p>
            <a:pPr defTabSz="685800">
              <a:buClr>
                <a:srgbClr val="666666"/>
              </a:buClr>
              <a:buSzPct val="100000"/>
              <a:defRPr/>
            </a:pPr>
            <a:r>
              <a:rPr lang="en-GB" sz="1500" b="1" kern="0" dirty="0">
                <a:solidFill>
                  <a:prstClr val="white">
                    <a:lumMod val="50000"/>
                  </a:prstClr>
                </a:solidFill>
                <a:latin typeface="Century Gothic" panose="020B0502020202020204" pitchFamily="34" charset="0"/>
                <a:cs typeface="Century Gothic"/>
              </a:rPr>
              <a:t>Investors &amp; Advisors</a:t>
            </a:r>
          </a:p>
        </p:txBody>
      </p:sp>
      <p:sp>
        <p:nvSpPr>
          <p:cNvPr id="11" name="Rectangle 10"/>
          <p:cNvSpPr/>
          <p:nvPr/>
        </p:nvSpPr>
        <p:spPr>
          <a:xfrm>
            <a:off x="3608431" y="2529634"/>
            <a:ext cx="1361501" cy="293786"/>
          </a:xfrm>
          <a:prstGeom prst="rect">
            <a:avLst/>
          </a:prstGeom>
        </p:spPr>
        <p:txBody>
          <a:bodyPr wrap="square">
            <a:spAutoFit/>
          </a:bodyPr>
          <a:lstStyle/>
          <a:p>
            <a:pPr defTabSz="685800">
              <a:buClr>
                <a:srgbClr val="666666"/>
              </a:buClr>
              <a:buSzPct val="100000"/>
              <a:defRPr/>
            </a:pPr>
            <a:r>
              <a:rPr lang="en-GB" sz="1500" b="1" kern="0" dirty="0">
                <a:solidFill>
                  <a:prstClr val="white">
                    <a:lumMod val="50000"/>
                  </a:prstClr>
                </a:solidFill>
                <a:latin typeface="Century Gothic" panose="020B0502020202020204" pitchFamily="34" charset="0"/>
                <a:cs typeface="Century Gothic"/>
              </a:rPr>
              <a:t>Clients </a:t>
            </a:r>
          </a:p>
        </p:txBody>
      </p:sp>
      <p:pic>
        <p:nvPicPr>
          <p:cNvPr id="13" name="Shape 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3478" y="3007736"/>
            <a:ext cx="752448" cy="523697"/>
          </a:xfrm>
          <a:prstGeom prst="rect">
            <a:avLst/>
          </a:prstGeom>
          <a:noFill/>
          <a:ln>
            <a:noFill/>
          </a:ln>
        </p:spPr>
      </p:pic>
      <p:pic>
        <p:nvPicPr>
          <p:cNvPr id="14" name="Shape 8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9090" y="4506262"/>
            <a:ext cx="762219" cy="523697"/>
          </a:xfrm>
          <a:prstGeom prst="rect">
            <a:avLst/>
          </a:prstGeom>
          <a:noFill/>
          <a:ln>
            <a:noFill/>
          </a:ln>
        </p:spPr>
      </p:pic>
      <p:pic>
        <p:nvPicPr>
          <p:cNvPr id="15" name="Shape 8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22351" y="3447262"/>
            <a:ext cx="762219" cy="523697"/>
          </a:xfrm>
          <a:prstGeom prst="rect">
            <a:avLst/>
          </a:prstGeom>
          <a:noFill/>
          <a:ln>
            <a:noFill/>
          </a:ln>
        </p:spPr>
      </p:pic>
      <p:pic>
        <p:nvPicPr>
          <p:cNvPr id="17" name="Shape 8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85737" y="2940144"/>
            <a:ext cx="840347" cy="357749"/>
          </a:xfrm>
          <a:prstGeom prst="rect">
            <a:avLst/>
          </a:prstGeom>
          <a:noFill/>
          <a:ln>
            <a:noFill/>
          </a:ln>
        </p:spPr>
      </p:pic>
      <p:pic>
        <p:nvPicPr>
          <p:cNvPr id="19" name="Shape 8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979983" y="3348756"/>
            <a:ext cx="578633" cy="636018"/>
          </a:xfrm>
          <a:prstGeom prst="rect">
            <a:avLst/>
          </a:prstGeom>
          <a:noFill/>
          <a:ln>
            <a:noFill/>
          </a:ln>
        </p:spPr>
      </p:pic>
      <p:pic>
        <p:nvPicPr>
          <p:cNvPr id="21" name="Shape 8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72950" y="5014675"/>
            <a:ext cx="589209" cy="559754"/>
          </a:xfrm>
          <a:prstGeom prst="rect">
            <a:avLst/>
          </a:prstGeom>
          <a:noFill/>
          <a:ln>
            <a:noFill/>
          </a:ln>
        </p:spPr>
      </p:pic>
      <p:pic>
        <p:nvPicPr>
          <p:cNvPr id="22" name="Shape 8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253086" y="3331647"/>
            <a:ext cx="898301" cy="530219"/>
          </a:xfrm>
          <a:prstGeom prst="rect">
            <a:avLst/>
          </a:prstGeom>
          <a:noFill/>
          <a:ln>
            <a:noFill/>
          </a:ln>
        </p:spPr>
      </p:pic>
      <p:pic>
        <p:nvPicPr>
          <p:cNvPr id="25" name="Shape 8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088533" y="4437576"/>
            <a:ext cx="1073914" cy="625227"/>
          </a:xfrm>
          <a:prstGeom prst="rect">
            <a:avLst/>
          </a:prstGeom>
          <a:noFill/>
          <a:ln>
            <a:noFill/>
          </a:ln>
        </p:spPr>
      </p:pic>
      <p:pic>
        <p:nvPicPr>
          <p:cNvPr id="27" name="Shape 8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354608" y="4352948"/>
            <a:ext cx="857638" cy="509301"/>
          </a:xfrm>
          <a:prstGeom prst="rect">
            <a:avLst/>
          </a:prstGeom>
          <a:noFill/>
          <a:ln>
            <a:noFill/>
          </a:ln>
        </p:spPr>
      </p:pic>
      <p:pic>
        <p:nvPicPr>
          <p:cNvPr id="33" name="Shape 8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4140679" y="3813892"/>
            <a:ext cx="637504" cy="614674"/>
          </a:xfrm>
          <a:prstGeom prst="rect">
            <a:avLst/>
          </a:prstGeom>
          <a:noFill/>
          <a:ln>
            <a:noFill/>
          </a:ln>
        </p:spPr>
      </p:pic>
      <p:pic>
        <p:nvPicPr>
          <p:cNvPr id="34" name="Shape 8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72687" y="3952943"/>
            <a:ext cx="791535" cy="479986"/>
          </a:xfrm>
          <a:prstGeom prst="rect">
            <a:avLst/>
          </a:prstGeom>
          <a:noFill/>
          <a:ln>
            <a:noFill/>
          </a:ln>
        </p:spPr>
      </p:pic>
      <p:pic>
        <p:nvPicPr>
          <p:cNvPr id="47" name="Shape 8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429310" y="4533080"/>
            <a:ext cx="842554" cy="372475"/>
          </a:xfrm>
          <a:prstGeom prst="rect">
            <a:avLst/>
          </a:prstGeom>
          <a:noFill/>
          <a:ln>
            <a:noFill/>
          </a:ln>
        </p:spPr>
      </p:pic>
      <p:pic>
        <p:nvPicPr>
          <p:cNvPr id="48" name="Shape 83"/>
          <p:cNvPicPr preferRelativeResize="0"/>
          <p:nvPr/>
        </p:nvPicPr>
        <p:blipFill rotWithShape="1">
          <a:blip r:embed="rId16" cstate="email">
            <a:alphaModFix/>
            <a:extLst>
              <a:ext uri="{28A0092B-C50C-407E-A947-70E740481C1C}">
                <a14:useLocalDpi xmlns:a14="http://schemas.microsoft.com/office/drawing/2010/main"/>
              </a:ext>
            </a:extLst>
          </a:blip>
          <a:srcRect b="-3678"/>
          <a:stretch/>
        </p:blipFill>
        <p:spPr>
          <a:xfrm>
            <a:off x="2470801" y="3316566"/>
            <a:ext cx="842554" cy="498764"/>
          </a:xfrm>
          <a:prstGeom prst="rect">
            <a:avLst/>
          </a:prstGeom>
          <a:noFill/>
          <a:ln>
            <a:noFill/>
          </a:ln>
        </p:spPr>
      </p:pic>
      <p:pic>
        <p:nvPicPr>
          <p:cNvPr id="49" name="Shape 83"/>
          <p:cNvPicPr preferRelativeResize="0"/>
          <p:nvPr/>
        </p:nvPicPr>
        <p:blipFill rotWithShape="1">
          <a:blip r:embed="rId17" cstate="email">
            <a:alphaModFix/>
            <a:extLst>
              <a:ext uri="{28A0092B-C50C-407E-A947-70E740481C1C}">
                <a14:useLocalDpi xmlns:a14="http://schemas.microsoft.com/office/drawing/2010/main"/>
              </a:ext>
            </a:extLst>
          </a:blip>
          <a:srcRect b="-3678"/>
          <a:stretch/>
        </p:blipFill>
        <p:spPr>
          <a:xfrm>
            <a:off x="4317308" y="4439345"/>
            <a:ext cx="928741" cy="498764"/>
          </a:xfrm>
          <a:prstGeom prst="rect">
            <a:avLst/>
          </a:prstGeom>
          <a:noFill/>
          <a:ln>
            <a:noFill/>
          </a:ln>
        </p:spPr>
      </p:pic>
      <p:cxnSp>
        <p:nvCxnSpPr>
          <p:cNvPr id="50" name="Straight Connector 49"/>
          <p:cNvCxnSpPr/>
          <p:nvPr/>
        </p:nvCxnSpPr>
        <p:spPr>
          <a:xfrm flipH="1">
            <a:off x="2082218" y="2560330"/>
            <a:ext cx="14645" cy="3260377"/>
          </a:xfrm>
          <a:prstGeom prst="line">
            <a:avLst/>
          </a:prstGeom>
          <a:ln w="28575" cap="rnd">
            <a:solidFill>
              <a:srgbClr val="00AEEF"/>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58240" y="2574323"/>
            <a:ext cx="1670" cy="3229025"/>
          </a:xfrm>
          <a:prstGeom prst="line">
            <a:avLst/>
          </a:prstGeom>
          <a:ln w="28575" cap="rnd">
            <a:solidFill>
              <a:srgbClr val="00AEEF"/>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556701" y="2903644"/>
            <a:ext cx="557794" cy="317245"/>
          </a:xfrm>
          <a:prstGeom prst="rect">
            <a:avLst/>
          </a:prstGeom>
        </p:spPr>
      </p:pic>
      <p:pic>
        <p:nvPicPr>
          <p:cNvPr id="52" name="Picture 5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534378" y="3884614"/>
            <a:ext cx="619635" cy="374456"/>
          </a:xfrm>
          <a:prstGeom prst="rect">
            <a:avLst/>
          </a:prstGeom>
        </p:spPr>
      </p:pic>
      <p:pic>
        <p:nvPicPr>
          <p:cNvPr id="56" name="Picture 55"/>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3341494" y="3481604"/>
            <a:ext cx="786285" cy="296734"/>
          </a:xfrm>
          <a:prstGeom prst="rect">
            <a:avLst/>
          </a:prstGeom>
        </p:spPr>
      </p:pic>
      <p:pic>
        <p:nvPicPr>
          <p:cNvPr id="58" name="Picture 5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874262" y="5407370"/>
            <a:ext cx="678287" cy="322891"/>
          </a:xfrm>
          <a:prstGeom prst="rect">
            <a:avLst/>
          </a:prstGeom>
        </p:spPr>
      </p:pic>
      <p:pic>
        <p:nvPicPr>
          <p:cNvPr id="59" name="Picture 58"/>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928531" y="4162851"/>
            <a:ext cx="600081" cy="293470"/>
          </a:xfrm>
          <a:prstGeom prst="rect">
            <a:avLst/>
          </a:prstGeom>
        </p:spPr>
      </p:pic>
      <p:pic>
        <p:nvPicPr>
          <p:cNvPr id="60" name="Picture 5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031740" y="4708964"/>
            <a:ext cx="431580" cy="429662"/>
          </a:xfrm>
          <a:prstGeom prst="rect">
            <a:avLst/>
          </a:prstGeom>
        </p:spPr>
      </p:pic>
      <p:pic>
        <p:nvPicPr>
          <p:cNvPr id="20" name="Picture 19">
            <a:extLst>
              <a:ext uri="{FF2B5EF4-FFF2-40B4-BE49-F238E27FC236}">
                <a16:creationId xmlns="" xmlns:a16="http://schemas.microsoft.com/office/drawing/2014/main" id="{E597E859-D115-43D9-936E-17B4C6047089}"/>
              </a:ext>
            </a:extLst>
          </p:cNvPr>
          <p:cNvPicPr>
            <a:picLocks noChangeAspect="1"/>
          </p:cNvPicPr>
          <p:nvPr/>
        </p:nvPicPr>
        <p:blipFill>
          <a:blip r:embed="rId24"/>
          <a:stretch>
            <a:fillRect/>
          </a:stretch>
        </p:blipFill>
        <p:spPr>
          <a:xfrm>
            <a:off x="3425341" y="5062804"/>
            <a:ext cx="1393944" cy="471300"/>
          </a:xfrm>
          <a:prstGeom prst="rect">
            <a:avLst/>
          </a:prstGeom>
        </p:spPr>
      </p:pic>
      <p:pic>
        <p:nvPicPr>
          <p:cNvPr id="1028" name="Picture 4" descr="Related image">
            <a:extLst>
              <a:ext uri="{FF2B5EF4-FFF2-40B4-BE49-F238E27FC236}">
                <a16:creationId xmlns="" xmlns:a16="http://schemas.microsoft.com/office/drawing/2014/main" id="{A278914B-E006-45C8-9D4A-8A59F5BC8C1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01031" y="4897619"/>
            <a:ext cx="922687" cy="922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ncashire council logo">
            <a:extLst>
              <a:ext uri="{FF2B5EF4-FFF2-40B4-BE49-F238E27FC236}">
                <a16:creationId xmlns="" xmlns:a16="http://schemas.microsoft.com/office/drawing/2014/main" id="{08FF0DCD-CE54-4D66-AB08-F24D42E7196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72130" y="3847778"/>
            <a:ext cx="849702" cy="5317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ingsley care homes logo">
            <a:extLst>
              <a:ext uri="{FF2B5EF4-FFF2-40B4-BE49-F238E27FC236}">
                <a16:creationId xmlns="" xmlns:a16="http://schemas.microsoft.com/office/drawing/2014/main" id="{63E29C3B-98EF-420D-97B3-19DA2D669C3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62380" y="5032616"/>
            <a:ext cx="1300067" cy="4557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quantum care logo">
            <a:extLst>
              <a:ext uri="{FF2B5EF4-FFF2-40B4-BE49-F238E27FC236}">
                <a16:creationId xmlns="" xmlns:a16="http://schemas.microsoft.com/office/drawing/2014/main" id="{C6444AB1-F60C-40B1-A825-A62A91C1FE9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25868" y="4075365"/>
            <a:ext cx="1442307" cy="3557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 xmlns:a16="http://schemas.microsoft.com/office/drawing/2014/main" id="{D1759693-1778-46DE-8B6F-5AF1C124560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51574" y="2785093"/>
            <a:ext cx="561694" cy="5616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WCS care logo">
            <a:extLst>
              <a:ext uri="{FF2B5EF4-FFF2-40B4-BE49-F238E27FC236}">
                <a16:creationId xmlns="" xmlns:a16="http://schemas.microsoft.com/office/drawing/2014/main" id="{E4C6F71B-A618-458F-A9B0-3CB93DEDE99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170601" y="3461751"/>
            <a:ext cx="1074998" cy="4382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sanctuary care logo">
            <a:extLst>
              <a:ext uri="{FF2B5EF4-FFF2-40B4-BE49-F238E27FC236}">
                <a16:creationId xmlns="" xmlns:a16="http://schemas.microsoft.com/office/drawing/2014/main" id="{0EEEE644-36E1-461D-B012-AE094CFEA27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17917" y="2933400"/>
            <a:ext cx="826465" cy="50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0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Shape 67"/>
          <p:cNvSpPr txBox="1">
            <a:spLocks noGrp="1"/>
          </p:cNvSpPr>
          <p:nvPr>
            <p:ph type="title"/>
          </p:nvPr>
        </p:nvSpPr>
        <p:spPr>
          <a:xfrm>
            <a:off x="457200" y="83468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AEEF"/>
              </a:buClr>
              <a:buSzPct val="25000"/>
              <a:buFont typeface="Century Gothic"/>
              <a:buNone/>
            </a:pPr>
            <a:r>
              <a:rPr lang="en-GB" dirty="0"/>
              <a:t>Widespread coverage</a:t>
            </a:r>
            <a:r>
              <a:rPr lang="en-GB" sz="3600" b="1" i="0" u="none" strike="noStrike" cap="none" dirty="0">
                <a:solidFill>
                  <a:srgbClr val="00AEEF"/>
                </a:solidFill>
                <a:latin typeface="Century Gothic"/>
                <a:ea typeface="Century Gothic"/>
                <a:cs typeface="Century Gothic"/>
                <a:sym typeface="Century Gothic"/>
              </a:rPr>
              <a:t>…</a:t>
            </a:r>
            <a:endParaRPr sz="3600" b="1" i="0" u="none" strike="noStrike" cap="none" dirty="0">
              <a:solidFill>
                <a:srgbClr val="00AEEF"/>
              </a:solidFill>
              <a:latin typeface="Century Gothic"/>
              <a:ea typeface="Century Gothic"/>
              <a:cs typeface="Century Gothic"/>
              <a:sym typeface="Century Gothic"/>
            </a:endParaRPr>
          </a:p>
        </p:txBody>
      </p:sp>
      <p:pic>
        <p:nvPicPr>
          <p:cNvPr id="6" name="Picture 5">
            <a:extLst>
              <a:ext uri="{FF2B5EF4-FFF2-40B4-BE49-F238E27FC236}">
                <a16:creationId xmlns="" xmlns:a16="http://schemas.microsoft.com/office/drawing/2014/main" id="{66DB6AAC-A6F9-48E1-82D5-FA55DA8AE90D}"/>
              </a:ext>
            </a:extLst>
          </p:cNvPr>
          <p:cNvPicPr>
            <a:picLocks noChangeAspect="1"/>
          </p:cNvPicPr>
          <p:nvPr/>
        </p:nvPicPr>
        <p:blipFill>
          <a:blip r:embed="rId3"/>
          <a:stretch>
            <a:fillRect/>
          </a:stretch>
        </p:blipFill>
        <p:spPr>
          <a:xfrm>
            <a:off x="782053" y="1885285"/>
            <a:ext cx="3789947" cy="4202695"/>
          </a:xfrm>
          <a:prstGeom prst="rect">
            <a:avLst/>
          </a:prstGeom>
        </p:spPr>
      </p:pic>
      <p:sp>
        <p:nvSpPr>
          <p:cNvPr id="2" name="TextBox 1">
            <a:extLst>
              <a:ext uri="{FF2B5EF4-FFF2-40B4-BE49-F238E27FC236}">
                <a16:creationId xmlns="" xmlns:a16="http://schemas.microsoft.com/office/drawing/2014/main" id="{2593DFD3-5E2C-4E4A-A1B9-CD0EB47BF74C}"/>
              </a:ext>
            </a:extLst>
          </p:cNvPr>
          <p:cNvSpPr txBox="1"/>
          <p:nvPr/>
        </p:nvSpPr>
        <p:spPr>
          <a:xfrm>
            <a:off x="5065295" y="2105526"/>
            <a:ext cx="3918060" cy="175432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00AEEF"/>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3600" b="1" kern="1200" dirty="0">
                <a:solidFill>
                  <a:srgbClr val="00AEEF"/>
                </a:solidFill>
                <a:latin typeface="Century Gothic" panose="020B0502020202020204" pitchFamily="34" charset="0"/>
                <a:ea typeface="+mn-ea"/>
                <a:cs typeface="+mn-cs"/>
              </a:rPr>
              <a:t>MARKET LEADERS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3600" b="1" kern="1200" dirty="0">
                <a:solidFill>
                  <a:srgbClr val="00AEEF"/>
                </a:solidFill>
                <a:latin typeface="Century Gothic" panose="020B0502020202020204" pitchFamily="34" charset="0"/>
                <a:ea typeface="+mn-ea"/>
                <a:cs typeface="+mn-cs"/>
              </a:rPr>
              <a:t>IN WHAT WE DO!</a:t>
            </a:r>
            <a:endParaRPr kumimoji="0" lang="en-GB" sz="3600" b="1" i="0" u="none" strike="noStrike" kern="1200" cap="none" spc="0" normalizeH="0" baseline="0" noProof="0" dirty="0">
              <a:ln>
                <a:noFill/>
              </a:ln>
              <a:solidFill>
                <a:srgbClr val="00AEE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6278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7770E0ED-7BFA-4747-AD12-F66B044575A4}"/>
              </a:ext>
            </a:extLst>
          </p:cNvPr>
          <p:cNvSpPr txBox="1">
            <a:spLocks/>
          </p:cNvSpPr>
          <p:nvPr/>
        </p:nvSpPr>
        <p:spPr>
          <a:xfrm>
            <a:off x="276310" y="762062"/>
            <a:ext cx="8199783" cy="1284888"/>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kern="1200">
                <a:solidFill>
                  <a:srgbClr val="E09102"/>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GB" sz="2800" b="1" dirty="0">
                <a:solidFill>
                  <a:srgbClr val="00AEEF"/>
                </a:solidFill>
              </a:rPr>
              <a:t>HIGH PROFILE PR COVERAGE… </a:t>
            </a:r>
          </a:p>
          <a:p>
            <a:pPr>
              <a:spcAft>
                <a:spcPts val="1200"/>
              </a:spcAft>
            </a:pPr>
            <a:r>
              <a:rPr lang="en-GB" sz="2400" b="1" dirty="0">
                <a:solidFill>
                  <a:srgbClr val="00AEEF"/>
                </a:solidFill>
              </a:rPr>
              <a:t>Achieving huge scale and impact!!</a:t>
            </a:r>
          </a:p>
          <a:p>
            <a:endParaRPr lang="en-GB" sz="2800" dirty="0">
              <a:solidFill>
                <a:srgbClr val="00AEEF"/>
              </a:solidFill>
            </a:endParaRPr>
          </a:p>
          <a:p>
            <a:endParaRPr lang="en-GB" dirty="0"/>
          </a:p>
          <a:p>
            <a:endParaRPr lang="en-GB" dirty="0"/>
          </a:p>
          <a:p>
            <a:endParaRPr lang="en-GB" dirty="0"/>
          </a:p>
          <a:p>
            <a:r>
              <a:rPr lang="en-GB" dirty="0"/>
              <a:t> </a:t>
            </a:r>
          </a:p>
          <a:p>
            <a:pPr>
              <a:spcAft>
                <a:spcPts val="1200"/>
              </a:spcAft>
            </a:pPr>
            <a:endParaRPr lang="en-GB" sz="2000" dirty="0"/>
          </a:p>
          <a:p>
            <a:pPr>
              <a:spcAft>
                <a:spcPts val="1200"/>
              </a:spcAft>
            </a:pPr>
            <a:endParaRPr lang="en-GB" sz="2000" dirty="0"/>
          </a:p>
        </p:txBody>
      </p:sp>
      <p:pic>
        <p:nvPicPr>
          <p:cNvPr id="1026" name="Picture 2" descr="Image result for the guardian">
            <a:extLst>
              <a:ext uri="{FF2B5EF4-FFF2-40B4-BE49-F238E27FC236}">
                <a16:creationId xmlns="" xmlns:a16="http://schemas.microsoft.com/office/drawing/2014/main" id="{DC8EC7D1-0C50-40F3-9344-C1D0A937D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59" y="1829887"/>
            <a:ext cx="3636122" cy="1025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inancial times">
            <a:extLst>
              <a:ext uri="{FF2B5EF4-FFF2-40B4-BE49-F238E27FC236}">
                <a16:creationId xmlns="" xmlns:a16="http://schemas.microsoft.com/office/drawing/2014/main" id="{245C65AE-00BE-40CF-B5C7-7CB5DD878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772" y="1901406"/>
            <a:ext cx="2522226" cy="882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bc">
            <a:extLst>
              <a:ext uri="{FF2B5EF4-FFF2-40B4-BE49-F238E27FC236}">
                <a16:creationId xmlns="" xmlns:a16="http://schemas.microsoft.com/office/drawing/2014/main" id="{8FC38150-2922-4782-837F-D98AF6D4E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330" b="33818"/>
          <a:stretch/>
        </p:blipFill>
        <p:spPr bwMode="auto">
          <a:xfrm>
            <a:off x="725214" y="4029312"/>
            <a:ext cx="3242813" cy="11301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tv">
            <a:extLst>
              <a:ext uri="{FF2B5EF4-FFF2-40B4-BE49-F238E27FC236}">
                <a16:creationId xmlns="" xmlns:a16="http://schemas.microsoft.com/office/drawing/2014/main" id="{A4CAC342-7EE1-4FD8-B6D0-F8611B17DD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241"/>
          <a:stretch/>
        </p:blipFill>
        <p:spPr bwMode="auto">
          <a:xfrm>
            <a:off x="6006662" y="3933290"/>
            <a:ext cx="2238446" cy="12088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B015F5E1-D106-4076-BA1F-D1910EB99351}"/>
              </a:ext>
            </a:extLst>
          </p:cNvPr>
          <p:cNvSpPr/>
          <p:nvPr/>
        </p:nvSpPr>
        <p:spPr>
          <a:xfrm>
            <a:off x="660902" y="5293851"/>
            <a:ext cx="3371436" cy="307777"/>
          </a:xfrm>
          <a:prstGeom prst="rect">
            <a:avLst/>
          </a:prstGeom>
        </p:spPr>
        <p:txBody>
          <a:bodyPr wrap="none">
            <a:spAutoFit/>
          </a:bodyPr>
          <a:lstStyle/>
          <a:p>
            <a:r>
              <a:rPr lang="en-GB" sz="1400" b="1" dirty="0">
                <a:latin typeface="Century Gothic" panose="020B0502020202020204" pitchFamily="34" charset="0"/>
              </a:rPr>
              <a:t>BBC</a:t>
            </a:r>
            <a:r>
              <a:rPr lang="en-GB" sz="1400" dirty="0">
                <a:latin typeface="Century Gothic" panose="020B0502020202020204" pitchFamily="34" charset="0"/>
              </a:rPr>
              <a:t> - </a:t>
            </a:r>
            <a:r>
              <a:rPr lang="en-GB" sz="1400" dirty="0">
                <a:latin typeface="Century Gothic" panose="020B0502020202020204" pitchFamily="34" charset="0"/>
                <a:hlinkClick r:id="rId6"/>
              </a:rPr>
              <a:t>https://youtu.be/WIw8xj7YeoM</a:t>
            </a:r>
            <a:endParaRPr lang="en-GB" sz="1400" dirty="0">
              <a:latin typeface="Century Gothic" panose="020B0502020202020204" pitchFamily="34" charset="0"/>
            </a:endParaRPr>
          </a:p>
        </p:txBody>
      </p:sp>
      <p:sp>
        <p:nvSpPr>
          <p:cNvPr id="6" name="Rectangle 5">
            <a:extLst>
              <a:ext uri="{FF2B5EF4-FFF2-40B4-BE49-F238E27FC236}">
                <a16:creationId xmlns="" xmlns:a16="http://schemas.microsoft.com/office/drawing/2014/main" id="{B69FD2B1-2D35-4FB4-8745-57C6E66838BE}"/>
              </a:ext>
            </a:extLst>
          </p:cNvPr>
          <p:cNvSpPr/>
          <p:nvPr/>
        </p:nvSpPr>
        <p:spPr>
          <a:xfrm>
            <a:off x="5501081" y="5293850"/>
            <a:ext cx="3249608" cy="307777"/>
          </a:xfrm>
          <a:prstGeom prst="rect">
            <a:avLst/>
          </a:prstGeom>
        </p:spPr>
        <p:txBody>
          <a:bodyPr wrap="none">
            <a:spAutoFit/>
          </a:bodyPr>
          <a:lstStyle/>
          <a:p>
            <a:r>
              <a:rPr lang="en-GB" sz="1400" b="1" dirty="0">
                <a:latin typeface="Century Gothic" panose="020B0502020202020204" pitchFamily="34" charset="0"/>
              </a:rPr>
              <a:t>ITV</a:t>
            </a:r>
            <a:r>
              <a:rPr lang="en-GB" sz="1400" dirty="0">
                <a:latin typeface="Century Gothic" panose="020B0502020202020204" pitchFamily="34" charset="0"/>
              </a:rPr>
              <a:t> - </a:t>
            </a:r>
            <a:r>
              <a:rPr lang="en-GB" sz="1400" dirty="0">
                <a:latin typeface="Century Gothic" panose="020B0502020202020204" pitchFamily="34" charset="0"/>
                <a:hlinkClick r:id="rId7"/>
              </a:rPr>
              <a:t>https://youtu.be/hc8mpePzXfE</a:t>
            </a:r>
            <a:endParaRPr lang="en-GB" sz="1400" dirty="0">
              <a:latin typeface="Century Gothic" panose="020B0502020202020204" pitchFamily="34" charset="0"/>
            </a:endParaRPr>
          </a:p>
        </p:txBody>
      </p:sp>
      <p:sp>
        <p:nvSpPr>
          <p:cNvPr id="7" name="Rectangle 6">
            <a:extLst>
              <a:ext uri="{FF2B5EF4-FFF2-40B4-BE49-F238E27FC236}">
                <a16:creationId xmlns="" xmlns:a16="http://schemas.microsoft.com/office/drawing/2014/main" id="{CE82BD03-8434-45B6-B703-0949A1A16A73}"/>
              </a:ext>
            </a:extLst>
          </p:cNvPr>
          <p:cNvSpPr/>
          <p:nvPr/>
        </p:nvSpPr>
        <p:spPr>
          <a:xfrm>
            <a:off x="5302340" y="3035572"/>
            <a:ext cx="3647090" cy="523220"/>
          </a:xfrm>
          <a:prstGeom prst="rect">
            <a:avLst/>
          </a:prstGeom>
        </p:spPr>
        <p:txBody>
          <a:bodyPr wrap="square">
            <a:spAutoFit/>
          </a:bodyPr>
          <a:lstStyle/>
          <a:p>
            <a:pPr algn="ctr">
              <a:spcAft>
                <a:spcPts val="1200"/>
              </a:spcAft>
            </a:pPr>
            <a:r>
              <a:rPr lang="en-GB" sz="1400" b="1" dirty="0">
                <a:latin typeface="Century Gothic" panose="020B0502020202020204" pitchFamily="34" charset="0"/>
                <a:hlinkClick r:id="rId8"/>
              </a:rPr>
              <a:t> </a:t>
            </a:r>
            <a:r>
              <a:rPr lang="en-GB" sz="1400" dirty="0">
                <a:latin typeface="Century Gothic" panose="020B0502020202020204" pitchFamily="34" charset="0"/>
                <a:hlinkClick r:id="rId8"/>
              </a:rPr>
              <a:t>https://www.ft.com/content/fe559314-bd49-11e7-9836-b25f8adaa111</a:t>
            </a:r>
            <a:endParaRPr lang="en-GB" sz="1400" dirty="0">
              <a:latin typeface="Century Gothic" panose="020B0502020202020204" pitchFamily="34" charset="0"/>
            </a:endParaRPr>
          </a:p>
        </p:txBody>
      </p:sp>
      <p:sp>
        <p:nvSpPr>
          <p:cNvPr id="8" name="Rectangle 7">
            <a:extLst>
              <a:ext uri="{FF2B5EF4-FFF2-40B4-BE49-F238E27FC236}">
                <a16:creationId xmlns="" xmlns:a16="http://schemas.microsoft.com/office/drawing/2014/main" id="{37CBA405-50D0-4E57-BBA1-504FDD2437DD}"/>
              </a:ext>
            </a:extLst>
          </p:cNvPr>
          <p:cNvSpPr/>
          <p:nvPr/>
        </p:nvSpPr>
        <p:spPr>
          <a:xfrm>
            <a:off x="152400" y="3040068"/>
            <a:ext cx="4572000" cy="523220"/>
          </a:xfrm>
          <a:prstGeom prst="rect">
            <a:avLst/>
          </a:prstGeom>
        </p:spPr>
        <p:txBody>
          <a:bodyPr>
            <a:spAutoFit/>
          </a:bodyPr>
          <a:lstStyle/>
          <a:p>
            <a:pPr algn="ctr">
              <a:spcAft>
                <a:spcPts val="1200"/>
              </a:spcAft>
            </a:pPr>
            <a:r>
              <a:rPr lang="en-GB" sz="1400" dirty="0">
                <a:latin typeface="Century Gothic" panose="020B0502020202020204" pitchFamily="34" charset="0"/>
                <a:hlinkClick r:id="rId9"/>
              </a:rPr>
              <a:t>https://www.theguardian.com/society/2017/feb/22/residential-social-care-day-trips-minibus</a:t>
            </a:r>
            <a:endParaRPr lang="en-GB" sz="1400" dirty="0">
              <a:latin typeface="Century Gothic" panose="020B0502020202020204" pitchFamily="34" charset="0"/>
            </a:endParaRPr>
          </a:p>
        </p:txBody>
      </p:sp>
    </p:spTree>
    <p:extLst>
      <p:ext uri="{BB962C8B-B14F-4D97-AF65-F5344CB8AC3E}">
        <p14:creationId xmlns:p14="http://schemas.microsoft.com/office/powerpoint/2010/main" val="253998548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197</Words>
  <Application>Microsoft Office PowerPoint</Application>
  <PresentationFormat>On-screen Show (4:3)</PresentationFormat>
  <Paragraphs>54</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Calibri</vt:lpstr>
      <vt:lpstr>Office Theme</vt:lpstr>
      <vt:lpstr>Key Contents</vt:lpstr>
      <vt:lpstr>OUR MISSION…  To ensure older people enjoy the quality of life they deserve! </vt:lpstr>
      <vt:lpstr>OUR POSITIONING…</vt:lpstr>
      <vt:lpstr> OUR PROPOSITION… Changing the face of ageing </vt:lpstr>
      <vt:lpstr> See Oomph! in action…</vt:lpstr>
      <vt:lpstr>An Overview…</vt:lpstr>
      <vt:lpstr>SIGNIFICANT SCALE AND REACH…  with Clients, Investors and Partners</vt:lpstr>
      <vt:lpstr>Widespread coverage…</vt:lpstr>
      <vt:lpstr>PowerPoint Presentation</vt:lpstr>
      <vt:lpstr> Proven results and endorsement… </vt:lpstr>
      <vt:lpstr>PowerPoint Presentation</vt:lpstr>
      <vt:lpstr>CQC Endorsement  “A great way to promote the wellbeing of residents is through exercise and fun. It’s all part of the person centred approach that my inspectors are looking for. Congratulations to Oomph! for the enthusiasm and energy they have brought with their creative approach”  Andrea Sutcliffe, Chief Inspector, CQC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Thomas</dc:creator>
  <cp:lastModifiedBy>Barbara</cp:lastModifiedBy>
  <cp:revision>85</cp:revision>
  <dcterms:modified xsi:type="dcterms:W3CDTF">2018-02-05T14:55:33Z</dcterms:modified>
</cp:coreProperties>
</file>