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Open Sans" panose="020B0606030504020204" pitchFamily="34" charset="0"/>
      <p:regular r:id="rId16"/>
      <p:bold r:id="rId17"/>
      <p:italic r:id="rId18"/>
      <p:boldItalic r:id="rId19"/>
    </p:embeddedFont>
    <p:embeddedFont>
      <p:font typeface="Tahoma" panose="020B0604030504040204" pitchFamily="34" charset="0"/>
      <p:regular r:id="rId20"/>
      <p:bold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5986668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5986668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5dcef4dc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5dcef4dc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5986668fe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115986668fe_0_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5dcef4dc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5dcef4dc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84119a7c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784119a7c1_0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5986668f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115986668fe_0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5dcef4dc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5dcef4dc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84119a7c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784119a7c1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5986668f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15986668fe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5986668f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15986668fe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5986668fe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15986668fe_0_1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5986668fe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115986668fe_0_1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5986668fe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115986668fe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pic>
        <p:nvPicPr>
          <p:cNvPr id="55" name="Google Shape;55;p15"/>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6"/>
          <p:cNvPicPr preferRelativeResize="0"/>
          <p:nvPr/>
        </p:nvPicPr>
        <p:blipFill>
          <a:blip r:embed="rId3">
            <a:alphaModFix/>
          </a:blip>
          <a:stretch>
            <a:fillRect/>
          </a:stretch>
        </p:blipFill>
        <p:spPr>
          <a:xfrm>
            <a:off x="4038263" y="2005400"/>
            <a:ext cx="2396362" cy="2115300"/>
          </a:xfrm>
          <a:prstGeom prst="rect">
            <a:avLst/>
          </a:prstGeom>
          <a:noFill/>
          <a:ln>
            <a:noFill/>
          </a:ln>
        </p:spPr>
      </p:pic>
      <p:pic>
        <p:nvPicPr>
          <p:cNvPr id="61" name="Google Shape;61;p16"/>
          <p:cNvPicPr preferRelativeResize="0"/>
          <p:nvPr/>
        </p:nvPicPr>
        <p:blipFill>
          <a:blip r:embed="rId4">
            <a:alphaModFix/>
          </a:blip>
          <a:stretch>
            <a:fillRect/>
          </a:stretch>
        </p:blipFill>
        <p:spPr>
          <a:xfrm>
            <a:off x="6434625" y="3456900"/>
            <a:ext cx="2709374" cy="1687900"/>
          </a:xfrm>
          <a:prstGeom prst="rect">
            <a:avLst/>
          </a:prstGeom>
          <a:noFill/>
          <a:ln>
            <a:noFill/>
          </a:ln>
        </p:spPr>
      </p:pic>
      <p:pic>
        <p:nvPicPr>
          <p:cNvPr id="62" name="Google Shape;62;p16"/>
          <p:cNvPicPr preferRelativeResize="0"/>
          <p:nvPr/>
        </p:nvPicPr>
        <p:blipFill>
          <a:blip r:embed="rId5">
            <a:alphaModFix/>
          </a:blip>
          <a:stretch>
            <a:fillRect/>
          </a:stretch>
        </p:blipFill>
        <p:spPr>
          <a:xfrm>
            <a:off x="6434625" y="1545300"/>
            <a:ext cx="2709374" cy="1911591"/>
          </a:xfrm>
          <a:prstGeom prst="rect">
            <a:avLst/>
          </a:prstGeom>
          <a:noFill/>
          <a:ln>
            <a:noFill/>
          </a:ln>
        </p:spPr>
      </p:pic>
      <p:pic>
        <p:nvPicPr>
          <p:cNvPr id="63" name="Google Shape;63;p16"/>
          <p:cNvPicPr preferRelativeResize="0"/>
          <p:nvPr/>
        </p:nvPicPr>
        <p:blipFill>
          <a:blip r:embed="rId6">
            <a:alphaModFix/>
          </a:blip>
          <a:stretch>
            <a:fillRect/>
          </a:stretch>
        </p:blipFill>
        <p:spPr>
          <a:xfrm>
            <a:off x="6434625" y="0"/>
            <a:ext cx="2709376" cy="1545288"/>
          </a:xfrm>
          <a:prstGeom prst="rect">
            <a:avLst/>
          </a:prstGeom>
          <a:noFill/>
          <a:ln>
            <a:noFill/>
          </a:ln>
        </p:spPr>
      </p:pic>
      <p:pic>
        <p:nvPicPr>
          <p:cNvPr id="64" name="Google Shape;64;p16"/>
          <p:cNvPicPr preferRelativeResize="0"/>
          <p:nvPr/>
        </p:nvPicPr>
        <p:blipFill>
          <a:blip r:embed="rId7">
            <a:alphaModFix/>
          </a:blip>
          <a:stretch>
            <a:fillRect/>
          </a:stretch>
        </p:blipFill>
        <p:spPr>
          <a:xfrm>
            <a:off x="0" y="0"/>
            <a:ext cx="2553151" cy="2005400"/>
          </a:xfrm>
          <a:prstGeom prst="rect">
            <a:avLst/>
          </a:prstGeom>
          <a:noFill/>
          <a:ln>
            <a:noFill/>
          </a:ln>
        </p:spPr>
      </p:pic>
      <p:pic>
        <p:nvPicPr>
          <p:cNvPr id="65" name="Google Shape;65;p16"/>
          <p:cNvPicPr preferRelativeResize="0"/>
          <p:nvPr/>
        </p:nvPicPr>
        <p:blipFill>
          <a:blip r:embed="rId8">
            <a:alphaModFix/>
          </a:blip>
          <a:stretch>
            <a:fillRect/>
          </a:stretch>
        </p:blipFill>
        <p:spPr>
          <a:xfrm>
            <a:off x="2553150" y="0"/>
            <a:ext cx="3881476" cy="2005400"/>
          </a:xfrm>
          <a:prstGeom prst="rect">
            <a:avLst/>
          </a:prstGeom>
          <a:noFill/>
          <a:ln>
            <a:noFill/>
          </a:ln>
        </p:spPr>
      </p:pic>
      <p:sp>
        <p:nvSpPr>
          <p:cNvPr id="66" name="Google Shape;66;p16"/>
          <p:cNvSpPr/>
          <p:nvPr/>
        </p:nvSpPr>
        <p:spPr>
          <a:xfrm>
            <a:off x="5157600" y="4120025"/>
            <a:ext cx="1275000" cy="1024800"/>
          </a:xfrm>
          <a:prstGeom prst="rect">
            <a:avLst/>
          </a:prstGeom>
          <a:solidFill>
            <a:srgbClr val="555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p:nvPr/>
        </p:nvSpPr>
        <p:spPr>
          <a:xfrm>
            <a:off x="0" y="2004725"/>
            <a:ext cx="4038300" cy="2115300"/>
          </a:xfrm>
          <a:prstGeom prst="rect">
            <a:avLst/>
          </a:prstGeom>
          <a:solidFill>
            <a:srgbClr val="555AA4"/>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3200">
              <a:solidFill>
                <a:srgbClr val="FFFFFF"/>
              </a:solidFill>
              <a:latin typeface="Verdana"/>
              <a:ea typeface="Verdana"/>
              <a:cs typeface="Verdana"/>
              <a:sym typeface="Verdana"/>
            </a:endParaRPr>
          </a:p>
          <a:p>
            <a:pPr marL="0" lvl="0" indent="0" algn="ctr" rtl="0">
              <a:spcBef>
                <a:spcPts val="0"/>
              </a:spcBef>
              <a:spcAft>
                <a:spcPts val="0"/>
              </a:spcAft>
              <a:buNone/>
            </a:pPr>
            <a:endParaRPr sz="3200" b="1">
              <a:solidFill>
                <a:srgbClr val="FFFFFF"/>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2300">
              <a:solidFill>
                <a:srgbClr val="222222"/>
              </a:solidFill>
              <a:highlight>
                <a:srgbClr val="FFFFFF"/>
              </a:highlight>
            </a:endParaRPr>
          </a:p>
          <a:p>
            <a:pPr marL="0" lvl="0" indent="0" algn="l" rtl="0">
              <a:spcBef>
                <a:spcPts val="600"/>
              </a:spcBef>
              <a:spcAft>
                <a:spcPts val="0"/>
              </a:spcAft>
              <a:buNone/>
            </a:pPr>
            <a:endParaRPr/>
          </a:p>
          <a:p>
            <a:pPr marL="0" lvl="0" indent="0" algn="ctr" rtl="0">
              <a:lnSpc>
                <a:spcPct val="150000"/>
              </a:lnSpc>
              <a:spcBef>
                <a:spcPts val="0"/>
              </a:spcBef>
              <a:spcAft>
                <a:spcPts val="0"/>
              </a:spcAft>
              <a:buNone/>
            </a:pPr>
            <a:endParaRPr sz="3000">
              <a:solidFill>
                <a:srgbClr val="FFFFFF"/>
              </a:solidFill>
            </a:endParaRPr>
          </a:p>
          <a:p>
            <a:pPr marL="0" lvl="0" indent="0" algn="ctr" rtl="0">
              <a:lnSpc>
                <a:spcPct val="115000"/>
              </a:lnSpc>
              <a:spcBef>
                <a:spcPts val="0"/>
              </a:spcBef>
              <a:spcAft>
                <a:spcPts val="0"/>
              </a:spcAft>
              <a:buNone/>
            </a:pPr>
            <a:endParaRPr sz="2400" b="1">
              <a:solidFill>
                <a:srgbClr val="FFFFFF"/>
              </a:solidFill>
              <a:latin typeface="Open Sans"/>
              <a:ea typeface="Open Sans"/>
              <a:cs typeface="Open Sans"/>
              <a:sym typeface="Open Sans"/>
            </a:endParaRPr>
          </a:p>
        </p:txBody>
      </p:sp>
      <p:pic>
        <p:nvPicPr>
          <p:cNvPr id="68" name="Google Shape;68;p16"/>
          <p:cNvPicPr preferRelativeResize="0"/>
          <p:nvPr/>
        </p:nvPicPr>
        <p:blipFill>
          <a:blip r:embed="rId9">
            <a:alphaModFix/>
          </a:blip>
          <a:stretch>
            <a:fillRect/>
          </a:stretch>
        </p:blipFill>
        <p:spPr>
          <a:xfrm>
            <a:off x="1173112" y="2103050"/>
            <a:ext cx="1865575" cy="647400"/>
          </a:xfrm>
          <a:prstGeom prst="rect">
            <a:avLst/>
          </a:prstGeom>
          <a:noFill/>
          <a:ln>
            <a:noFill/>
          </a:ln>
        </p:spPr>
      </p:pic>
      <p:sp>
        <p:nvSpPr>
          <p:cNvPr id="69" name="Google Shape;69;p16"/>
          <p:cNvSpPr txBox="1"/>
          <p:nvPr/>
        </p:nvSpPr>
        <p:spPr>
          <a:xfrm>
            <a:off x="228150" y="2678025"/>
            <a:ext cx="3582000" cy="1246800"/>
          </a:xfrm>
          <a:prstGeom prst="rect">
            <a:avLst/>
          </a:prstGeom>
          <a:solidFill>
            <a:srgbClr val="555AA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b="1">
                <a:solidFill>
                  <a:schemeClr val="lt1"/>
                </a:solidFill>
                <a:latin typeface="Open Sans"/>
                <a:ea typeface="Open Sans"/>
                <a:cs typeface="Open Sans"/>
                <a:sym typeface="Open Sans"/>
              </a:rPr>
              <a:t>Integrated Care Partnerships</a:t>
            </a:r>
            <a:endParaRPr sz="2300" b="1">
              <a:solidFill>
                <a:schemeClr val="lt1"/>
              </a:solidFill>
              <a:latin typeface="Open Sans"/>
              <a:ea typeface="Open Sans"/>
              <a:cs typeface="Open Sans"/>
              <a:sym typeface="Open Sans"/>
            </a:endParaRPr>
          </a:p>
          <a:p>
            <a:pPr marL="0" lvl="0" indent="0" algn="ctr" rtl="0">
              <a:spcBef>
                <a:spcPts val="0"/>
              </a:spcBef>
              <a:spcAft>
                <a:spcPts val="0"/>
              </a:spcAft>
              <a:buNone/>
            </a:pPr>
            <a:r>
              <a:rPr lang="en-GB" sz="2300">
                <a:solidFill>
                  <a:schemeClr val="lt1"/>
                </a:solidFill>
                <a:latin typeface="Open Sans"/>
                <a:ea typeface="Open Sans"/>
                <a:cs typeface="Open Sans"/>
                <a:sym typeface="Open Sans"/>
              </a:rPr>
              <a:t>The Provider Perspective </a:t>
            </a:r>
            <a:endParaRPr sz="2300">
              <a:solidFill>
                <a:schemeClr val="lt1"/>
              </a:solidFill>
              <a:latin typeface="Open Sans"/>
              <a:ea typeface="Open Sans"/>
              <a:cs typeface="Open Sans"/>
              <a:sym typeface="Open Sans"/>
            </a:endParaRPr>
          </a:p>
        </p:txBody>
      </p:sp>
      <p:cxnSp>
        <p:nvCxnSpPr>
          <p:cNvPr id="70" name="Google Shape;70;p16"/>
          <p:cNvCxnSpPr/>
          <p:nvPr/>
        </p:nvCxnSpPr>
        <p:spPr>
          <a:xfrm rot="10800000" flipH="1">
            <a:off x="0" y="2007700"/>
            <a:ext cx="6432600" cy="24900"/>
          </a:xfrm>
          <a:prstGeom prst="straightConnector1">
            <a:avLst/>
          </a:prstGeom>
          <a:noFill/>
          <a:ln w="38100" cap="flat" cmpd="sng">
            <a:solidFill>
              <a:schemeClr val="lt1"/>
            </a:solidFill>
            <a:prstDash val="solid"/>
            <a:round/>
            <a:headEnd type="none" w="med" len="med"/>
            <a:tailEnd type="none" w="med" len="med"/>
          </a:ln>
        </p:spPr>
      </p:cxnSp>
      <p:cxnSp>
        <p:nvCxnSpPr>
          <p:cNvPr id="71" name="Google Shape;71;p16"/>
          <p:cNvCxnSpPr/>
          <p:nvPr/>
        </p:nvCxnSpPr>
        <p:spPr>
          <a:xfrm rot="10800000" flipH="1">
            <a:off x="6444875" y="-49500"/>
            <a:ext cx="12300" cy="5193000"/>
          </a:xfrm>
          <a:prstGeom prst="straightConnector1">
            <a:avLst/>
          </a:prstGeom>
          <a:noFill/>
          <a:ln w="38100" cap="flat" cmpd="sng">
            <a:solidFill>
              <a:schemeClr val="lt1"/>
            </a:solidFill>
            <a:prstDash val="solid"/>
            <a:round/>
            <a:headEnd type="none" w="med" len="med"/>
            <a:tailEnd type="none" w="med" len="med"/>
          </a:ln>
        </p:spPr>
      </p:cxnSp>
      <p:cxnSp>
        <p:nvCxnSpPr>
          <p:cNvPr id="72" name="Google Shape;72;p16"/>
          <p:cNvCxnSpPr/>
          <p:nvPr/>
        </p:nvCxnSpPr>
        <p:spPr>
          <a:xfrm>
            <a:off x="6444875" y="1532725"/>
            <a:ext cx="2705700" cy="12900"/>
          </a:xfrm>
          <a:prstGeom prst="straightConnector1">
            <a:avLst/>
          </a:prstGeom>
          <a:noFill/>
          <a:ln w="38100" cap="flat" cmpd="sng">
            <a:solidFill>
              <a:schemeClr val="lt1"/>
            </a:solidFill>
            <a:prstDash val="solid"/>
            <a:round/>
            <a:headEnd type="none" w="med" len="med"/>
            <a:tailEnd type="none" w="med" len="med"/>
          </a:ln>
        </p:spPr>
      </p:cxnSp>
      <p:cxnSp>
        <p:nvCxnSpPr>
          <p:cNvPr id="73" name="Google Shape;73;p16"/>
          <p:cNvCxnSpPr/>
          <p:nvPr/>
        </p:nvCxnSpPr>
        <p:spPr>
          <a:xfrm>
            <a:off x="6467425" y="3456900"/>
            <a:ext cx="2705700" cy="12900"/>
          </a:xfrm>
          <a:prstGeom prst="straightConnector1">
            <a:avLst/>
          </a:prstGeom>
          <a:noFill/>
          <a:ln w="38100" cap="flat" cmpd="sng">
            <a:solidFill>
              <a:schemeClr val="lt1"/>
            </a:solidFill>
            <a:prstDash val="solid"/>
            <a:round/>
            <a:headEnd type="none" w="med" len="med"/>
            <a:tailEnd type="none" w="med" len="med"/>
          </a:ln>
        </p:spPr>
      </p:cxnSp>
      <p:cxnSp>
        <p:nvCxnSpPr>
          <p:cNvPr id="74" name="Google Shape;74;p16"/>
          <p:cNvCxnSpPr/>
          <p:nvPr/>
        </p:nvCxnSpPr>
        <p:spPr>
          <a:xfrm rot="10800000" flipH="1">
            <a:off x="2553150" y="-3875"/>
            <a:ext cx="24900" cy="2024100"/>
          </a:xfrm>
          <a:prstGeom prst="straightConnector1">
            <a:avLst/>
          </a:prstGeom>
          <a:noFill/>
          <a:ln w="38100" cap="flat" cmpd="sng">
            <a:solidFill>
              <a:schemeClr val="lt1"/>
            </a:solidFill>
            <a:prstDash val="solid"/>
            <a:round/>
            <a:headEnd type="none" w="med" len="med"/>
            <a:tailEnd type="none" w="med" len="med"/>
          </a:ln>
        </p:spPr>
      </p:cxnSp>
      <p:cxnSp>
        <p:nvCxnSpPr>
          <p:cNvPr id="75" name="Google Shape;75;p16"/>
          <p:cNvCxnSpPr/>
          <p:nvPr/>
        </p:nvCxnSpPr>
        <p:spPr>
          <a:xfrm rot="10800000" flipH="1">
            <a:off x="4052825" y="2004575"/>
            <a:ext cx="1200" cy="2147400"/>
          </a:xfrm>
          <a:prstGeom prst="straightConnector1">
            <a:avLst/>
          </a:prstGeom>
          <a:noFill/>
          <a:ln w="38100" cap="flat" cmpd="sng">
            <a:solidFill>
              <a:schemeClr val="lt1"/>
            </a:solidFill>
            <a:prstDash val="solid"/>
            <a:round/>
            <a:headEnd type="none" w="med" len="med"/>
            <a:tailEnd type="none" w="med" len="med"/>
          </a:ln>
        </p:spPr>
      </p:cxnSp>
      <p:sp>
        <p:nvSpPr>
          <p:cNvPr id="76" name="Google Shape;76;p16"/>
          <p:cNvSpPr/>
          <p:nvPr/>
        </p:nvSpPr>
        <p:spPr>
          <a:xfrm>
            <a:off x="3880575" y="4120025"/>
            <a:ext cx="1275000" cy="1024800"/>
          </a:xfrm>
          <a:prstGeom prst="rect">
            <a:avLst/>
          </a:prstGeom>
          <a:solidFill>
            <a:srgbClr val="99CC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2603550" y="4120025"/>
            <a:ext cx="1275000" cy="1024800"/>
          </a:xfrm>
          <a:prstGeom prst="rect">
            <a:avLst/>
          </a:prstGeom>
          <a:solidFill>
            <a:srgbClr val="66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1326525" y="4120025"/>
            <a:ext cx="1275000" cy="1024800"/>
          </a:xfrm>
          <a:prstGeom prst="rect">
            <a:avLst/>
          </a:prstGeom>
          <a:solidFill>
            <a:srgbClr val="00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120025"/>
            <a:ext cx="1324500" cy="1024800"/>
          </a:xfrm>
          <a:prstGeom prst="rect">
            <a:avLst/>
          </a:prstGeom>
          <a:solidFill>
            <a:srgbClr val="CC6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6"/>
          <p:cNvCxnSpPr/>
          <p:nvPr/>
        </p:nvCxnSpPr>
        <p:spPr>
          <a:xfrm rot="10800000" flipH="1">
            <a:off x="0" y="4120025"/>
            <a:ext cx="6432600" cy="24900"/>
          </a:xfrm>
          <a:prstGeom prst="straightConnector1">
            <a:avLst/>
          </a:prstGeom>
          <a:noFill/>
          <a:ln w="38100" cap="flat" cmpd="sng">
            <a:solidFill>
              <a:schemeClr val="lt1"/>
            </a:solidFill>
            <a:prstDash val="solid"/>
            <a:round/>
            <a:headEnd type="none" w="med" len="med"/>
            <a:tailEnd type="none" w="med" len="med"/>
          </a:ln>
        </p:spPr>
      </p:cxnSp>
      <p:cxnSp>
        <p:nvCxnSpPr>
          <p:cNvPr id="81" name="Google Shape;81;p16"/>
          <p:cNvCxnSpPr/>
          <p:nvPr/>
        </p:nvCxnSpPr>
        <p:spPr>
          <a:xfrm rot="10800000" flipH="1">
            <a:off x="1323300" y="4147800"/>
            <a:ext cx="3000" cy="995700"/>
          </a:xfrm>
          <a:prstGeom prst="straightConnector1">
            <a:avLst/>
          </a:prstGeom>
          <a:noFill/>
          <a:ln w="38100" cap="flat" cmpd="sng">
            <a:solidFill>
              <a:schemeClr val="lt1"/>
            </a:solidFill>
            <a:prstDash val="solid"/>
            <a:round/>
            <a:headEnd type="none" w="med" len="med"/>
            <a:tailEnd type="none" w="med" len="med"/>
          </a:ln>
        </p:spPr>
      </p:cxnSp>
      <p:cxnSp>
        <p:nvCxnSpPr>
          <p:cNvPr id="82" name="Google Shape;82;p16"/>
          <p:cNvCxnSpPr/>
          <p:nvPr/>
        </p:nvCxnSpPr>
        <p:spPr>
          <a:xfrm rot="10800000" flipH="1">
            <a:off x="2601038" y="4147800"/>
            <a:ext cx="3000" cy="995700"/>
          </a:xfrm>
          <a:prstGeom prst="straightConnector1">
            <a:avLst/>
          </a:prstGeom>
          <a:noFill/>
          <a:ln w="38100" cap="flat" cmpd="sng">
            <a:solidFill>
              <a:schemeClr val="lt1"/>
            </a:solidFill>
            <a:prstDash val="solid"/>
            <a:round/>
            <a:headEnd type="none" w="med" len="med"/>
            <a:tailEnd type="none" w="med" len="med"/>
          </a:ln>
        </p:spPr>
      </p:cxnSp>
      <p:cxnSp>
        <p:nvCxnSpPr>
          <p:cNvPr id="83" name="Google Shape;83;p16"/>
          <p:cNvCxnSpPr/>
          <p:nvPr/>
        </p:nvCxnSpPr>
        <p:spPr>
          <a:xfrm rot="10800000" flipH="1">
            <a:off x="3879313" y="4123175"/>
            <a:ext cx="12300" cy="1024500"/>
          </a:xfrm>
          <a:prstGeom prst="straightConnector1">
            <a:avLst/>
          </a:prstGeom>
          <a:noFill/>
          <a:ln w="38100" cap="flat" cmpd="sng">
            <a:solidFill>
              <a:schemeClr val="lt1"/>
            </a:solidFill>
            <a:prstDash val="solid"/>
            <a:round/>
            <a:headEnd type="none" w="med" len="med"/>
            <a:tailEnd type="none" w="med" len="med"/>
          </a:ln>
        </p:spPr>
      </p:cxnSp>
      <p:cxnSp>
        <p:nvCxnSpPr>
          <p:cNvPr id="84" name="Google Shape;84;p16"/>
          <p:cNvCxnSpPr/>
          <p:nvPr/>
        </p:nvCxnSpPr>
        <p:spPr>
          <a:xfrm rot="10800000">
            <a:off x="5165000" y="4120000"/>
            <a:ext cx="3300" cy="11805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p:nvPr/>
        </p:nvSpPr>
        <p:spPr>
          <a:xfrm>
            <a:off x="741600" y="1717500"/>
            <a:ext cx="5220000" cy="17085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Listening…not telling </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Relationships, Trust, Honesty </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Lightbulb moments…things can happen  </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Shared budgets </a:t>
            </a:r>
            <a:endParaRPr sz="1800">
              <a:solidFill>
                <a:schemeClr val="lt1"/>
              </a:solidFill>
              <a:latin typeface="Open Sans"/>
              <a:ea typeface="Open Sans"/>
              <a:cs typeface="Open Sans"/>
              <a:sym typeface="Open Sans"/>
            </a:endParaRPr>
          </a:p>
        </p:txBody>
      </p:sp>
      <p:sp>
        <p:nvSpPr>
          <p:cNvPr id="155" name="Google Shape;155;p25"/>
          <p:cNvSpPr txBox="1"/>
          <p:nvPr/>
        </p:nvSpPr>
        <p:spPr>
          <a:xfrm>
            <a:off x="585450" y="473925"/>
            <a:ext cx="30000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300" b="1">
                <a:solidFill>
                  <a:schemeClr val="lt1"/>
                </a:solidFill>
                <a:latin typeface="Open Sans"/>
                <a:ea typeface="Open Sans"/>
                <a:cs typeface="Open Sans"/>
                <a:sym typeface="Open Sans"/>
              </a:rPr>
              <a:t>BUT…. </a:t>
            </a:r>
            <a:endParaRPr sz="2300" b="1">
              <a:solidFill>
                <a:schemeClr val="lt1"/>
              </a:solidFill>
              <a:latin typeface="Open Sans"/>
              <a:ea typeface="Open Sans"/>
              <a:cs typeface="Open Sans"/>
              <a:sym typeface="Open Sans"/>
            </a:endParaRPr>
          </a:p>
        </p:txBody>
      </p:sp>
      <p:pic>
        <p:nvPicPr>
          <p:cNvPr id="156" name="Google Shape;156;p25"/>
          <p:cNvPicPr preferRelativeResize="0"/>
          <p:nvPr/>
        </p:nvPicPr>
        <p:blipFill>
          <a:blip r:embed="rId3">
            <a:alphaModFix/>
          </a:blip>
          <a:stretch>
            <a:fillRect/>
          </a:stretch>
        </p:blipFill>
        <p:spPr>
          <a:xfrm>
            <a:off x="5961600" y="1239100"/>
            <a:ext cx="2765949" cy="3433949"/>
          </a:xfrm>
          <a:prstGeom prst="rect">
            <a:avLst/>
          </a:prstGeom>
          <a:noFill/>
          <a:ln>
            <a:noFill/>
          </a:ln>
        </p:spPr>
      </p:pic>
      <p:cxnSp>
        <p:nvCxnSpPr>
          <p:cNvPr id="157" name="Google Shape;157;p25"/>
          <p:cNvCxnSpPr/>
          <p:nvPr/>
        </p:nvCxnSpPr>
        <p:spPr>
          <a:xfrm>
            <a:off x="514500" y="1009225"/>
            <a:ext cx="8115000" cy="9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p:nvPr/>
        </p:nvSpPr>
        <p:spPr>
          <a:xfrm>
            <a:off x="486493" y="551450"/>
            <a:ext cx="37149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000" b="1">
                <a:solidFill>
                  <a:srgbClr val="555AA4"/>
                </a:solidFill>
                <a:latin typeface="Open Sans"/>
                <a:ea typeface="Open Sans"/>
                <a:cs typeface="Open Sans"/>
                <a:sym typeface="Open Sans"/>
              </a:rPr>
              <a:t>Social Care Impact</a:t>
            </a:r>
            <a:endParaRPr sz="2000" b="1">
              <a:solidFill>
                <a:srgbClr val="555AA4"/>
              </a:solidFill>
              <a:latin typeface="Open Sans"/>
              <a:ea typeface="Open Sans"/>
              <a:cs typeface="Open Sans"/>
              <a:sym typeface="Open Sans"/>
            </a:endParaRPr>
          </a:p>
        </p:txBody>
      </p:sp>
      <p:sp>
        <p:nvSpPr>
          <p:cNvPr id="163" name="Google Shape;163;p26"/>
          <p:cNvSpPr txBox="1"/>
          <p:nvPr/>
        </p:nvSpPr>
        <p:spPr>
          <a:xfrm>
            <a:off x="809895" y="1792860"/>
            <a:ext cx="7882500" cy="2652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Grow care at home - hyper local family and community support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Extra Care community hubs and sheltered housing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Living with dementia - care homes part of community </a:t>
            </a:r>
            <a:endParaRPr sz="1800">
              <a:solidFill>
                <a:schemeClr val="dk1"/>
              </a:solidFill>
              <a:latin typeface="Open Sans"/>
              <a:ea typeface="Open Sans"/>
              <a:cs typeface="Open Sans"/>
              <a:sym typeface="Open Sans"/>
            </a:endParaRPr>
          </a:p>
          <a:p>
            <a:pPr marL="457200" lvl="0" indent="-342900" algn="l" rtl="0">
              <a:lnSpc>
                <a:spcPct val="107916"/>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Improve outcomes for groups with the poorest health, </a:t>
            </a:r>
            <a:endParaRPr sz="1800">
              <a:solidFill>
                <a:schemeClr val="dk1"/>
              </a:solidFill>
              <a:latin typeface="Open Sans"/>
              <a:ea typeface="Open Sans"/>
              <a:cs typeface="Open Sans"/>
              <a:sym typeface="Open Sans"/>
            </a:endParaRPr>
          </a:p>
          <a:p>
            <a:pPr marL="457200" lvl="0" indent="-342900" algn="l" rtl="0">
              <a:lnSpc>
                <a:spcPct val="107916"/>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Prevention - Falls, care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Integration - Shared roles, budgets and co location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Low intensity support - D2A </a:t>
            </a:r>
            <a:endParaRPr sz="1800">
              <a:solidFill>
                <a:schemeClr val="dk1"/>
              </a:solidFill>
              <a:latin typeface="Open Sans"/>
              <a:ea typeface="Open Sans"/>
              <a:cs typeface="Open Sans"/>
              <a:sym typeface="Open Sans"/>
            </a:endParaRPr>
          </a:p>
          <a:p>
            <a:pPr marL="457200" lvl="0" indent="-342900" algn="l" rtl="0">
              <a:lnSpc>
                <a:spcPct val="115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Technology, data and AI </a:t>
            </a:r>
            <a:endParaRPr sz="1800">
              <a:solidFill>
                <a:schemeClr val="dk1"/>
              </a:solidFill>
              <a:latin typeface="Open Sans"/>
              <a:ea typeface="Open Sans"/>
              <a:cs typeface="Open Sans"/>
              <a:sym typeface="Open Sans"/>
            </a:endParaRPr>
          </a:p>
        </p:txBody>
      </p:sp>
      <p:sp>
        <p:nvSpPr>
          <p:cNvPr id="164" name="Google Shape;164;p26"/>
          <p:cNvSpPr txBox="1"/>
          <p:nvPr/>
        </p:nvSpPr>
        <p:spPr>
          <a:xfrm>
            <a:off x="486500" y="1276575"/>
            <a:ext cx="8205900" cy="4464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800"/>
              </a:spcAft>
              <a:buClr>
                <a:schemeClr val="dk1"/>
              </a:buClr>
              <a:buSzPts val="1100"/>
              <a:buFont typeface="Arial"/>
              <a:buNone/>
            </a:pPr>
            <a:r>
              <a:rPr lang="en-GB" sz="1700" b="1" i="1">
                <a:solidFill>
                  <a:schemeClr val="dk1"/>
                </a:solidFill>
                <a:latin typeface="Open Sans"/>
                <a:ea typeface="Open Sans"/>
                <a:cs typeface="Open Sans"/>
                <a:sym typeface="Open Sans"/>
              </a:rPr>
              <a:t>Everyone should receive the right care, in the right place, at the right time.</a:t>
            </a:r>
            <a:endParaRPr sz="1700" b="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p:nvPr/>
        </p:nvSpPr>
        <p:spPr>
          <a:xfrm>
            <a:off x="872500" y="1554227"/>
            <a:ext cx="7138800" cy="21240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See social care providers/ VCS as key partner </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‘Wellbeing’ in Communities shapes good health</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Co-production and role with ICS - Test and Learn</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Inverted pyramid - with citizens at top</a:t>
            </a:r>
            <a:endParaRPr sz="1800">
              <a:solidFill>
                <a:schemeClr val="lt1"/>
              </a:solidFill>
              <a:latin typeface="Open Sans"/>
              <a:ea typeface="Open Sans"/>
              <a:cs typeface="Open Sans"/>
              <a:sym typeface="Open Sans"/>
            </a:endParaRPr>
          </a:p>
          <a:p>
            <a:pPr marL="457200" lvl="0" indent="-342900" algn="l" rtl="0">
              <a:lnSpc>
                <a:spcPct val="150000"/>
              </a:lnSpc>
              <a:spcBef>
                <a:spcPts val="0"/>
              </a:spcBef>
              <a:spcAft>
                <a:spcPts val="0"/>
              </a:spcAft>
              <a:buClr>
                <a:schemeClr val="lt1"/>
              </a:buClr>
              <a:buSzPts val="1800"/>
              <a:buFont typeface="Open Sans"/>
              <a:buChar char="●"/>
            </a:pPr>
            <a:r>
              <a:rPr lang="en-GB" sz="1800">
                <a:solidFill>
                  <a:schemeClr val="lt1"/>
                </a:solidFill>
                <a:latin typeface="Open Sans"/>
                <a:ea typeface="Open Sans"/>
                <a:cs typeface="Open Sans"/>
                <a:sym typeface="Open Sans"/>
              </a:rPr>
              <a:t>‘Fair Price for Care’ and social care change </a:t>
            </a:r>
            <a:endParaRPr sz="1800">
              <a:solidFill>
                <a:schemeClr val="lt1"/>
              </a:solidFill>
              <a:latin typeface="Open Sans"/>
              <a:ea typeface="Open Sans"/>
              <a:cs typeface="Open Sans"/>
              <a:sym typeface="Open Sans"/>
            </a:endParaRPr>
          </a:p>
        </p:txBody>
      </p:sp>
      <p:sp>
        <p:nvSpPr>
          <p:cNvPr id="170" name="Google Shape;170;p27"/>
          <p:cNvSpPr txBox="1"/>
          <p:nvPr/>
        </p:nvSpPr>
        <p:spPr>
          <a:xfrm>
            <a:off x="731225" y="446175"/>
            <a:ext cx="7138800" cy="54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b="1">
                <a:solidFill>
                  <a:srgbClr val="F3F3F3"/>
                </a:solidFill>
                <a:latin typeface="Open Sans"/>
                <a:ea typeface="Open Sans"/>
                <a:cs typeface="Open Sans"/>
                <a:sym typeface="Open Sans"/>
              </a:rPr>
              <a:t>ASK of ICS </a:t>
            </a:r>
            <a:endParaRPr sz="2300" b="1">
              <a:solidFill>
                <a:srgbClr val="F3F3F3"/>
              </a:solidFill>
              <a:latin typeface="Open Sans"/>
              <a:ea typeface="Open Sans"/>
              <a:cs typeface="Open Sans"/>
              <a:sym typeface="Open Sans"/>
            </a:endParaRPr>
          </a:p>
        </p:txBody>
      </p:sp>
      <p:cxnSp>
        <p:nvCxnSpPr>
          <p:cNvPr id="171" name="Google Shape;171;p27"/>
          <p:cNvCxnSpPr/>
          <p:nvPr/>
        </p:nvCxnSpPr>
        <p:spPr>
          <a:xfrm>
            <a:off x="514500" y="1009225"/>
            <a:ext cx="8115000" cy="9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8"/>
          <p:cNvPicPr preferRelativeResize="0"/>
          <p:nvPr/>
        </p:nvPicPr>
        <p:blipFill rotWithShape="1">
          <a:blip r:embed="rId3">
            <a:alphaModFix/>
          </a:blip>
          <a:srcRect t="7846" b="10500"/>
          <a:stretch/>
        </p:blipFill>
        <p:spPr>
          <a:xfrm>
            <a:off x="0" y="0"/>
            <a:ext cx="9144000" cy="4981574"/>
          </a:xfrm>
          <a:prstGeom prst="rect">
            <a:avLst/>
          </a:prstGeom>
          <a:noFill/>
          <a:ln>
            <a:noFill/>
          </a:ln>
        </p:spPr>
      </p:pic>
      <p:sp>
        <p:nvSpPr>
          <p:cNvPr id="177" name="Google Shape;177;p28"/>
          <p:cNvSpPr txBox="1"/>
          <p:nvPr/>
        </p:nvSpPr>
        <p:spPr>
          <a:xfrm>
            <a:off x="106918" y="3637659"/>
            <a:ext cx="4767900" cy="933600"/>
          </a:xfrm>
          <a:prstGeom prst="rect">
            <a:avLst/>
          </a:prstGeom>
          <a:solidFill>
            <a:srgbClr val="555AA4"/>
          </a:solidFill>
          <a:ln>
            <a:noFill/>
          </a:ln>
        </p:spPr>
        <p:txBody>
          <a:bodyPr spcFirstLastPara="1" wrap="square" lIns="68575" tIns="108000" rIns="68575" bIns="108000" anchor="ctr" anchorCtr="0">
            <a:noAutofit/>
          </a:bodyPr>
          <a:lstStyle/>
          <a:p>
            <a:pPr marL="0" marR="0" lvl="1" indent="0" algn="ctr" rtl="0">
              <a:lnSpc>
                <a:spcPct val="115000"/>
              </a:lnSpc>
              <a:spcBef>
                <a:spcPts val="0"/>
              </a:spcBef>
              <a:spcAft>
                <a:spcPts val="0"/>
              </a:spcAft>
              <a:buNone/>
            </a:pPr>
            <a:endParaRPr sz="3100">
              <a:solidFill>
                <a:schemeClr val="lt1"/>
              </a:solidFill>
            </a:endParaRPr>
          </a:p>
          <a:p>
            <a:pPr marL="342900" marR="0" lvl="1" indent="0" algn="l" rtl="0">
              <a:spcBef>
                <a:spcPts val="0"/>
              </a:spcBef>
              <a:spcAft>
                <a:spcPts val="0"/>
              </a:spcAft>
              <a:buNone/>
            </a:pPr>
            <a:endParaRPr sz="700" b="0" i="0" u="none" strike="noStrike" cap="none">
              <a:solidFill>
                <a:schemeClr val="lt1"/>
              </a:solidFill>
              <a:latin typeface="Verdana"/>
              <a:ea typeface="Verdana"/>
              <a:cs typeface="Verdana"/>
              <a:sym typeface="Verdana"/>
            </a:endParaRPr>
          </a:p>
          <a:p>
            <a:pPr marL="520700" marR="0" lvl="2" indent="0" algn="l" rtl="0">
              <a:spcBef>
                <a:spcPts val="0"/>
              </a:spcBef>
              <a:spcAft>
                <a:spcPts val="0"/>
              </a:spcAft>
              <a:buNone/>
            </a:pPr>
            <a:endParaRPr sz="1100"/>
          </a:p>
        </p:txBody>
      </p:sp>
      <p:pic>
        <p:nvPicPr>
          <p:cNvPr id="178" name="Google Shape;178;p28"/>
          <p:cNvPicPr preferRelativeResize="0"/>
          <p:nvPr/>
        </p:nvPicPr>
        <p:blipFill rotWithShape="1">
          <a:blip r:embed="rId4">
            <a:alphaModFix/>
          </a:blip>
          <a:srcRect/>
          <a:stretch/>
        </p:blipFill>
        <p:spPr>
          <a:xfrm>
            <a:off x="7353299" y="360604"/>
            <a:ext cx="1384779" cy="401788"/>
          </a:xfrm>
          <a:prstGeom prst="rect">
            <a:avLst/>
          </a:prstGeom>
          <a:noFill/>
          <a:ln>
            <a:noFill/>
          </a:ln>
        </p:spPr>
      </p:pic>
      <p:pic>
        <p:nvPicPr>
          <p:cNvPr id="179" name="Google Shape;179;p28"/>
          <p:cNvPicPr preferRelativeResize="0"/>
          <p:nvPr/>
        </p:nvPicPr>
        <p:blipFill rotWithShape="1">
          <a:blip r:embed="rId5">
            <a:alphaModFix/>
          </a:blip>
          <a:srcRect/>
          <a:stretch/>
        </p:blipFill>
        <p:spPr>
          <a:xfrm>
            <a:off x="0" y="4981575"/>
            <a:ext cx="9144003" cy="161925"/>
          </a:xfrm>
          <a:prstGeom prst="rect">
            <a:avLst/>
          </a:prstGeom>
          <a:noFill/>
          <a:ln>
            <a:noFill/>
          </a:ln>
        </p:spPr>
      </p:pic>
      <p:sp>
        <p:nvSpPr>
          <p:cNvPr id="180" name="Google Shape;180;p28"/>
          <p:cNvSpPr txBox="1"/>
          <p:nvPr/>
        </p:nvSpPr>
        <p:spPr>
          <a:xfrm>
            <a:off x="625625" y="3822450"/>
            <a:ext cx="3730500" cy="564000"/>
          </a:xfrm>
          <a:prstGeom prst="rect">
            <a:avLst/>
          </a:prstGeom>
          <a:solidFill>
            <a:srgbClr val="5960A3"/>
          </a:solidFill>
          <a:ln>
            <a:noFill/>
          </a:ln>
        </p:spPr>
        <p:txBody>
          <a:bodyPr spcFirstLastPara="1" wrap="square" lIns="91425" tIns="91425" rIns="91425" bIns="91425" anchor="ctr" anchorCtr="0">
            <a:noAutofit/>
          </a:bodyPr>
          <a:lstStyle/>
          <a:p>
            <a:pPr marL="0" lvl="1" indent="0" algn="ctr" rtl="0">
              <a:lnSpc>
                <a:spcPct val="115000"/>
              </a:lnSpc>
              <a:spcBef>
                <a:spcPts val="0"/>
              </a:spcBef>
              <a:spcAft>
                <a:spcPts val="0"/>
              </a:spcAft>
              <a:buClr>
                <a:schemeClr val="dk1"/>
              </a:buClr>
              <a:buFont typeface="Arial"/>
              <a:buNone/>
            </a:pPr>
            <a:r>
              <a:rPr lang="en-GB" sz="3100" b="1">
                <a:solidFill>
                  <a:schemeClr val="lt1"/>
                </a:solidFill>
                <a:latin typeface="Open Sans"/>
                <a:ea typeface="Open Sans"/>
                <a:cs typeface="Open Sans"/>
                <a:sym typeface="Open Sans"/>
              </a:rPr>
              <a:t>Any questions?</a:t>
            </a:r>
            <a:endParaRPr b="1">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Shape 88"/>
        <p:cNvGrpSpPr/>
        <p:nvPr/>
      </p:nvGrpSpPr>
      <p:grpSpPr>
        <a:xfrm>
          <a:off x="0" y="0"/>
          <a:ext cx="0" cy="0"/>
          <a:chOff x="0" y="0"/>
          <a:chExt cx="0" cy="0"/>
        </a:xfrm>
      </p:grpSpPr>
      <p:sp>
        <p:nvSpPr>
          <p:cNvPr id="89" name="Google Shape;89;p17"/>
          <p:cNvSpPr txBox="1"/>
          <p:nvPr/>
        </p:nvSpPr>
        <p:spPr>
          <a:xfrm>
            <a:off x="486475" y="497450"/>
            <a:ext cx="6540900" cy="400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000" b="1">
                <a:solidFill>
                  <a:schemeClr val="lt1"/>
                </a:solidFill>
                <a:latin typeface="Open Sans"/>
                <a:ea typeface="Open Sans"/>
                <a:cs typeface="Open Sans"/>
                <a:sym typeface="Open Sans"/>
              </a:rPr>
              <a:t>Why Integrated Care and Health Matters </a:t>
            </a:r>
            <a:endParaRPr sz="2000" b="1">
              <a:solidFill>
                <a:schemeClr val="lt1"/>
              </a:solidFill>
              <a:latin typeface="Open Sans"/>
              <a:ea typeface="Open Sans"/>
              <a:cs typeface="Open Sans"/>
              <a:sym typeface="Open Sans"/>
            </a:endParaRPr>
          </a:p>
        </p:txBody>
      </p:sp>
      <p:sp>
        <p:nvSpPr>
          <p:cNvPr id="90" name="Google Shape;90;p17"/>
          <p:cNvSpPr txBox="1"/>
          <p:nvPr/>
        </p:nvSpPr>
        <p:spPr>
          <a:xfrm>
            <a:off x="1016875" y="1650000"/>
            <a:ext cx="6809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50">
                <a:solidFill>
                  <a:schemeClr val="lt1"/>
                </a:solidFill>
                <a:latin typeface="Open Sans"/>
                <a:ea typeface="Open Sans"/>
                <a:cs typeface="Open Sans"/>
                <a:sym typeface="Open Sans"/>
              </a:rPr>
              <a:t>Don’t we all want to live in the place we call home with the people and things that we love, in communities where we look out for one another, doing the things that matter to us</a:t>
            </a:r>
            <a:r>
              <a:rPr lang="en-GB" sz="1850">
                <a:solidFill>
                  <a:schemeClr val="lt1"/>
                </a:solidFill>
                <a:latin typeface="Open Sans"/>
                <a:ea typeface="Open Sans"/>
                <a:cs typeface="Open Sans"/>
                <a:sym typeface="Open Sans"/>
              </a:rPr>
              <a:t>?</a:t>
            </a:r>
            <a:endParaRPr sz="2700" b="1">
              <a:solidFill>
                <a:schemeClr val="lt1"/>
              </a:solidFill>
              <a:latin typeface="Open Sans"/>
              <a:ea typeface="Open Sans"/>
              <a:cs typeface="Open Sans"/>
              <a:sym typeface="Open Sans"/>
            </a:endParaRPr>
          </a:p>
        </p:txBody>
      </p:sp>
      <p:sp>
        <p:nvSpPr>
          <p:cNvPr id="91" name="Google Shape;91;p17"/>
          <p:cNvSpPr txBox="1"/>
          <p:nvPr/>
        </p:nvSpPr>
        <p:spPr>
          <a:xfrm>
            <a:off x="5198600" y="3600525"/>
            <a:ext cx="3073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chemeClr val="lt1"/>
                </a:solidFill>
              </a:rPr>
              <a:t>-  Social Care Futures </a:t>
            </a:r>
            <a:endParaRPr sz="2000" b="1">
              <a:solidFill>
                <a:schemeClr val="lt1"/>
              </a:solidFill>
            </a:endParaRPr>
          </a:p>
        </p:txBody>
      </p:sp>
      <p:cxnSp>
        <p:nvCxnSpPr>
          <p:cNvPr id="92" name="Google Shape;92;p17"/>
          <p:cNvCxnSpPr/>
          <p:nvPr/>
        </p:nvCxnSpPr>
        <p:spPr>
          <a:xfrm>
            <a:off x="514500" y="1009225"/>
            <a:ext cx="8115000" cy="9000"/>
          </a:xfrm>
          <a:prstGeom prst="straightConnector1">
            <a:avLst/>
          </a:prstGeom>
          <a:noFill/>
          <a:ln w="9525" cap="flat" cmpd="sng">
            <a:solidFill>
              <a:schemeClr val="lt1"/>
            </a:solidFill>
            <a:prstDash val="solid"/>
            <a:round/>
            <a:headEnd type="none" w="med" len="med"/>
            <a:tailEnd type="none" w="med" len="med"/>
          </a:ln>
        </p:spPr>
      </p:cxnSp>
      <p:sp>
        <p:nvSpPr>
          <p:cNvPr id="93" name="Google Shape;93;p17"/>
          <p:cNvSpPr txBox="1"/>
          <p:nvPr/>
        </p:nvSpPr>
        <p:spPr>
          <a:xfrm>
            <a:off x="772175" y="1886775"/>
            <a:ext cx="330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b="1">
                <a:solidFill>
                  <a:schemeClr val="lt1"/>
                </a:solidFill>
              </a:rPr>
              <a:t>“</a:t>
            </a:r>
            <a:endParaRPr sz="3200" b="1">
              <a:solidFill>
                <a:schemeClr val="lt1"/>
              </a:solidFill>
            </a:endParaRPr>
          </a:p>
        </p:txBody>
      </p:sp>
      <p:sp>
        <p:nvSpPr>
          <p:cNvPr id="94" name="Google Shape;94;p17"/>
          <p:cNvSpPr txBox="1"/>
          <p:nvPr/>
        </p:nvSpPr>
        <p:spPr>
          <a:xfrm>
            <a:off x="7759550" y="2824775"/>
            <a:ext cx="330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b="1">
                <a:solidFill>
                  <a:schemeClr val="lt1"/>
                </a:solidFill>
              </a:rPr>
              <a:t>”</a:t>
            </a:r>
            <a:endParaRPr sz="32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p:nvPr/>
        </p:nvSpPr>
        <p:spPr>
          <a:xfrm>
            <a:off x="979125" y="1477100"/>
            <a:ext cx="6928200" cy="15039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Char char="●"/>
            </a:pPr>
            <a:r>
              <a:rPr lang="en-GB" sz="1900">
                <a:solidFill>
                  <a:schemeClr val="dk1"/>
                </a:solidFill>
                <a:latin typeface="Open Sans"/>
                <a:ea typeface="Open Sans"/>
                <a:cs typeface="Open Sans"/>
                <a:sym typeface="Open Sans"/>
              </a:rPr>
              <a:t>ICS - Health </a:t>
            </a:r>
            <a:r>
              <a:rPr lang="en-GB" sz="1900" b="1">
                <a:solidFill>
                  <a:schemeClr val="dk1"/>
                </a:solidFill>
                <a:latin typeface="Open Sans"/>
                <a:ea typeface="Open Sans"/>
                <a:cs typeface="Open Sans"/>
                <a:sym typeface="Open Sans"/>
              </a:rPr>
              <a:t>AND</a:t>
            </a:r>
            <a:r>
              <a:rPr lang="en-GB" sz="1900">
                <a:solidFill>
                  <a:schemeClr val="dk1"/>
                </a:solidFill>
                <a:latin typeface="Open Sans"/>
                <a:ea typeface="Open Sans"/>
                <a:cs typeface="Open Sans"/>
                <a:sym typeface="Open Sans"/>
              </a:rPr>
              <a:t> Care </a:t>
            </a:r>
            <a:endParaRPr sz="1900">
              <a:solidFill>
                <a:schemeClr val="dk1"/>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1"/>
              </a:buClr>
              <a:buSzPts val="2000"/>
              <a:buFont typeface="Open Sans"/>
              <a:buChar char="●"/>
            </a:pPr>
            <a:r>
              <a:rPr lang="en-GB" sz="1900">
                <a:solidFill>
                  <a:schemeClr val="dk1"/>
                </a:solidFill>
                <a:latin typeface="Open Sans"/>
                <a:ea typeface="Open Sans"/>
                <a:cs typeface="Open Sans"/>
                <a:sym typeface="Open Sans"/>
              </a:rPr>
              <a:t>Why Social Care - </a:t>
            </a:r>
            <a:r>
              <a:rPr lang="en-GB" sz="1700">
                <a:solidFill>
                  <a:schemeClr val="dk1"/>
                </a:solidFill>
                <a:latin typeface="Open Sans"/>
                <a:ea typeface="Open Sans"/>
                <a:cs typeface="Open Sans"/>
                <a:sym typeface="Open Sans"/>
              </a:rPr>
              <a:t>workforce, population health, gaps in LAs</a:t>
            </a:r>
            <a:endParaRPr sz="17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How - Care &amp; Support West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South Bristol ICP</a:t>
            </a:r>
            <a:endParaRPr sz="2000"/>
          </a:p>
        </p:txBody>
      </p:sp>
      <p:sp>
        <p:nvSpPr>
          <p:cNvPr id="100" name="Google Shape;100;p18"/>
          <p:cNvSpPr txBox="1"/>
          <p:nvPr/>
        </p:nvSpPr>
        <p:spPr>
          <a:xfrm>
            <a:off x="768425" y="458575"/>
            <a:ext cx="713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555AA4"/>
                </a:solidFill>
              </a:rPr>
              <a:t>Why Social Care? </a:t>
            </a:r>
            <a:endParaRPr sz="2000" b="1">
              <a:solidFill>
                <a:srgbClr val="555AA4"/>
              </a:solidFill>
            </a:endParaRPr>
          </a:p>
        </p:txBody>
      </p:sp>
      <p:pic>
        <p:nvPicPr>
          <p:cNvPr id="101" name="Google Shape;101;p18"/>
          <p:cNvPicPr preferRelativeResize="0"/>
          <p:nvPr/>
        </p:nvPicPr>
        <p:blipFill>
          <a:blip r:embed="rId3">
            <a:alphaModFix/>
          </a:blip>
          <a:stretch>
            <a:fillRect/>
          </a:stretch>
        </p:blipFill>
        <p:spPr>
          <a:xfrm>
            <a:off x="5926563" y="2571750"/>
            <a:ext cx="2785337" cy="1958425"/>
          </a:xfrm>
          <a:prstGeom prst="rect">
            <a:avLst/>
          </a:prstGeom>
          <a:noFill/>
          <a:ln>
            <a:noFill/>
          </a:ln>
        </p:spPr>
      </p:pic>
      <p:pic>
        <p:nvPicPr>
          <p:cNvPr id="102" name="Google Shape;102;p18"/>
          <p:cNvPicPr preferRelativeResize="0"/>
          <p:nvPr/>
        </p:nvPicPr>
        <p:blipFill>
          <a:blip r:embed="rId4">
            <a:alphaModFix/>
          </a:blip>
          <a:stretch>
            <a:fillRect/>
          </a:stretch>
        </p:blipFill>
        <p:spPr>
          <a:xfrm>
            <a:off x="979126" y="3533550"/>
            <a:ext cx="1980975" cy="106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p:nvPr/>
        </p:nvSpPr>
        <p:spPr>
          <a:xfrm>
            <a:off x="0" y="0"/>
            <a:ext cx="9144000" cy="490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p:nvPr/>
        </p:nvSpPr>
        <p:spPr>
          <a:xfrm>
            <a:off x="486506" y="551450"/>
            <a:ext cx="16872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a:solidFill>
                <a:srgbClr val="5960A3"/>
              </a:solidFill>
              <a:latin typeface="Verdana"/>
              <a:ea typeface="Verdana"/>
              <a:cs typeface="Verdana"/>
              <a:sym typeface="Verdana"/>
            </a:endParaRPr>
          </a:p>
          <a:p>
            <a:pPr marL="0" marR="0" lvl="0" indent="0" algn="l" rtl="0">
              <a:spcBef>
                <a:spcPts val="0"/>
              </a:spcBef>
              <a:spcAft>
                <a:spcPts val="0"/>
              </a:spcAft>
              <a:buNone/>
            </a:pPr>
            <a:endParaRPr sz="1800" b="1">
              <a:solidFill>
                <a:srgbClr val="5960A3"/>
              </a:solidFill>
              <a:latin typeface="Verdana"/>
              <a:ea typeface="Verdana"/>
              <a:cs typeface="Verdana"/>
              <a:sym typeface="Verdana"/>
            </a:endParaRPr>
          </a:p>
        </p:txBody>
      </p:sp>
      <p:pic>
        <p:nvPicPr>
          <p:cNvPr id="109" name="Google Shape;109;p19"/>
          <p:cNvPicPr preferRelativeResize="0"/>
          <p:nvPr/>
        </p:nvPicPr>
        <p:blipFill rotWithShape="1">
          <a:blip r:embed="rId3">
            <a:alphaModFix/>
          </a:blip>
          <a:srcRect b="7791"/>
          <a:stretch/>
        </p:blipFill>
        <p:spPr>
          <a:xfrm>
            <a:off x="0" y="0"/>
            <a:ext cx="9144002" cy="51785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3">
            <a:alphaModFix/>
          </a:blip>
          <a:srcRect r="4315"/>
          <a:stretch/>
        </p:blipFill>
        <p:spPr>
          <a:xfrm>
            <a:off x="5985525" y="841200"/>
            <a:ext cx="3158477" cy="2200124"/>
          </a:xfrm>
          <a:prstGeom prst="rect">
            <a:avLst/>
          </a:prstGeom>
          <a:noFill/>
          <a:ln>
            <a:noFill/>
          </a:ln>
        </p:spPr>
      </p:pic>
      <p:pic>
        <p:nvPicPr>
          <p:cNvPr id="115" name="Google Shape;115;p20"/>
          <p:cNvPicPr preferRelativeResize="0"/>
          <p:nvPr/>
        </p:nvPicPr>
        <p:blipFill rotWithShape="1">
          <a:blip r:embed="rId4">
            <a:alphaModFix/>
          </a:blip>
          <a:srcRect r="4425"/>
          <a:stretch/>
        </p:blipFill>
        <p:spPr>
          <a:xfrm>
            <a:off x="5843000" y="3038375"/>
            <a:ext cx="3301000" cy="1943200"/>
          </a:xfrm>
          <a:prstGeom prst="rect">
            <a:avLst/>
          </a:prstGeom>
          <a:noFill/>
          <a:ln>
            <a:noFill/>
          </a:ln>
        </p:spPr>
      </p:pic>
      <p:sp>
        <p:nvSpPr>
          <p:cNvPr id="116" name="Google Shape;116;p20"/>
          <p:cNvSpPr txBox="1"/>
          <p:nvPr/>
        </p:nvSpPr>
        <p:spPr>
          <a:xfrm>
            <a:off x="486506" y="551450"/>
            <a:ext cx="16872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a:solidFill>
                <a:srgbClr val="5960A3"/>
              </a:solidFill>
              <a:latin typeface="Verdana"/>
              <a:ea typeface="Verdana"/>
              <a:cs typeface="Verdana"/>
              <a:sym typeface="Verdana"/>
            </a:endParaRPr>
          </a:p>
          <a:p>
            <a:pPr marL="0" marR="0" lvl="0" indent="0" algn="l" rtl="0">
              <a:spcBef>
                <a:spcPts val="0"/>
              </a:spcBef>
              <a:spcAft>
                <a:spcPts val="0"/>
              </a:spcAft>
              <a:buNone/>
            </a:pPr>
            <a:endParaRPr sz="1800" b="1">
              <a:solidFill>
                <a:srgbClr val="5960A3"/>
              </a:solidFill>
              <a:latin typeface="Verdana"/>
              <a:ea typeface="Verdana"/>
              <a:cs typeface="Verdana"/>
              <a:sym typeface="Verdana"/>
            </a:endParaRPr>
          </a:p>
        </p:txBody>
      </p:sp>
      <p:pic>
        <p:nvPicPr>
          <p:cNvPr id="117" name="Google Shape;117;p20"/>
          <p:cNvPicPr preferRelativeResize="0"/>
          <p:nvPr/>
        </p:nvPicPr>
        <p:blipFill>
          <a:blip r:embed="rId5">
            <a:alphaModFix/>
          </a:blip>
          <a:stretch>
            <a:fillRect/>
          </a:stretch>
        </p:blipFill>
        <p:spPr>
          <a:xfrm>
            <a:off x="3277401" y="841200"/>
            <a:ext cx="3301000" cy="2201726"/>
          </a:xfrm>
          <a:prstGeom prst="rect">
            <a:avLst/>
          </a:prstGeom>
          <a:noFill/>
          <a:ln>
            <a:noFill/>
          </a:ln>
        </p:spPr>
      </p:pic>
      <p:pic>
        <p:nvPicPr>
          <p:cNvPr id="118" name="Google Shape;118;p20"/>
          <p:cNvPicPr preferRelativeResize="0"/>
          <p:nvPr/>
        </p:nvPicPr>
        <p:blipFill>
          <a:blip r:embed="rId6">
            <a:alphaModFix/>
          </a:blip>
          <a:stretch>
            <a:fillRect/>
          </a:stretch>
        </p:blipFill>
        <p:spPr>
          <a:xfrm>
            <a:off x="0" y="3042925"/>
            <a:ext cx="3467866" cy="1943199"/>
          </a:xfrm>
          <a:prstGeom prst="rect">
            <a:avLst/>
          </a:prstGeom>
          <a:noFill/>
          <a:ln>
            <a:noFill/>
          </a:ln>
        </p:spPr>
      </p:pic>
      <p:pic>
        <p:nvPicPr>
          <p:cNvPr id="119" name="Google Shape;119;p20"/>
          <p:cNvPicPr preferRelativeResize="0"/>
          <p:nvPr/>
        </p:nvPicPr>
        <p:blipFill>
          <a:blip r:embed="rId7">
            <a:alphaModFix/>
          </a:blip>
          <a:stretch>
            <a:fillRect/>
          </a:stretch>
        </p:blipFill>
        <p:spPr>
          <a:xfrm>
            <a:off x="3435375" y="3042925"/>
            <a:ext cx="3470000" cy="1943200"/>
          </a:xfrm>
          <a:prstGeom prst="rect">
            <a:avLst/>
          </a:prstGeom>
          <a:noFill/>
          <a:ln>
            <a:noFill/>
          </a:ln>
        </p:spPr>
      </p:pic>
      <p:sp>
        <p:nvSpPr>
          <p:cNvPr id="120" name="Google Shape;120;p20"/>
          <p:cNvSpPr txBox="1"/>
          <p:nvPr/>
        </p:nvSpPr>
        <p:spPr>
          <a:xfrm>
            <a:off x="260275" y="389750"/>
            <a:ext cx="721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solidFill>
                  <a:srgbClr val="555AA4"/>
                </a:solidFill>
                <a:latin typeface="Open Sans"/>
                <a:ea typeface="Open Sans"/>
                <a:cs typeface="Open Sans"/>
                <a:sym typeface="Open Sans"/>
              </a:rPr>
              <a:t>‘</a:t>
            </a:r>
            <a:r>
              <a:rPr lang="en-GB" sz="2200" b="1">
                <a:solidFill>
                  <a:srgbClr val="555AA4"/>
                </a:solidFill>
                <a:latin typeface="Open Sans"/>
                <a:ea typeface="Open Sans"/>
                <a:cs typeface="Open Sans"/>
                <a:sym typeface="Open Sans"/>
              </a:rPr>
              <a:t>Health is made at home, hospitals are for repairs</a:t>
            </a:r>
            <a:r>
              <a:rPr lang="en-GB" sz="2000" b="1">
                <a:solidFill>
                  <a:srgbClr val="555AA4"/>
                </a:solidFill>
                <a:latin typeface="Open Sans"/>
                <a:ea typeface="Open Sans"/>
                <a:cs typeface="Open Sans"/>
                <a:sym typeface="Open Sans"/>
              </a:rPr>
              <a:t>’ </a:t>
            </a:r>
            <a:endParaRPr sz="2000" b="1">
              <a:solidFill>
                <a:srgbClr val="555AA4"/>
              </a:solidFill>
              <a:latin typeface="Open Sans"/>
              <a:ea typeface="Open Sans"/>
              <a:cs typeface="Open Sans"/>
              <a:sym typeface="Open Sans"/>
            </a:endParaRPr>
          </a:p>
        </p:txBody>
      </p:sp>
      <p:pic>
        <p:nvPicPr>
          <p:cNvPr id="121" name="Google Shape;121;p20"/>
          <p:cNvPicPr preferRelativeResize="0"/>
          <p:nvPr/>
        </p:nvPicPr>
        <p:blipFill>
          <a:blip r:embed="rId8">
            <a:alphaModFix/>
          </a:blip>
          <a:stretch>
            <a:fillRect/>
          </a:stretch>
        </p:blipFill>
        <p:spPr>
          <a:xfrm>
            <a:off x="-1" y="841200"/>
            <a:ext cx="3303398" cy="2201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p:nvPr/>
        </p:nvSpPr>
        <p:spPr>
          <a:xfrm>
            <a:off x="0" y="0"/>
            <a:ext cx="9144000" cy="490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p:nvPr/>
        </p:nvSpPr>
        <p:spPr>
          <a:xfrm>
            <a:off x="486506" y="551450"/>
            <a:ext cx="16872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1">
              <a:solidFill>
                <a:srgbClr val="5960A3"/>
              </a:solidFill>
              <a:latin typeface="Verdana"/>
              <a:ea typeface="Verdana"/>
              <a:cs typeface="Verdana"/>
              <a:sym typeface="Verdana"/>
            </a:endParaRPr>
          </a:p>
          <a:p>
            <a:pPr marL="0" marR="0" lvl="0" indent="0" algn="l" rtl="0">
              <a:spcBef>
                <a:spcPts val="0"/>
              </a:spcBef>
              <a:spcAft>
                <a:spcPts val="0"/>
              </a:spcAft>
              <a:buNone/>
            </a:pPr>
            <a:endParaRPr sz="1800" b="1">
              <a:solidFill>
                <a:srgbClr val="5960A3"/>
              </a:solidFill>
              <a:latin typeface="Verdana"/>
              <a:ea typeface="Verdana"/>
              <a:cs typeface="Verdana"/>
              <a:sym typeface="Verdana"/>
            </a:endParaRPr>
          </a:p>
        </p:txBody>
      </p:sp>
      <p:pic>
        <p:nvPicPr>
          <p:cNvPr id="128" name="Google Shape;128;p21"/>
          <p:cNvPicPr preferRelativeResize="0"/>
          <p:nvPr/>
        </p:nvPicPr>
        <p:blipFill rotWithShape="1">
          <a:blip r:embed="rId3">
            <a:alphaModFix/>
          </a:blip>
          <a:srcRect l="18955" t="25443" r="18793" b="6617"/>
          <a:stretch/>
        </p:blipFill>
        <p:spPr>
          <a:xfrm>
            <a:off x="684175" y="182313"/>
            <a:ext cx="7775650" cy="477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p:nvPr/>
        </p:nvSpPr>
        <p:spPr>
          <a:xfrm>
            <a:off x="486475" y="551450"/>
            <a:ext cx="6330300" cy="440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000" b="1">
                <a:solidFill>
                  <a:schemeClr val="lt1"/>
                </a:solidFill>
                <a:latin typeface="Open Sans"/>
                <a:ea typeface="Open Sans"/>
                <a:cs typeface="Open Sans"/>
                <a:sym typeface="Open Sans"/>
              </a:rPr>
              <a:t>South Bristol ICP</a:t>
            </a:r>
            <a:endParaRPr sz="2000" b="1">
              <a:solidFill>
                <a:schemeClr val="lt1"/>
              </a:solidFill>
              <a:latin typeface="Open Sans"/>
              <a:ea typeface="Open Sans"/>
              <a:cs typeface="Open Sans"/>
              <a:sym typeface="Open Sans"/>
            </a:endParaRPr>
          </a:p>
        </p:txBody>
      </p:sp>
      <p:sp>
        <p:nvSpPr>
          <p:cNvPr id="134" name="Google Shape;134;p22"/>
          <p:cNvSpPr txBox="1"/>
          <p:nvPr/>
        </p:nvSpPr>
        <p:spPr>
          <a:xfrm>
            <a:off x="784325" y="1345225"/>
            <a:ext cx="7138800" cy="2727600"/>
          </a:xfrm>
          <a:prstGeom prst="rect">
            <a:avLst/>
          </a:prstGeom>
          <a:noFill/>
          <a:ln>
            <a:noFill/>
          </a:ln>
        </p:spPr>
        <p:txBody>
          <a:bodyPr spcFirstLastPara="1" wrap="square" lIns="91425" tIns="91425" rIns="91425" bIns="91425" anchor="t" anchorCtr="0">
            <a:spAutoFit/>
          </a:bodyPr>
          <a:lstStyle/>
          <a:p>
            <a:pPr marL="457200" marR="360045" lvl="0" indent="-317500" algn="l" rtl="0">
              <a:lnSpc>
                <a:spcPct val="115000"/>
              </a:lnSpc>
              <a:spcBef>
                <a:spcPts val="0"/>
              </a:spcBef>
              <a:spcAft>
                <a:spcPts val="0"/>
              </a:spcAft>
              <a:buClr>
                <a:schemeClr val="lt1"/>
              </a:buClr>
              <a:buSzPts val="1400"/>
              <a:buFont typeface="Open Sans"/>
              <a:buChar char="●"/>
            </a:pPr>
            <a:r>
              <a:rPr lang="en-GB" sz="1900" b="1">
                <a:solidFill>
                  <a:schemeClr val="lt1"/>
                </a:solidFill>
                <a:latin typeface="Open Sans"/>
                <a:ea typeface="Open Sans"/>
                <a:cs typeface="Open Sans"/>
                <a:sym typeface="Open Sans"/>
              </a:rPr>
              <a:t>What</a:t>
            </a:r>
            <a:r>
              <a:rPr lang="en-GB" sz="1900">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 “Health, social care and voluntary partners are coming together in South Bristol to work with you, your families and community to design and deliver care and support services to help </a:t>
            </a:r>
            <a:r>
              <a:rPr lang="en-GB" sz="1800" b="1">
                <a:solidFill>
                  <a:schemeClr val="lt1"/>
                </a:solidFill>
                <a:latin typeface="Open Sans"/>
                <a:ea typeface="Open Sans"/>
                <a:cs typeface="Open Sans"/>
                <a:sym typeface="Open Sans"/>
              </a:rPr>
              <a:t>you</a:t>
            </a:r>
            <a:r>
              <a:rPr lang="en-GB" sz="1800">
                <a:solidFill>
                  <a:schemeClr val="lt1"/>
                </a:solidFill>
                <a:latin typeface="Open Sans"/>
                <a:ea typeface="Open Sans"/>
                <a:cs typeface="Open Sans"/>
                <a:sym typeface="Open Sans"/>
              </a:rPr>
              <a:t> optimise your own wellbeing and live a good life.” </a:t>
            </a:r>
            <a:endParaRPr sz="1800">
              <a:solidFill>
                <a:schemeClr val="lt1"/>
              </a:solidFill>
              <a:latin typeface="Open Sans"/>
              <a:ea typeface="Open Sans"/>
              <a:cs typeface="Open Sans"/>
              <a:sym typeface="Open Sans"/>
            </a:endParaRPr>
          </a:p>
          <a:p>
            <a:pPr marL="914400" marR="360045" lvl="0" indent="0" algn="l" rtl="0">
              <a:lnSpc>
                <a:spcPct val="115000"/>
              </a:lnSpc>
              <a:spcBef>
                <a:spcPts val="0"/>
              </a:spcBef>
              <a:spcAft>
                <a:spcPts val="0"/>
              </a:spcAft>
              <a:buNone/>
            </a:pPr>
            <a:endParaRPr sz="1800">
              <a:solidFill>
                <a:schemeClr val="lt1"/>
              </a:solidFill>
              <a:latin typeface="Open Sans"/>
              <a:ea typeface="Open Sans"/>
              <a:cs typeface="Open Sans"/>
              <a:sym typeface="Open Sans"/>
            </a:endParaRPr>
          </a:p>
          <a:p>
            <a:pPr marL="457200" marR="360045" lvl="0" indent="-330200" algn="l" rtl="0">
              <a:lnSpc>
                <a:spcPct val="115000"/>
              </a:lnSpc>
              <a:spcBef>
                <a:spcPts val="0"/>
              </a:spcBef>
              <a:spcAft>
                <a:spcPts val="0"/>
              </a:spcAft>
              <a:buClr>
                <a:schemeClr val="lt1"/>
              </a:buClr>
              <a:buSzPts val="1600"/>
              <a:buFont typeface="Tahoma"/>
              <a:buChar char="●"/>
            </a:pPr>
            <a:r>
              <a:rPr lang="en-GB" sz="1900" b="1">
                <a:solidFill>
                  <a:schemeClr val="lt1"/>
                </a:solidFill>
                <a:latin typeface="Open Sans"/>
                <a:ea typeface="Open Sans"/>
                <a:cs typeface="Open Sans"/>
                <a:sym typeface="Open Sans"/>
              </a:rPr>
              <a:t>Who</a:t>
            </a:r>
            <a:r>
              <a:rPr lang="en-GB" sz="1800" b="1">
                <a:solidFill>
                  <a:schemeClr val="lt1"/>
                </a:solidFill>
                <a:latin typeface="Open Sans"/>
                <a:ea typeface="Open Sans"/>
                <a:cs typeface="Open Sans"/>
                <a:sym typeface="Open Sans"/>
              </a:rPr>
              <a:t> </a:t>
            </a:r>
            <a:r>
              <a:rPr lang="en-GB" sz="1800">
                <a:solidFill>
                  <a:schemeClr val="lt1"/>
                </a:solidFill>
                <a:latin typeface="Open Sans"/>
                <a:ea typeface="Open Sans"/>
                <a:cs typeface="Open Sans"/>
                <a:sym typeface="Open Sans"/>
              </a:rPr>
              <a:t>- SBICP = Community, Social Care, BCC, GPs, AWP, Sirona, Acutes, Citizens, and others…</a:t>
            </a:r>
            <a:endParaRPr sz="1800">
              <a:solidFill>
                <a:schemeClr val="lt1"/>
              </a:solidFill>
              <a:latin typeface="Open Sans"/>
              <a:ea typeface="Open Sans"/>
              <a:cs typeface="Open Sans"/>
              <a:sym typeface="Open Sans"/>
            </a:endParaRPr>
          </a:p>
        </p:txBody>
      </p:sp>
      <p:cxnSp>
        <p:nvCxnSpPr>
          <p:cNvPr id="135" name="Google Shape;135;p22"/>
          <p:cNvCxnSpPr/>
          <p:nvPr/>
        </p:nvCxnSpPr>
        <p:spPr>
          <a:xfrm>
            <a:off x="514500" y="1009225"/>
            <a:ext cx="8115000" cy="9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p:nvPr/>
        </p:nvSpPr>
        <p:spPr>
          <a:xfrm>
            <a:off x="486487" y="551450"/>
            <a:ext cx="52644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000" b="1">
                <a:solidFill>
                  <a:schemeClr val="lt1"/>
                </a:solidFill>
                <a:latin typeface="Open Sans"/>
                <a:ea typeface="Open Sans"/>
                <a:cs typeface="Open Sans"/>
                <a:sym typeface="Open Sans"/>
              </a:rPr>
              <a:t>Priorities and Role </a:t>
            </a:r>
            <a:endParaRPr sz="2000" b="1">
              <a:solidFill>
                <a:schemeClr val="lt1"/>
              </a:solidFill>
              <a:latin typeface="Open Sans"/>
              <a:ea typeface="Open Sans"/>
              <a:cs typeface="Open Sans"/>
              <a:sym typeface="Open Sans"/>
            </a:endParaRPr>
          </a:p>
        </p:txBody>
      </p:sp>
      <p:sp>
        <p:nvSpPr>
          <p:cNvPr id="141" name="Google Shape;141;p23"/>
          <p:cNvSpPr txBox="1"/>
          <p:nvPr/>
        </p:nvSpPr>
        <p:spPr>
          <a:xfrm>
            <a:off x="486477" y="1343275"/>
            <a:ext cx="4487700" cy="22779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lt1"/>
              </a:buClr>
              <a:buSzPts val="1600"/>
              <a:buFont typeface="Open Sans"/>
              <a:buChar char="●"/>
            </a:pPr>
            <a:r>
              <a:rPr lang="en-GB" sz="1600">
                <a:solidFill>
                  <a:schemeClr val="lt1"/>
                </a:solidFill>
                <a:latin typeface="Open Sans"/>
                <a:ea typeface="Open Sans"/>
                <a:cs typeface="Open Sans"/>
                <a:sym typeface="Open Sans"/>
              </a:rPr>
              <a:t>Community Mental Health - community connectors , peer support, Thrive, IPCTs. </a:t>
            </a:r>
            <a:endParaRPr sz="1600">
              <a:solidFill>
                <a:schemeClr val="lt1"/>
              </a:solidFill>
              <a:latin typeface="Open Sans"/>
              <a:ea typeface="Open Sans"/>
              <a:cs typeface="Open Sans"/>
              <a:sym typeface="Open Sans"/>
            </a:endParaRPr>
          </a:p>
          <a:p>
            <a:pPr marL="457200" lvl="0" indent="-330200" algn="l" rtl="0">
              <a:lnSpc>
                <a:spcPct val="150000"/>
              </a:lnSpc>
              <a:spcBef>
                <a:spcPts val="0"/>
              </a:spcBef>
              <a:spcAft>
                <a:spcPts val="0"/>
              </a:spcAft>
              <a:buClr>
                <a:schemeClr val="lt1"/>
              </a:buClr>
              <a:buSzPts val="1600"/>
              <a:buFont typeface="Open Sans"/>
              <a:buChar char="●"/>
            </a:pPr>
            <a:r>
              <a:rPr lang="en-GB" sz="1600">
                <a:solidFill>
                  <a:schemeClr val="lt1"/>
                </a:solidFill>
                <a:latin typeface="Open Sans"/>
                <a:ea typeface="Open Sans"/>
                <a:cs typeface="Open Sans"/>
                <a:sym typeface="Open Sans"/>
              </a:rPr>
              <a:t>Ageing Well </a:t>
            </a:r>
            <a:endParaRPr sz="1600">
              <a:solidFill>
                <a:schemeClr val="lt1"/>
              </a:solidFill>
              <a:latin typeface="Open Sans"/>
              <a:ea typeface="Open Sans"/>
              <a:cs typeface="Open Sans"/>
              <a:sym typeface="Open Sans"/>
            </a:endParaRPr>
          </a:p>
          <a:p>
            <a:pPr marL="457200" lvl="0" indent="-330200" algn="l" rtl="0">
              <a:lnSpc>
                <a:spcPct val="150000"/>
              </a:lnSpc>
              <a:spcBef>
                <a:spcPts val="0"/>
              </a:spcBef>
              <a:spcAft>
                <a:spcPts val="0"/>
              </a:spcAft>
              <a:buClr>
                <a:schemeClr val="lt1"/>
              </a:buClr>
              <a:buSzPts val="1600"/>
              <a:buFont typeface="Open Sans"/>
              <a:buChar char="●"/>
            </a:pPr>
            <a:r>
              <a:rPr lang="en-GB" sz="1600">
                <a:solidFill>
                  <a:schemeClr val="lt1"/>
                </a:solidFill>
                <a:latin typeface="Open Sans"/>
                <a:ea typeface="Open Sans"/>
                <a:cs typeface="Open Sans"/>
                <a:sym typeface="Open Sans"/>
              </a:rPr>
              <a:t>Co-production, Communication and Engaging Communities </a:t>
            </a:r>
            <a:endParaRPr sz="1600">
              <a:solidFill>
                <a:schemeClr val="lt1"/>
              </a:solidFill>
              <a:latin typeface="Open Sans"/>
              <a:ea typeface="Open Sans"/>
              <a:cs typeface="Open Sans"/>
              <a:sym typeface="Open Sans"/>
            </a:endParaRPr>
          </a:p>
          <a:p>
            <a:pPr marL="457200" lvl="0" indent="-330200" algn="l" rtl="0">
              <a:lnSpc>
                <a:spcPct val="150000"/>
              </a:lnSpc>
              <a:spcBef>
                <a:spcPts val="0"/>
              </a:spcBef>
              <a:spcAft>
                <a:spcPts val="0"/>
              </a:spcAft>
              <a:buClr>
                <a:schemeClr val="lt1"/>
              </a:buClr>
              <a:buSzPts val="1600"/>
              <a:buFont typeface="Open Sans"/>
              <a:buChar char="●"/>
            </a:pPr>
            <a:r>
              <a:rPr lang="en-GB" sz="1600">
                <a:solidFill>
                  <a:schemeClr val="lt1"/>
                </a:solidFill>
                <a:latin typeface="Open Sans"/>
                <a:ea typeface="Open Sans"/>
                <a:cs typeface="Open Sans"/>
                <a:sym typeface="Open Sans"/>
              </a:rPr>
              <a:t>Data, evidence. </a:t>
            </a:r>
            <a:endParaRPr sz="1600">
              <a:solidFill>
                <a:schemeClr val="lt1"/>
              </a:solidFill>
              <a:latin typeface="Open Sans"/>
              <a:ea typeface="Open Sans"/>
              <a:cs typeface="Open Sans"/>
              <a:sym typeface="Open Sans"/>
            </a:endParaRPr>
          </a:p>
        </p:txBody>
      </p:sp>
      <p:pic>
        <p:nvPicPr>
          <p:cNvPr id="142" name="Google Shape;142;p23"/>
          <p:cNvPicPr preferRelativeResize="0"/>
          <p:nvPr/>
        </p:nvPicPr>
        <p:blipFill>
          <a:blip r:embed="rId3">
            <a:alphaModFix/>
          </a:blip>
          <a:stretch>
            <a:fillRect/>
          </a:stretch>
        </p:blipFill>
        <p:spPr>
          <a:xfrm>
            <a:off x="4974175" y="1462288"/>
            <a:ext cx="4089349" cy="2725574"/>
          </a:xfrm>
          <a:prstGeom prst="rect">
            <a:avLst/>
          </a:prstGeom>
          <a:noFill/>
          <a:ln>
            <a:noFill/>
          </a:ln>
        </p:spPr>
      </p:pic>
      <p:cxnSp>
        <p:nvCxnSpPr>
          <p:cNvPr id="143" name="Google Shape;143;p23"/>
          <p:cNvCxnSpPr/>
          <p:nvPr/>
        </p:nvCxnSpPr>
        <p:spPr>
          <a:xfrm>
            <a:off x="514500" y="1009225"/>
            <a:ext cx="8115000" cy="9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p:nvPr/>
        </p:nvSpPr>
        <p:spPr>
          <a:xfrm>
            <a:off x="486497" y="551450"/>
            <a:ext cx="24012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300" b="1">
                <a:solidFill>
                  <a:srgbClr val="555AA4"/>
                </a:solidFill>
                <a:latin typeface="Open Sans"/>
                <a:ea typeface="Open Sans"/>
                <a:cs typeface="Open Sans"/>
                <a:sym typeface="Open Sans"/>
              </a:rPr>
              <a:t>Reflections </a:t>
            </a:r>
            <a:endParaRPr sz="2300" b="1">
              <a:solidFill>
                <a:srgbClr val="555AA4"/>
              </a:solidFill>
              <a:latin typeface="Open Sans"/>
              <a:ea typeface="Open Sans"/>
              <a:cs typeface="Open Sans"/>
              <a:sym typeface="Open Sans"/>
            </a:endParaRPr>
          </a:p>
        </p:txBody>
      </p:sp>
      <p:sp>
        <p:nvSpPr>
          <p:cNvPr id="149" name="Google Shape;149;p24"/>
          <p:cNvSpPr txBox="1"/>
          <p:nvPr/>
        </p:nvSpPr>
        <p:spPr>
          <a:xfrm>
            <a:off x="694050" y="1189825"/>
            <a:ext cx="7882500" cy="31677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It’s messy and frustrating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No one’s day job -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How can we represent South Bristol?</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What can we actually do?</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Will we ever have any resources?</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How do influence our organisations?</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Community capacity - perspective </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Governance, control and ICS pressures</a:t>
            </a:r>
            <a:endParaRPr sz="1900">
              <a:solidFill>
                <a:schemeClr val="dk1"/>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GB" sz="1900">
                <a:solidFill>
                  <a:schemeClr val="dk1"/>
                </a:solidFill>
                <a:latin typeface="Open Sans"/>
                <a:ea typeface="Open Sans"/>
                <a:cs typeface="Open Sans"/>
                <a:sym typeface="Open Sans"/>
              </a:rPr>
              <a:t>Does the ICS even know we are here?</a:t>
            </a:r>
            <a:endParaRPr sz="19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On-screen Show (16:9)</PresentationFormat>
  <Paragraphs>59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Verdana</vt:lpstr>
      <vt:lpstr>Tahoma</vt:lpstr>
      <vt:lpstr>Arial</vt:lpstr>
      <vt:lpstr>Open Sans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Smallacombe</cp:lastModifiedBy>
  <cp:revision>1</cp:revision>
  <dcterms:modified xsi:type="dcterms:W3CDTF">2022-02-22T17:25:01Z</dcterms:modified>
</cp:coreProperties>
</file>