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Lst>
  <p:notesMasterIdLst>
    <p:notesMasterId r:id="rId25"/>
  </p:notesMasterIdLst>
  <p:sldIdLst>
    <p:sldId id="257" r:id="rId4"/>
    <p:sldId id="288" r:id="rId5"/>
    <p:sldId id="289" r:id="rId6"/>
    <p:sldId id="291" r:id="rId7"/>
    <p:sldId id="290" r:id="rId8"/>
    <p:sldId id="286" r:id="rId9"/>
    <p:sldId id="267" r:id="rId10"/>
    <p:sldId id="262" r:id="rId11"/>
    <p:sldId id="270" r:id="rId12"/>
    <p:sldId id="272" r:id="rId13"/>
    <p:sldId id="273" r:id="rId14"/>
    <p:sldId id="274" r:id="rId15"/>
    <p:sldId id="275" r:id="rId16"/>
    <p:sldId id="276" r:id="rId17"/>
    <p:sldId id="277" r:id="rId18"/>
    <p:sldId id="278" r:id="rId19"/>
    <p:sldId id="283" r:id="rId20"/>
    <p:sldId id="284" r:id="rId21"/>
    <p:sldId id="285"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276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46" autoAdjust="0"/>
  </p:normalViewPr>
  <p:slideViewPr>
    <p:cSldViewPr>
      <p:cViewPr varScale="1">
        <p:scale>
          <a:sx n="56" d="100"/>
          <a:sy n="56" d="100"/>
        </p:scale>
        <p:origin x="178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D0304-28A0-4627-8378-8E65AA94F09B}" type="datetimeFigureOut">
              <a:rPr lang="en-GB" smtClean="0"/>
              <a:t>14/04/2018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41C33-9FEA-479E-95B2-1FFA581BA7E4}" type="slidenum">
              <a:rPr lang="en-GB" smtClean="0"/>
              <a:t>‹#›</a:t>
            </a:fld>
            <a:endParaRPr lang="en-GB"/>
          </a:p>
        </p:txBody>
      </p:sp>
    </p:spTree>
    <p:extLst>
      <p:ext uri="{BB962C8B-B14F-4D97-AF65-F5344CB8AC3E}">
        <p14:creationId xmlns:p14="http://schemas.microsoft.com/office/powerpoint/2010/main" val="174487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3852" y="8684900"/>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85" tIns="43392" rIns="86785" bIns="43392" anchor="b"/>
          <a:lstStyle>
            <a:lvl1pPr defTabSz="908050">
              <a:defRPr sz="2400">
                <a:solidFill>
                  <a:schemeClr val="tx1"/>
                </a:solidFill>
                <a:latin typeface="Arial" pitchFamily="34" charset="0"/>
                <a:ea typeface="ヒラギノ角ゴ Pro W3" charset="-128"/>
              </a:defRPr>
            </a:lvl1pPr>
            <a:lvl2pPr marL="742950" indent="-285750" defTabSz="908050">
              <a:defRPr sz="2400">
                <a:solidFill>
                  <a:schemeClr val="tx1"/>
                </a:solidFill>
                <a:latin typeface="Arial" pitchFamily="34" charset="0"/>
                <a:ea typeface="ヒラギノ角ゴ Pro W3" charset="-128"/>
              </a:defRPr>
            </a:lvl2pPr>
            <a:lvl3pPr marL="1143000" indent="-228600" defTabSz="908050">
              <a:defRPr sz="2400">
                <a:solidFill>
                  <a:schemeClr val="tx1"/>
                </a:solidFill>
                <a:latin typeface="Arial" pitchFamily="34" charset="0"/>
                <a:ea typeface="ヒラギノ角ゴ Pro W3" charset="-128"/>
              </a:defRPr>
            </a:lvl3pPr>
            <a:lvl4pPr marL="1600200" indent="-228600" defTabSz="908050">
              <a:defRPr sz="2400">
                <a:solidFill>
                  <a:schemeClr val="tx1"/>
                </a:solidFill>
                <a:latin typeface="Arial" pitchFamily="34" charset="0"/>
                <a:ea typeface="ヒラギノ角ゴ Pro W3" charset="-128"/>
              </a:defRPr>
            </a:lvl4pPr>
            <a:lvl5pPr marL="2057400" indent="-228600" defTabSz="908050">
              <a:defRPr sz="2400">
                <a:solidFill>
                  <a:schemeClr val="tx1"/>
                </a:solidFill>
                <a:latin typeface="Arial" pitchFamily="34" charset="0"/>
                <a:ea typeface="ヒラギノ角ゴ Pro W3" charset="-128"/>
              </a:defRPr>
            </a:lvl5pPr>
            <a:lvl6pPr marL="25146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7839C77F-BE7F-48C6-9F3A-B32706149243}" type="slidenum">
              <a:rPr lang="en-GB" altLang="en-US" sz="1100">
                <a:solidFill>
                  <a:prstClr val="black"/>
                </a:solidFill>
              </a:rPr>
              <a:pPr algn="r"/>
              <a:t>1</a:t>
            </a:fld>
            <a:endParaRPr lang="en-GB" altLang="en-US" sz="1100">
              <a:solidFill>
                <a:prstClr val="black"/>
              </a:solidFill>
            </a:endParaRPr>
          </a:p>
        </p:txBody>
      </p:sp>
      <p:sp>
        <p:nvSpPr>
          <p:cNvPr id="37891" name="Rectangle 2"/>
          <p:cNvSpPr>
            <a:spLocks noGrp="1" noRot="1" noChangeAspect="1" noChangeArrowheads="1" noTextEdit="1"/>
          </p:cNvSpPr>
          <p:nvPr>
            <p:ph type="sldImg"/>
          </p:nvPr>
        </p:nvSpPr>
        <p:spPr>
          <a:xfrm>
            <a:off x="1143000" y="684213"/>
            <a:ext cx="4576763" cy="3432175"/>
          </a:xfrm>
          <a:ln/>
        </p:spPr>
      </p:sp>
      <p:sp>
        <p:nvSpPr>
          <p:cNvPr id="38916" name="Rectangle 3"/>
          <p:cNvSpPr>
            <a:spLocks noGrp="1" noChangeArrowheads="1"/>
          </p:cNvSpPr>
          <p:nvPr>
            <p:ph type="body" idx="1"/>
          </p:nvPr>
        </p:nvSpPr>
        <p:spPr>
          <a:xfrm>
            <a:off x="685480" y="4343912"/>
            <a:ext cx="5487041" cy="411582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85" tIns="43392" rIns="86785" bIns="43392"/>
          <a:lstStyle/>
          <a:p>
            <a:pPr eaLnBrk="1" hangingPunct="1">
              <a:lnSpc>
                <a:spcPct val="90000"/>
              </a:lnSpc>
              <a:defRPr/>
            </a:pPr>
            <a:endParaRPr lang="en-GB" altLang="en-US" dirty="0" smtClean="0">
              <a:latin typeface="Arial" charset="0"/>
              <a:ea typeface="ヒラギノ角ゴ Pro W3" charset="-128"/>
            </a:endParaRPr>
          </a:p>
        </p:txBody>
      </p:sp>
    </p:spTree>
    <p:extLst>
      <p:ext uri="{BB962C8B-B14F-4D97-AF65-F5344CB8AC3E}">
        <p14:creationId xmlns:p14="http://schemas.microsoft.com/office/powerpoint/2010/main" val="111136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10</a:t>
            </a:fld>
            <a:endParaRPr lang="en-GB"/>
          </a:p>
        </p:txBody>
      </p:sp>
    </p:spTree>
    <p:extLst>
      <p:ext uri="{BB962C8B-B14F-4D97-AF65-F5344CB8AC3E}">
        <p14:creationId xmlns:p14="http://schemas.microsoft.com/office/powerpoint/2010/main" val="67328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11</a:t>
            </a:fld>
            <a:endParaRPr lang="en-GB"/>
          </a:p>
        </p:txBody>
      </p:sp>
    </p:spTree>
    <p:extLst>
      <p:ext uri="{BB962C8B-B14F-4D97-AF65-F5344CB8AC3E}">
        <p14:creationId xmlns:p14="http://schemas.microsoft.com/office/powerpoint/2010/main" val="61003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12</a:t>
            </a:fld>
            <a:endParaRPr lang="en-GB"/>
          </a:p>
        </p:txBody>
      </p:sp>
    </p:spTree>
    <p:extLst>
      <p:ext uri="{BB962C8B-B14F-4D97-AF65-F5344CB8AC3E}">
        <p14:creationId xmlns:p14="http://schemas.microsoft.com/office/powerpoint/2010/main" val="317761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13</a:t>
            </a:fld>
            <a:endParaRPr lang="en-GB"/>
          </a:p>
        </p:txBody>
      </p:sp>
    </p:spTree>
    <p:extLst>
      <p:ext uri="{BB962C8B-B14F-4D97-AF65-F5344CB8AC3E}">
        <p14:creationId xmlns:p14="http://schemas.microsoft.com/office/powerpoint/2010/main" val="2221762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14</a:t>
            </a:fld>
            <a:endParaRPr lang="en-GB"/>
          </a:p>
        </p:txBody>
      </p:sp>
    </p:spTree>
    <p:extLst>
      <p:ext uri="{BB962C8B-B14F-4D97-AF65-F5344CB8AC3E}">
        <p14:creationId xmlns:p14="http://schemas.microsoft.com/office/powerpoint/2010/main" val="3808576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15</a:t>
            </a:fld>
            <a:endParaRPr lang="en-GB"/>
          </a:p>
        </p:txBody>
      </p:sp>
    </p:spTree>
    <p:extLst>
      <p:ext uri="{BB962C8B-B14F-4D97-AF65-F5344CB8AC3E}">
        <p14:creationId xmlns:p14="http://schemas.microsoft.com/office/powerpoint/2010/main" val="1227704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16</a:t>
            </a:fld>
            <a:endParaRPr lang="en-GB"/>
          </a:p>
        </p:txBody>
      </p:sp>
    </p:spTree>
    <p:extLst>
      <p:ext uri="{BB962C8B-B14F-4D97-AF65-F5344CB8AC3E}">
        <p14:creationId xmlns:p14="http://schemas.microsoft.com/office/powerpoint/2010/main" val="276627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0802D-F108-446D-BEDB-B57005EE717B}" type="slidenum">
              <a:rPr lang="en-GB" smtClean="0"/>
              <a:t>17</a:t>
            </a:fld>
            <a:endParaRPr lang="en-GB"/>
          </a:p>
        </p:txBody>
      </p:sp>
    </p:spTree>
    <p:extLst>
      <p:ext uri="{BB962C8B-B14F-4D97-AF65-F5344CB8AC3E}">
        <p14:creationId xmlns:p14="http://schemas.microsoft.com/office/powerpoint/2010/main" val="215827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CF80802D-F108-446D-BEDB-B57005EE717B}" type="slidenum">
              <a:rPr lang="en-GB" smtClean="0"/>
              <a:t>18</a:t>
            </a:fld>
            <a:endParaRPr lang="en-GB"/>
          </a:p>
        </p:txBody>
      </p:sp>
    </p:spTree>
    <p:extLst>
      <p:ext uri="{BB962C8B-B14F-4D97-AF65-F5344CB8AC3E}">
        <p14:creationId xmlns:p14="http://schemas.microsoft.com/office/powerpoint/2010/main" val="4126078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0802D-F108-446D-BEDB-B57005EE717B}" type="slidenum">
              <a:rPr lang="en-GB" smtClean="0"/>
              <a:t>19</a:t>
            </a:fld>
            <a:endParaRPr lang="en-GB"/>
          </a:p>
        </p:txBody>
      </p:sp>
    </p:spTree>
    <p:extLst>
      <p:ext uri="{BB962C8B-B14F-4D97-AF65-F5344CB8AC3E}">
        <p14:creationId xmlns:p14="http://schemas.microsoft.com/office/powerpoint/2010/main" val="175301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6D03E2-10DB-FA49-8644-EA6F2DCECB5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27344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20</a:t>
            </a:fld>
            <a:endParaRPr lang="en-GB"/>
          </a:p>
        </p:txBody>
      </p:sp>
    </p:spTree>
    <p:extLst>
      <p:ext uri="{BB962C8B-B14F-4D97-AF65-F5344CB8AC3E}">
        <p14:creationId xmlns:p14="http://schemas.microsoft.com/office/powerpoint/2010/main" val="254842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450078" y="4344136"/>
            <a:ext cx="595784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300" b="1" dirty="0">
              <a:latin typeface="Arial" charset="0"/>
              <a:ea typeface="ヒラギノ角ゴ Pro W3" charset="-128"/>
            </a:endParaRPr>
          </a:p>
          <a:p>
            <a:endParaRPr lang="en-GB" altLang="en-US" sz="1300" dirty="0">
              <a:latin typeface="Arial" charset="0"/>
              <a:ea typeface="ヒラギノ角ゴ Pro W3" charset="-128"/>
            </a:endParaRPr>
          </a:p>
        </p:txBody>
      </p:sp>
    </p:spTree>
    <p:extLst>
      <p:ext uri="{BB962C8B-B14F-4D97-AF65-F5344CB8AC3E}">
        <p14:creationId xmlns:p14="http://schemas.microsoft.com/office/powerpoint/2010/main" val="210932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0152" y="4343400"/>
            <a:ext cx="6058987" cy="4114800"/>
          </a:xfrm>
        </p:spPr>
        <p:txBody>
          <a:bodyPr>
            <a:noAutofit/>
          </a:bodyPr>
          <a:lstStyle/>
          <a:p>
            <a:endParaRPr lang="en-GB" sz="1050" b="1" i="0" u="none" strike="noStrike" kern="1200" baseline="0" dirty="0" smtClean="0">
              <a:solidFill>
                <a:schemeClr val="tx1"/>
              </a:solidFill>
              <a:latin typeface="+mn-lt"/>
              <a:ea typeface="+mn-ea"/>
              <a:cs typeface="+mn-cs"/>
            </a:endParaRPr>
          </a:p>
          <a:p>
            <a:endParaRPr lang="en-GB" sz="105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6D03E2-10DB-FA49-8644-EA6F2DCECB51}" type="slidenum">
              <a:rPr lang="en-US" smtClean="0"/>
              <a:pPr/>
              <a:t>3</a:t>
            </a:fld>
            <a:endParaRPr lang="en-US" dirty="0"/>
          </a:p>
        </p:txBody>
      </p:sp>
    </p:spTree>
    <p:extLst>
      <p:ext uri="{BB962C8B-B14F-4D97-AF65-F5344CB8AC3E}">
        <p14:creationId xmlns:p14="http://schemas.microsoft.com/office/powerpoint/2010/main" val="292734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A6D03E2-10DB-FA49-8644-EA6F2DCECB51}" type="slidenum">
              <a:rPr lang="en-US" smtClean="0"/>
              <a:pPr/>
              <a:t>4</a:t>
            </a:fld>
            <a:endParaRPr lang="en-US" dirty="0"/>
          </a:p>
        </p:txBody>
      </p:sp>
    </p:spTree>
    <p:extLst>
      <p:ext uri="{BB962C8B-B14F-4D97-AF65-F5344CB8AC3E}">
        <p14:creationId xmlns:p14="http://schemas.microsoft.com/office/powerpoint/2010/main" val="51091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A6D03E2-10DB-FA49-8644-EA6F2DCECB51}" type="slidenum">
              <a:rPr lang="en-US" smtClean="0"/>
              <a:pPr/>
              <a:t>5</a:t>
            </a:fld>
            <a:endParaRPr lang="en-US" dirty="0"/>
          </a:p>
        </p:txBody>
      </p:sp>
    </p:spTree>
    <p:extLst>
      <p:ext uri="{BB962C8B-B14F-4D97-AF65-F5344CB8AC3E}">
        <p14:creationId xmlns:p14="http://schemas.microsoft.com/office/powerpoint/2010/main" val="218437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u="none" dirty="0"/>
          </a:p>
        </p:txBody>
      </p:sp>
      <p:sp>
        <p:nvSpPr>
          <p:cNvPr id="4" name="Slide Number Placeholder 3"/>
          <p:cNvSpPr>
            <a:spLocks noGrp="1"/>
          </p:cNvSpPr>
          <p:nvPr>
            <p:ph type="sldNum" sz="quarter" idx="10"/>
          </p:nvPr>
        </p:nvSpPr>
        <p:spPr/>
        <p:txBody>
          <a:bodyPr/>
          <a:lstStyle/>
          <a:p>
            <a:fld id="{80C41C33-9FEA-479E-95B2-1FFA581BA7E4}" type="slidenum">
              <a:rPr lang="en-GB" smtClean="0"/>
              <a:t>6</a:t>
            </a:fld>
            <a:endParaRPr lang="en-GB"/>
          </a:p>
        </p:txBody>
      </p:sp>
    </p:spTree>
    <p:extLst>
      <p:ext uri="{BB962C8B-B14F-4D97-AF65-F5344CB8AC3E}">
        <p14:creationId xmlns:p14="http://schemas.microsoft.com/office/powerpoint/2010/main" val="75522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7</a:t>
            </a:fld>
            <a:endParaRPr lang="en-GB"/>
          </a:p>
        </p:txBody>
      </p:sp>
    </p:spTree>
    <p:extLst>
      <p:ext uri="{BB962C8B-B14F-4D97-AF65-F5344CB8AC3E}">
        <p14:creationId xmlns:p14="http://schemas.microsoft.com/office/powerpoint/2010/main" val="228009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GB" sz="1200" b="0" i="0" u="none" strike="noStrike" kern="1200" baseline="0" dirty="0" smtClean="0">
                <a:solidFill>
                  <a:schemeClr val="tx1"/>
                </a:solidFill>
                <a:latin typeface="+mn-lt"/>
                <a:ea typeface="+mn-ea"/>
                <a:cs typeface="+mn-cs"/>
              </a:rPr>
              <a:t>	</a:t>
            </a:r>
          </a:p>
          <a:p>
            <a:pPr marL="0" indent="0">
              <a:spcBef>
                <a:spcPct val="0"/>
              </a:spcBef>
              <a:buFont typeface="Arial" panose="020B0604020202020204" pitchFamily="34" charset="0"/>
              <a:buNone/>
              <a:defRPr/>
            </a:pPr>
            <a:endParaRPr lang="en-GB" altLang="en-US" b="1" dirty="0" smtClean="0">
              <a:latin typeface="Arial" charset="0"/>
              <a:ea typeface="ヒラギノ角ゴ Pro W3" pitchFamily="-16" charset="-128"/>
            </a:endParaRPr>
          </a:p>
          <a:p>
            <a:pPr marL="162260" indent="-162260">
              <a:spcBef>
                <a:spcPct val="0"/>
              </a:spcBef>
              <a:buFont typeface="Arial" panose="020B0604020202020204" pitchFamily="34" charset="0"/>
              <a:buChar char="•"/>
              <a:defRPr/>
            </a:pPr>
            <a:endParaRPr lang="en-GB" altLang="en-US" dirty="0" smtClean="0">
              <a:latin typeface="Arial" charset="0"/>
              <a:ea typeface="ヒラギノ角ゴ Pro W3" pitchFamily="-16" charset="-128"/>
            </a:endParaRPr>
          </a:p>
          <a:p>
            <a:pPr>
              <a:spcBef>
                <a:spcPct val="0"/>
              </a:spcBef>
              <a:defRPr/>
            </a:pPr>
            <a:r>
              <a:rPr lang="en-GB" altLang="en-US" dirty="0" smtClean="0">
                <a:latin typeface="Arial" charset="0"/>
                <a:ea typeface="ヒラギノ角ゴ Pro W3" pitchFamily="-16" charset="-128"/>
              </a:rPr>
              <a:t>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ヒラギノ角ゴ Pro W3" pitchFamily="-16" charset="-128"/>
              </a:defRPr>
            </a:lvl1pPr>
            <a:lvl2pPr marL="721157" indent="-276443">
              <a:defRPr sz="2300">
                <a:solidFill>
                  <a:schemeClr val="tx1"/>
                </a:solidFill>
                <a:latin typeface="Arial" pitchFamily="34" charset="0"/>
                <a:ea typeface="ヒラギノ角ゴ Pro W3" pitchFamily="-16" charset="-128"/>
              </a:defRPr>
            </a:lvl2pPr>
            <a:lvl3pPr marL="1110281" indent="-220855">
              <a:defRPr sz="2300">
                <a:solidFill>
                  <a:schemeClr val="tx1"/>
                </a:solidFill>
                <a:latin typeface="Arial" pitchFamily="34" charset="0"/>
                <a:ea typeface="ヒラギノ角ゴ Pro W3" pitchFamily="-16" charset="-128"/>
              </a:defRPr>
            </a:lvl3pPr>
            <a:lvl4pPr marL="1553492" indent="-220855">
              <a:defRPr sz="2300">
                <a:solidFill>
                  <a:schemeClr val="tx1"/>
                </a:solidFill>
                <a:latin typeface="Arial" pitchFamily="34" charset="0"/>
                <a:ea typeface="ヒラギノ角ゴ Pro W3" pitchFamily="-16" charset="-128"/>
              </a:defRPr>
            </a:lvl4pPr>
            <a:lvl5pPr marL="1998205" indent="-220855">
              <a:defRPr sz="2300">
                <a:solidFill>
                  <a:schemeClr val="tx1"/>
                </a:solidFill>
                <a:latin typeface="Arial" pitchFamily="34" charset="0"/>
                <a:ea typeface="ヒラギノ角ゴ Pro W3" pitchFamily="-16" charset="-128"/>
              </a:defRPr>
            </a:lvl5pPr>
            <a:lvl6pPr marL="2430899" indent="-220855" eaLnBrk="0" fontAlgn="base" hangingPunct="0">
              <a:spcBef>
                <a:spcPct val="0"/>
              </a:spcBef>
              <a:spcAft>
                <a:spcPct val="0"/>
              </a:spcAft>
              <a:defRPr sz="2300">
                <a:solidFill>
                  <a:schemeClr val="tx1"/>
                </a:solidFill>
                <a:latin typeface="Arial" pitchFamily="34" charset="0"/>
                <a:ea typeface="ヒラギノ角ゴ Pro W3" pitchFamily="-16" charset="-128"/>
              </a:defRPr>
            </a:lvl6pPr>
            <a:lvl7pPr marL="2863593" indent="-220855" eaLnBrk="0" fontAlgn="base" hangingPunct="0">
              <a:spcBef>
                <a:spcPct val="0"/>
              </a:spcBef>
              <a:spcAft>
                <a:spcPct val="0"/>
              </a:spcAft>
              <a:defRPr sz="2300">
                <a:solidFill>
                  <a:schemeClr val="tx1"/>
                </a:solidFill>
                <a:latin typeface="Arial" pitchFamily="34" charset="0"/>
                <a:ea typeface="ヒラギノ角ゴ Pro W3" pitchFamily="-16" charset="-128"/>
              </a:defRPr>
            </a:lvl7pPr>
            <a:lvl8pPr marL="3296288" indent="-220855" eaLnBrk="0" fontAlgn="base" hangingPunct="0">
              <a:spcBef>
                <a:spcPct val="0"/>
              </a:spcBef>
              <a:spcAft>
                <a:spcPct val="0"/>
              </a:spcAft>
              <a:defRPr sz="2300">
                <a:solidFill>
                  <a:schemeClr val="tx1"/>
                </a:solidFill>
                <a:latin typeface="Arial" pitchFamily="34" charset="0"/>
                <a:ea typeface="ヒラギノ角ゴ Pro W3" pitchFamily="-16" charset="-128"/>
              </a:defRPr>
            </a:lvl8pPr>
            <a:lvl9pPr marL="3728982" indent="-220855" eaLnBrk="0" fontAlgn="base" hangingPunct="0">
              <a:spcBef>
                <a:spcPct val="0"/>
              </a:spcBef>
              <a:spcAft>
                <a:spcPct val="0"/>
              </a:spcAft>
              <a:defRPr sz="2300">
                <a:solidFill>
                  <a:schemeClr val="tx1"/>
                </a:solidFill>
                <a:latin typeface="Arial" pitchFamily="34" charset="0"/>
                <a:ea typeface="ヒラギノ角ゴ Pro W3" pitchFamily="-16" charset="-128"/>
              </a:defRPr>
            </a:lvl9pPr>
          </a:lstStyle>
          <a:p>
            <a:fld id="{BD747A9C-C3B9-4B85-AA32-BC6E1CC7DA34}" type="slidenum">
              <a:rPr lang="en-GB" altLang="en-US" sz="1100">
                <a:solidFill>
                  <a:srgbClr val="000000"/>
                </a:solidFill>
                <a:latin typeface="Calibri" pitchFamily="34" charset="0"/>
              </a:rPr>
              <a:pPr/>
              <a:t>8</a:t>
            </a:fld>
            <a:endParaRPr lang="en-GB" altLang="en-US" sz="1100">
              <a:solidFill>
                <a:srgbClr val="000000"/>
              </a:solidFill>
              <a:latin typeface="Calibri" pitchFamily="34" charset="0"/>
            </a:endParaRPr>
          </a:p>
        </p:txBody>
      </p:sp>
    </p:spTree>
    <p:extLst>
      <p:ext uri="{BB962C8B-B14F-4D97-AF65-F5344CB8AC3E}">
        <p14:creationId xmlns:p14="http://schemas.microsoft.com/office/powerpoint/2010/main" val="2707166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0C41C33-9FEA-479E-95B2-1FFA581BA7E4}" type="slidenum">
              <a:rPr lang="en-GB" smtClean="0"/>
              <a:t>9</a:t>
            </a:fld>
            <a:endParaRPr lang="en-GB"/>
          </a:p>
        </p:txBody>
      </p:sp>
    </p:spTree>
    <p:extLst>
      <p:ext uri="{BB962C8B-B14F-4D97-AF65-F5344CB8AC3E}">
        <p14:creationId xmlns:p14="http://schemas.microsoft.com/office/powerpoint/2010/main" val="193585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543CF31-C4BF-4913-ADD0-E4FEFA2F15D7}"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239542176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0FEC358-B93E-4A16-AB1F-B2A52270B840}"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26229459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F82A7EC1-6A10-4DEE-A0BA-2BE8166ECD3C}"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0895531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7AFE46AA-A9C7-4DC2-86AE-1A2F8E6256B7}"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88741548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7207594-4293-49F7-8CE9-6EF11ADBE1F3}"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6817679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a:t>
            </a:fld>
            <a:endParaRPr dirty="0"/>
          </a:p>
        </p:txBody>
      </p:sp>
    </p:spTree>
    <p:extLst>
      <p:ext uri="{BB962C8B-B14F-4D97-AF65-F5344CB8AC3E}">
        <p14:creationId xmlns:p14="http://schemas.microsoft.com/office/powerpoint/2010/main" val="91233514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FBA0273-B3A5-4D00-9685-C2A57395741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69707115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33B4AE4-1BF6-4445-B0A8-C4B737BA4DC0}"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85416816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CAD383DC-3E62-4AF7-B3F3-134F4735B5C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4579343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6E75413A-3188-4F0D-A741-13F22306194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98520638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E090D303-88E2-4E15-8743-FE7B0A1EBE1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31627368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487E6D7-FE3D-4E2D-A153-0F1965089B24}"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81305779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D98053F-E85C-4CDF-9A77-5A0698D98AD3}"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11365766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759E5D4-FDF0-4E3C-BF13-64E7E9ED2CE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42240124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C5BDCDC-335F-465B-BD70-7CE9B97989A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1351501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CFA0786-449A-47ED-92C2-57910B96998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04485038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2452572-92DE-4701-A1B2-2D4F96AFCD7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0244315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2975A807-51EB-4828-9FCF-D4519F23C04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64045159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6C15A1DA-97C5-4692-BCD2-861F2D0F922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73368083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E5AC693-131C-4C9D-BF9C-8528409C804C}"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27105781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5.pdf"/>
          <p:cNvPicPr>
            <a:picLocks noChangeAspect="1"/>
          </p:cNvPicPr>
          <p:nvPr userDrawn="1"/>
        </p:nvPicPr>
        <p:blipFill>
          <a:blip r:embed="rId2"/>
          <a:stretch>
            <a:fillRect/>
          </a:stretch>
        </p:blipFill>
        <p:spPr>
          <a:xfrm>
            <a:off x="0" y="0"/>
            <a:ext cx="9144000" cy="6858000"/>
          </a:xfrm>
          <a:prstGeom prst="rect">
            <a:avLst/>
          </a:prstGeom>
        </p:spPr>
      </p:pic>
      <p:pic>
        <p:nvPicPr>
          <p:cNvPr id="5" name="Picture 4" descr="Blue box 3.png"/>
          <p:cNvPicPr>
            <a:picLocks noChangeAspect="1"/>
          </p:cNvPicPr>
          <p:nvPr userDrawn="1"/>
        </p:nvPicPr>
        <p:blipFill>
          <a:blip r:embed="rId3"/>
          <a:stretch>
            <a:fillRect/>
          </a:stretch>
        </p:blipFill>
        <p:spPr>
          <a:xfrm>
            <a:off x="3560963" y="5180273"/>
            <a:ext cx="3455360" cy="1067096"/>
          </a:xfrm>
          <a:prstGeom prst="rect">
            <a:avLst/>
          </a:prstGeom>
        </p:spPr>
      </p:pic>
      <p:pic>
        <p:nvPicPr>
          <p:cNvPr id="6" name="Picture 5" descr="Purple box.png"/>
          <p:cNvPicPr>
            <a:picLocks noChangeAspect="1"/>
          </p:cNvPicPr>
          <p:nvPr userDrawn="1"/>
        </p:nvPicPr>
        <p:blipFill>
          <a:blip r:embed="rId4"/>
          <a:stretch>
            <a:fillRect/>
          </a:stretch>
        </p:blipFill>
        <p:spPr>
          <a:xfrm>
            <a:off x="3551892" y="2280236"/>
            <a:ext cx="5043301" cy="2909108"/>
          </a:xfrm>
          <a:prstGeom prst="rect">
            <a:avLst/>
          </a:prstGeom>
        </p:spPr>
      </p:pic>
      <p:sp>
        <p:nvSpPr>
          <p:cNvPr id="2" name="Title 1"/>
          <p:cNvSpPr>
            <a:spLocks noGrp="1"/>
          </p:cNvSpPr>
          <p:nvPr>
            <p:ph type="ctrTitle"/>
          </p:nvPr>
        </p:nvSpPr>
        <p:spPr>
          <a:xfrm>
            <a:off x="3733314" y="2530926"/>
            <a:ext cx="4666829" cy="2426097"/>
          </a:xfrm>
          <a:prstGeom prst="rect">
            <a:avLst/>
          </a:prstGeom>
        </p:spPr>
        <p:txBody>
          <a:bodyPr>
            <a:normAutofit/>
          </a:bodyPr>
          <a:lstStyle>
            <a:lvl1pPr algn="l">
              <a:defRPr sz="3600" b="1" i="0">
                <a:solidFill>
                  <a:srgbClr val="FFFFFF"/>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733314" y="5376253"/>
            <a:ext cx="3115615" cy="871116"/>
          </a:xfrm>
          <a:prstGeom prst="rect">
            <a:avLst/>
          </a:prstGeom>
        </p:spPr>
        <p:txBody>
          <a:bodyPr>
            <a:normAutofit/>
          </a:bodyPr>
          <a:lstStyle>
            <a:lvl1pPr marL="0" indent="0" algn="l">
              <a:buNone/>
              <a:defRPr sz="20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6202936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descr="3BG_box-blue.pdf"/>
          <p:cNvPicPr>
            <a:picLocks noChangeAspect="1"/>
          </p:cNvPicPr>
          <p:nvPr userDrawn="1"/>
        </p:nvPicPr>
        <p:blipFill>
          <a:blip r:embed="rId2"/>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p:txBody>
          <a:bodyPr/>
          <a:lstStyle/>
          <a:p>
            <a:fld id="{A288491E-1375-0B4D-B625-FCA2975D2B17}"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557439" y="399145"/>
            <a:ext cx="6509191" cy="1061355"/>
          </a:xfrm>
          <a:prstGeom prst="rect">
            <a:avLst/>
          </a:prstGeom>
        </p:spPr>
        <p:txBody>
          <a:bodyPr anchor="t"/>
          <a:lstStyle/>
          <a:p>
            <a:r>
              <a:rPr lang="en-GB" dirty="0" smtClean="0"/>
              <a:t>Click to edit Master title style</a:t>
            </a:r>
            <a:endParaRPr lang="en-US" dirty="0"/>
          </a:p>
        </p:txBody>
      </p:sp>
      <p:sp>
        <p:nvSpPr>
          <p:cNvPr id="12" name="Text Placeholder 11"/>
          <p:cNvSpPr>
            <a:spLocks noGrp="1"/>
          </p:cNvSpPr>
          <p:nvPr>
            <p:ph type="body" sz="quarter" idx="11"/>
          </p:nvPr>
        </p:nvSpPr>
        <p:spPr>
          <a:xfrm>
            <a:off x="557438" y="1460501"/>
            <a:ext cx="6509192" cy="894258"/>
          </a:xfrm>
          <a:prstGeom prst="rect">
            <a:avLst/>
          </a:prstGeom>
        </p:spPr>
        <p:txBody>
          <a:bodyPr vert="horz"/>
          <a:lstStyle>
            <a:lvl1pPr marL="0" indent="0">
              <a:buNone/>
              <a:defRPr sz="1800"/>
            </a:lvl1pPr>
          </a:lstStyle>
          <a:p>
            <a:pPr lvl="0"/>
            <a:r>
              <a:rPr lang="en-GB" dirty="0" smtClean="0"/>
              <a:t>Click to edit Master text styles</a:t>
            </a:r>
          </a:p>
        </p:txBody>
      </p:sp>
      <p:sp>
        <p:nvSpPr>
          <p:cNvPr id="15" name="Content Placeholder 2"/>
          <p:cNvSpPr>
            <a:spLocks noGrp="1"/>
          </p:cNvSpPr>
          <p:nvPr userDrawn="1">
            <p:ph idx="4294967295"/>
          </p:nvPr>
        </p:nvSpPr>
        <p:spPr>
          <a:xfrm>
            <a:off x="557439" y="2666999"/>
            <a:ext cx="7570561" cy="3561069"/>
          </a:xfrm>
          <a:prstGeom prst="rect">
            <a:avLst/>
          </a:prstGeom>
        </p:spPr>
        <p:txBody>
          <a:bodyPr/>
          <a:lstStyle>
            <a:lvl1pPr>
              <a:buClr>
                <a:srgbClr val="DD0068"/>
              </a:buClr>
              <a:defRPr sz="1800">
                <a:solidFill>
                  <a:srgbClr val="FFFFFF"/>
                </a:solidFill>
              </a:defRPr>
            </a:lvl1pPr>
          </a:lstStyle>
          <a:p>
            <a:endParaRPr lang="en-US" dirty="0"/>
          </a:p>
        </p:txBody>
      </p:sp>
    </p:spTree>
    <p:extLst>
      <p:ext uri="{BB962C8B-B14F-4D97-AF65-F5344CB8AC3E}">
        <p14:creationId xmlns:p14="http://schemas.microsoft.com/office/powerpoint/2010/main" val="401197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BF44D111-6F59-478F-9340-A8BCF369DD8D}"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402984921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Content Placeholder 2"/>
          <p:cNvSpPr>
            <a:spLocks noGrp="1"/>
          </p:cNvSpPr>
          <p:nvPr>
            <p:ph idx="4294967295"/>
          </p:nvPr>
        </p:nvSpPr>
        <p:spPr>
          <a:xfrm>
            <a:off x="1" y="2487112"/>
            <a:ext cx="7638144" cy="3825843"/>
          </a:xfrm>
          <a:prstGeom prst="rect">
            <a:avLst/>
          </a:prstGeom>
          <a:solidFill>
            <a:srgbClr val="D9D9D9"/>
          </a:solidFill>
        </p:spPr>
        <p:txBody>
          <a:bodyPr/>
          <a:lstStyle>
            <a:lvl1pPr>
              <a:buClr>
                <a:srgbClr val="DD0068"/>
              </a:buClr>
              <a:defRPr sz="1800">
                <a:solidFill>
                  <a:srgbClr val="FFFFFF"/>
                </a:solidFill>
              </a:defRPr>
            </a:lvl1pPr>
          </a:lstStyle>
          <a:p>
            <a:endParaRPr lang="en-US" dirty="0"/>
          </a:p>
        </p:txBody>
      </p:sp>
      <p:sp>
        <p:nvSpPr>
          <p:cNvPr id="3" name="Slide Number Placeholder 2"/>
          <p:cNvSpPr>
            <a:spLocks noGrp="1"/>
          </p:cNvSpPr>
          <p:nvPr>
            <p:ph type="sldNum" sz="quarter" idx="10"/>
          </p:nvPr>
        </p:nvSpPr>
        <p:spPr/>
        <p:txBody>
          <a:bodyPr/>
          <a:lstStyle/>
          <a:p>
            <a:fld id="{A288491E-1375-0B4D-B625-FCA2975D2B17}"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557439" y="399145"/>
            <a:ext cx="6509191" cy="1061355"/>
          </a:xfrm>
          <a:prstGeom prst="rect">
            <a:avLst/>
          </a:prstGeom>
        </p:spPr>
        <p:txBody>
          <a:bodyPr anchor="t"/>
          <a:lstStyle/>
          <a:p>
            <a:r>
              <a:rPr lang="en-GB" dirty="0" smtClean="0"/>
              <a:t>Click to edit Master title style</a:t>
            </a:r>
            <a:endParaRPr lang="en-US" dirty="0"/>
          </a:p>
        </p:txBody>
      </p:sp>
      <p:sp>
        <p:nvSpPr>
          <p:cNvPr id="8" name="Text Placeholder 11"/>
          <p:cNvSpPr>
            <a:spLocks noGrp="1"/>
          </p:cNvSpPr>
          <p:nvPr>
            <p:ph type="body" sz="quarter" idx="11"/>
          </p:nvPr>
        </p:nvSpPr>
        <p:spPr>
          <a:xfrm>
            <a:off x="557438" y="1460501"/>
            <a:ext cx="6509192" cy="894258"/>
          </a:xfrm>
          <a:prstGeom prst="rect">
            <a:avLst/>
          </a:prstGeom>
        </p:spPr>
        <p:txBody>
          <a:bodyPr vert="horz"/>
          <a:lstStyle>
            <a:lvl1pPr marL="0" indent="0">
              <a:buNone/>
              <a:defRPr sz="1800"/>
            </a:lvl1pPr>
          </a:lstStyle>
          <a:p>
            <a:pPr lvl="0"/>
            <a:r>
              <a:rPr lang="en-GB" dirty="0" smtClean="0"/>
              <a:t>Click to edit Master text styles</a:t>
            </a:r>
          </a:p>
        </p:txBody>
      </p:sp>
      <p:pic>
        <p:nvPicPr>
          <p:cNvPr id="11" name="Picture 10" descr="Pink box.png"/>
          <p:cNvPicPr>
            <a:picLocks noChangeAspect="1"/>
          </p:cNvPicPr>
          <p:nvPr userDrawn="1"/>
        </p:nvPicPr>
        <p:blipFill>
          <a:blip r:embed="rId2"/>
          <a:stretch>
            <a:fillRect/>
          </a:stretch>
        </p:blipFill>
        <p:spPr>
          <a:xfrm>
            <a:off x="3073180" y="2487112"/>
            <a:ext cx="5348185" cy="978172"/>
          </a:xfrm>
          <a:prstGeom prst="rect">
            <a:avLst/>
          </a:prstGeom>
        </p:spPr>
      </p:pic>
      <p:pic>
        <p:nvPicPr>
          <p:cNvPr id="12" name="Picture 11" descr="Blue box.png"/>
          <p:cNvPicPr>
            <a:picLocks noChangeAspect="1"/>
          </p:cNvPicPr>
          <p:nvPr userDrawn="1"/>
        </p:nvPicPr>
        <p:blipFill>
          <a:blip r:embed="rId3"/>
          <a:stretch>
            <a:fillRect/>
          </a:stretch>
        </p:blipFill>
        <p:spPr>
          <a:xfrm>
            <a:off x="3073180" y="3458565"/>
            <a:ext cx="5729291" cy="2553409"/>
          </a:xfrm>
          <a:prstGeom prst="rect">
            <a:avLst/>
          </a:prstGeom>
        </p:spPr>
      </p:pic>
    </p:spTree>
    <p:extLst>
      <p:ext uri="{BB962C8B-B14F-4D97-AF65-F5344CB8AC3E}">
        <p14:creationId xmlns:p14="http://schemas.microsoft.com/office/powerpoint/2010/main" val="1186481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288491E-1375-0B4D-B625-FCA2975D2B17}" type="slidenum">
              <a:rPr lang="en-US" smtClean="0">
                <a:solidFill>
                  <a:prstClr val="black">
                    <a:tint val="75000"/>
                  </a:prstClr>
                </a:solidFill>
              </a:rPr>
              <a:pPr/>
              <a:t>‹#›</a:t>
            </a:fld>
            <a:endParaRPr lang="en-US" dirty="0">
              <a:solidFill>
                <a:prstClr val="black">
                  <a:tint val="75000"/>
                </a:prstClr>
              </a:solidFill>
            </a:endParaRPr>
          </a:p>
        </p:txBody>
      </p:sp>
      <p:pic>
        <p:nvPicPr>
          <p:cNvPr id="4" name="Content Placeholder 4" descr="Pointer.pdf"/>
          <p:cNvPicPr>
            <a:picLocks noChangeAspect="1"/>
          </p:cNvPicPr>
          <p:nvPr userDrawn="1"/>
        </p:nvPicPr>
        <p:blipFill>
          <a:blip r:embed="rId2"/>
          <a:stretch>
            <a:fillRect/>
          </a:stretch>
        </p:blipFill>
        <p:spPr>
          <a:xfrm>
            <a:off x="5510547" y="1946272"/>
            <a:ext cx="3297789" cy="4671869"/>
          </a:xfrm>
          <a:prstGeom prst="rect">
            <a:avLst/>
          </a:prstGeom>
        </p:spPr>
      </p:pic>
      <p:sp>
        <p:nvSpPr>
          <p:cNvPr id="9" name="Title 1"/>
          <p:cNvSpPr>
            <a:spLocks noGrp="1"/>
          </p:cNvSpPr>
          <p:nvPr>
            <p:ph type="title"/>
          </p:nvPr>
        </p:nvSpPr>
        <p:spPr>
          <a:xfrm>
            <a:off x="557439" y="399145"/>
            <a:ext cx="6509191" cy="1061355"/>
          </a:xfrm>
          <a:prstGeom prst="rect">
            <a:avLst/>
          </a:prstGeom>
        </p:spPr>
        <p:txBody>
          <a:bodyPr anchor="t"/>
          <a:lstStyle/>
          <a:p>
            <a:r>
              <a:rPr lang="en-GB" dirty="0" smtClean="0"/>
              <a:t>Click to edit Master title style</a:t>
            </a:r>
            <a:endParaRPr lang="en-US" dirty="0"/>
          </a:p>
        </p:txBody>
      </p:sp>
      <p:sp>
        <p:nvSpPr>
          <p:cNvPr id="10" name="Content Placeholder 2"/>
          <p:cNvSpPr>
            <a:spLocks noGrp="1"/>
          </p:cNvSpPr>
          <p:nvPr>
            <p:ph idx="1"/>
          </p:nvPr>
        </p:nvSpPr>
        <p:spPr>
          <a:xfrm>
            <a:off x="557438" y="1714501"/>
            <a:ext cx="4840061" cy="4281714"/>
          </a:xfrm>
          <a:prstGeom prst="rect">
            <a:avLst/>
          </a:prstGeom>
        </p:spPr>
        <p:txBody>
          <a:bodyPr/>
          <a:lstStyle>
            <a:lvl1pPr>
              <a:buClr>
                <a:srgbClr val="DD0068"/>
              </a:buClr>
              <a:defRPr sz="1800"/>
            </a:lvl1pPr>
            <a:lvl2pPr>
              <a:buClr>
                <a:srgbClr val="DD0068"/>
              </a:buClr>
              <a:defRPr/>
            </a:lvl2pPr>
            <a:lvl3pPr>
              <a:buClr>
                <a:srgbClr val="DD0068"/>
              </a:buClr>
              <a:defRPr/>
            </a:lvl3pPr>
            <a:lvl4pPr>
              <a:buClr>
                <a:srgbClr val="DD0068"/>
              </a:buClr>
              <a:defRPr/>
            </a:lvl4pPr>
            <a:lvl5pPr>
              <a:buClr>
                <a:srgbClr val="DD0068"/>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ontent Placeholder 2"/>
          <p:cNvSpPr>
            <a:spLocks noGrp="1"/>
          </p:cNvSpPr>
          <p:nvPr>
            <p:ph idx="11"/>
          </p:nvPr>
        </p:nvSpPr>
        <p:spPr>
          <a:xfrm>
            <a:off x="5727123" y="2206283"/>
            <a:ext cx="2868067" cy="2883331"/>
          </a:xfrm>
          <a:prstGeom prst="rect">
            <a:avLst/>
          </a:prstGeom>
        </p:spPr>
        <p:txBody>
          <a:bodyPr lIns="216000" rIns="216000" anchor="ctr" anchorCtr="0"/>
          <a:lstStyle>
            <a:lvl1pPr algn="ctr">
              <a:buNone/>
              <a:defRPr sz="3200" b="1">
                <a:solidFill>
                  <a:srgbClr val="FFFFFF"/>
                </a:solidFill>
              </a:defRPr>
            </a:lvl1pPr>
          </a:lstStyle>
          <a:p>
            <a:pPr lvl="0"/>
            <a:r>
              <a:rPr lang="en-GB" dirty="0" smtClean="0"/>
              <a:t>Click to edit</a:t>
            </a:r>
            <a:endParaRPr lang="en-US" dirty="0"/>
          </a:p>
        </p:txBody>
      </p:sp>
    </p:spTree>
    <p:extLst>
      <p:ext uri="{BB962C8B-B14F-4D97-AF65-F5344CB8AC3E}">
        <p14:creationId xmlns:p14="http://schemas.microsoft.com/office/powerpoint/2010/main" val="2029329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4" name="Picture 13" descr="Pointer_blue.pdf"/>
          <p:cNvPicPr>
            <a:picLocks noChangeAspect="1"/>
          </p:cNvPicPr>
          <p:nvPr userDrawn="1"/>
        </p:nvPicPr>
        <p:blipFill>
          <a:blip r:embed="rId2"/>
          <a:stretch>
            <a:fillRect/>
          </a:stretch>
        </p:blipFill>
        <p:spPr>
          <a:xfrm>
            <a:off x="5510547" y="1946272"/>
            <a:ext cx="3297790" cy="4671869"/>
          </a:xfrm>
          <a:prstGeom prst="rect">
            <a:avLst/>
          </a:prstGeom>
        </p:spPr>
      </p:pic>
      <p:sp>
        <p:nvSpPr>
          <p:cNvPr id="13" name="Content Placeholder 2"/>
          <p:cNvSpPr>
            <a:spLocks noGrp="1"/>
          </p:cNvSpPr>
          <p:nvPr>
            <p:ph idx="1"/>
          </p:nvPr>
        </p:nvSpPr>
        <p:spPr>
          <a:xfrm>
            <a:off x="557438" y="1714501"/>
            <a:ext cx="4840061" cy="4281714"/>
          </a:xfrm>
          <a:prstGeom prst="rect">
            <a:avLst/>
          </a:prstGeom>
        </p:spPr>
        <p:txBody>
          <a:bodyPr/>
          <a:lstStyle>
            <a:lvl1pPr>
              <a:buClr>
                <a:srgbClr val="DD0068"/>
              </a:buClr>
              <a:defRPr sz="1800"/>
            </a:lvl1pPr>
            <a:lvl2pPr>
              <a:buClr>
                <a:srgbClr val="DD0068"/>
              </a:buClr>
              <a:defRPr/>
            </a:lvl2pPr>
            <a:lvl3pPr>
              <a:buClr>
                <a:srgbClr val="DD0068"/>
              </a:buClr>
              <a:defRPr/>
            </a:lvl3pPr>
            <a:lvl4pPr>
              <a:buClr>
                <a:srgbClr val="DD0068"/>
              </a:buClr>
              <a:defRPr/>
            </a:lvl4pPr>
            <a:lvl5pPr>
              <a:buClr>
                <a:srgbClr val="DD0068"/>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3" name="Slide Number Placeholder 2"/>
          <p:cNvSpPr>
            <a:spLocks noGrp="1"/>
          </p:cNvSpPr>
          <p:nvPr>
            <p:ph type="sldNum" sz="quarter" idx="10"/>
          </p:nvPr>
        </p:nvSpPr>
        <p:spPr/>
        <p:txBody>
          <a:bodyPr/>
          <a:lstStyle/>
          <a:p>
            <a:fld id="{A288491E-1375-0B4D-B625-FCA2975D2B17}" type="slidenum">
              <a:rPr lang="en-US" smtClean="0">
                <a:solidFill>
                  <a:prstClr val="black">
                    <a:tint val="75000"/>
                  </a:prstClr>
                </a:solidFill>
              </a:rPr>
              <a:pPr/>
              <a:t>‹#›</a:t>
            </a:fld>
            <a:endParaRPr lang="en-US" dirty="0">
              <a:solidFill>
                <a:prstClr val="black">
                  <a:tint val="75000"/>
                </a:prstClr>
              </a:solidFill>
            </a:endParaRPr>
          </a:p>
        </p:txBody>
      </p:sp>
      <p:sp>
        <p:nvSpPr>
          <p:cNvPr id="15" name="Title 1"/>
          <p:cNvSpPr>
            <a:spLocks noGrp="1"/>
          </p:cNvSpPr>
          <p:nvPr>
            <p:ph type="title"/>
          </p:nvPr>
        </p:nvSpPr>
        <p:spPr>
          <a:xfrm>
            <a:off x="557439" y="399145"/>
            <a:ext cx="6509191" cy="1061355"/>
          </a:xfrm>
          <a:prstGeom prst="rect">
            <a:avLst/>
          </a:prstGeom>
        </p:spPr>
        <p:txBody>
          <a:bodyPr anchor="t"/>
          <a:lstStyle/>
          <a:p>
            <a:r>
              <a:rPr lang="en-GB" dirty="0" smtClean="0"/>
              <a:t>Click to edit Master title style</a:t>
            </a:r>
            <a:endParaRPr lang="en-US" dirty="0"/>
          </a:p>
        </p:txBody>
      </p:sp>
      <p:sp>
        <p:nvSpPr>
          <p:cNvPr id="9" name="Content Placeholder 2"/>
          <p:cNvSpPr>
            <a:spLocks noGrp="1"/>
          </p:cNvSpPr>
          <p:nvPr>
            <p:ph idx="11"/>
          </p:nvPr>
        </p:nvSpPr>
        <p:spPr>
          <a:xfrm>
            <a:off x="5727123" y="2206283"/>
            <a:ext cx="2868067" cy="2883331"/>
          </a:xfrm>
          <a:prstGeom prst="rect">
            <a:avLst/>
          </a:prstGeom>
        </p:spPr>
        <p:txBody>
          <a:bodyPr lIns="216000" rIns="216000" anchor="ctr" anchorCtr="0"/>
          <a:lstStyle>
            <a:lvl1pPr algn="ctr">
              <a:buNone/>
              <a:defRPr sz="3200" b="1">
                <a:solidFill>
                  <a:srgbClr val="FFFFFF"/>
                </a:solidFill>
              </a:defRPr>
            </a:lvl1pPr>
          </a:lstStyle>
          <a:p>
            <a:pPr lvl="0"/>
            <a:r>
              <a:rPr lang="en-GB" dirty="0" smtClean="0"/>
              <a:t>Click to edit</a:t>
            </a:r>
            <a:endParaRPr lang="en-US" dirty="0"/>
          </a:p>
        </p:txBody>
      </p:sp>
    </p:spTree>
    <p:extLst>
      <p:ext uri="{BB962C8B-B14F-4D97-AF65-F5344CB8AC3E}">
        <p14:creationId xmlns:p14="http://schemas.microsoft.com/office/powerpoint/2010/main" val="506215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7439" y="399145"/>
            <a:ext cx="6509191" cy="1061355"/>
          </a:xfrm>
          <a:prstGeom prst="rect">
            <a:avLst/>
          </a:prstGeom>
        </p:spPr>
        <p:txBody>
          <a:bodyPr anchor="t"/>
          <a:lstStyle/>
          <a:p>
            <a:r>
              <a:rPr lang="en-GB" dirty="0" smtClean="0"/>
              <a:t>Click to edit Master title style</a:t>
            </a:r>
            <a:endParaRPr lang="en-US" dirty="0"/>
          </a:p>
        </p:txBody>
      </p:sp>
      <p:sp>
        <p:nvSpPr>
          <p:cNvPr id="3" name="Content Placeholder 2"/>
          <p:cNvSpPr>
            <a:spLocks noGrp="1"/>
          </p:cNvSpPr>
          <p:nvPr>
            <p:ph idx="1"/>
          </p:nvPr>
        </p:nvSpPr>
        <p:spPr>
          <a:xfrm>
            <a:off x="557439" y="1714501"/>
            <a:ext cx="7869918" cy="4281714"/>
          </a:xfrm>
          <a:prstGeom prst="rect">
            <a:avLst/>
          </a:prstGeom>
        </p:spPr>
        <p:txBody>
          <a:bodyPr/>
          <a:lstStyle>
            <a:lvl1pPr>
              <a:spcAft>
                <a:spcPts val="600"/>
              </a:spcAft>
              <a:buClr>
                <a:srgbClr val="DD0068"/>
              </a:buClr>
              <a:defRPr sz="1800"/>
            </a:lvl1pPr>
            <a:lvl2pPr>
              <a:buClr>
                <a:srgbClr val="DD0068"/>
              </a:buClr>
              <a:defRPr/>
            </a:lvl2pPr>
            <a:lvl3pPr>
              <a:buClr>
                <a:srgbClr val="DD0068"/>
              </a:buClr>
              <a:defRPr/>
            </a:lvl3pPr>
            <a:lvl4pPr>
              <a:buClr>
                <a:srgbClr val="DD0068"/>
              </a:buClr>
              <a:defRPr/>
            </a:lvl4pPr>
            <a:lvl5pPr>
              <a:buClr>
                <a:srgbClr val="DD0068"/>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p:txBody>
          <a:bodyPr/>
          <a:lstStyle/>
          <a:p>
            <a:fld id="{A288491E-1375-0B4D-B625-FCA2975D2B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3912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288491E-1375-0B4D-B625-FCA2975D2B17}"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557439" y="399145"/>
            <a:ext cx="6509191" cy="1061355"/>
          </a:xfrm>
          <a:prstGeom prst="rect">
            <a:avLst/>
          </a:prstGeom>
        </p:spPr>
        <p:txBody>
          <a:bodyPr anchor="t"/>
          <a:lstStyle/>
          <a:p>
            <a:r>
              <a:rPr lang="en-GB" dirty="0" smtClean="0"/>
              <a:t>Click to edit Master title style</a:t>
            </a:r>
            <a:endParaRPr lang="en-US" dirty="0"/>
          </a:p>
        </p:txBody>
      </p:sp>
      <p:sp>
        <p:nvSpPr>
          <p:cNvPr id="10" name="Text Placeholder 11"/>
          <p:cNvSpPr>
            <a:spLocks noGrp="1"/>
          </p:cNvSpPr>
          <p:nvPr>
            <p:ph type="body" sz="quarter" idx="11"/>
          </p:nvPr>
        </p:nvSpPr>
        <p:spPr>
          <a:xfrm>
            <a:off x="557437" y="1460500"/>
            <a:ext cx="7080705" cy="1650995"/>
          </a:xfrm>
          <a:prstGeom prst="rect">
            <a:avLst/>
          </a:prstGeom>
        </p:spPr>
        <p:txBody>
          <a:bodyPr vert="horz"/>
          <a:lstStyle>
            <a:lvl1pPr marL="0" indent="0">
              <a:buNone/>
              <a:defRPr sz="1800"/>
            </a:lvl1pPr>
          </a:lstStyle>
          <a:p>
            <a:pPr lvl="0"/>
            <a:r>
              <a:rPr lang="en-GB" dirty="0" smtClean="0"/>
              <a:t>Click to edit Master text styles</a:t>
            </a:r>
          </a:p>
        </p:txBody>
      </p:sp>
      <p:sp>
        <p:nvSpPr>
          <p:cNvPr id="12" name="Content Placeholder 2"/>
          <p:cNvSpPr>
            <a:spLocks noGrp="1"/>
          </p:cNvSpPr>
          <p:nvPr userDrawn="1">
            <p:ph idx="4294967295"/>
          </p:nvPr>
        </p:nvSpPr>
        <p:spPr>
          <a:xfrm>
            <a:off x="557437" y="3111496"/>
            <a:ext cx="7080706" cy="3198211"/>
          </a:xfrm>
          <a:prstGeom prst="rect">
            <a:avLst/>
          </a:prstGeom>
          <a:solidFill>
            <a:srgbClr val="D9D9D9"/>
          </a:solidFill>
        </p:spPr>
        <p:txBody>
          <a:bodyPr/>
          <a:lstStyle>
            <a:lvl1pPr>
              <a:buClr>
                <a:srgbClr val="893276"/>
              </a:buClr>
              <a:defRPr sz="1800">
                <a:solidFill>
                  <a:srgbClr val="FFFFFF"/>
                </a:solidFill>
              </a:defRPr>
            </a:lvl1pPr>
          </a:lstStyle>
          <a:p>
            <a:endParaRPr lang="en-US" dirty="0"/>
          </a:p>
        </p:txBody>
      </p:sp>
    </p:spTree>
    <p:extLst>
      <p:ext uri="{BB962C8B-B14F-4D97-AF65-F5344CB8AC3E}">
        <p14:creationId xmlns:p14="http://schemas.microsoft.com/office/powerpoint/2010/main" val="2659583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288491E-1375-0B4D-B625-FCA2975D2B17}"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2"/>
          <p:cNvSpPr>
            <a:spLocks noGrp="1"/>
          </p:cNvSpPr>
          <p:nvPr>
            <p:ph idx="4294967295"/>
          </p:nvPr>
        </p:nvSpPr>
        <p:spPr>
          <a:xfrm>
            <a:off x="1" y="1714501"/>
            <a:ext cx="3292928" cy="4281714"/>
          </a:xfrm>
          <a:prstGeom prst="rect">
            <a:avLst/>
          </a:prstGeom>
          <a:solidFill>
            <a:schemeClr val="bg1">
              <a:lumMod val="85000"/>
            </a:schemeClr>
          </a:solidFill>
        </p:spPr>
        <p:txBody>
          <a:bodyPr/>
          <a:lstStyle>
            <a:lvl1pPr>
              <a:buClr>
                <a:srgbClr val="893276"/>
              </a:buClr>
              <a:defRPr sz="1800">
                <a:solidFill>
                  <a:srgbClr val="FFFFFF"/>
                </a:solidFill>
              </a:defRPr>
            </a:lvl1pPr>
          </a:lstStyle>
          <a:p>
            <a:endParaRPr lang="en-US" dirty="0"/>
          </a:p>
        </p:txBody>
      </p:sp>
      <p:sp>
        <p:nvSpPr>
          <p:cNvPr id="5" name="Content Placeholder 2"/>
          <p:cNvSpPr>
            <a:spLocks noGrp="1"/>
          </p:cNvSpPr>
          <p:nvPr>
            <p:ph idx="1"/>
          </p:nvPr>
        </p:nvSpPr>
        <p:spPr>
          <a:xfrm>
            <a:off x="3601357" y="1714501"/>
            <a:ext cx="5200308" cy="4281714"/>
          </a:xfrm>
          <a:prstGeom prst="rect">
            <a:avLst/>
          </a:prstGeom>
        </p:spPr>
        <p:txBody>
          <a:bodyPr numCol="2" spcCol="270000"/>
          <a:lstStyle>
            <a:lvl1pPr>
              <a:buClr>
                <a:srgbClr val="DD0068"/>
              </a:buClr>
              <a:defRPr sz="1800">
                <a:solidFill>
                  <a:schemeClr val="bg1"/>
                </a:solidFill>
              </a:defRPr>
            </a:lvl1pPr>
            <a:lvl2pPr>
              <a:buClr>
                <a:srgbClr val="DD0068"/>
              </a:buClr>
              <a:defRPr>
                <a:solidFill>
                  <a:schemeClr val="bg1"/>
                </a:solidFill>
              </a:defRPr>
            </a:lvl2pPr>
            <a:lvl3pPr>
              <a:buClr>
                <a:srgbClr val="DD0068"/>
              </a:buClr>
              <a:defRPr>
                <a:solidFill>
                  <a:schemeClr val="bg1"/>
                </a:solidFill>
              </a:defRPr>
            </a:lvl3pPr>
            <a:lvl4pPr>
              <a:buClr>
                <a:srgbClr val="DD0068"/>
              </a:buClr>
              <a:defRPr>
                <a:solidFill>
                  <a:schemeClr val="bg1"/>
                </a:solidFill>
              </a:defRPr>
            </a:lvl4pPr>
            <a:lvl5pPr>
              <a:buClr>
                <a:srgbClr val="DD0068"/>
              </a:buCl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557439" y="399145"/>
            <a:ext cx="6509191" cy="1061355"/>
          </a:xfrm>
          <a:prstGeom prst="rect">
            <a:avLst/>
          </a:prstGeom>
        </p:spPr>
        <p:txBody>
          <a:bodyPr anchor="t"/>
          <a:lstStyle/>
          <a:p>
            <a:r>
              <a:rPr lang="en-GB" dirty="0" smtClean="0"/>
              <a:t>Click to edit Master title style</a:t>
            </a:r>
            <a:endParaRPr lang="en-US" dirty="0"/>
          </a:p>
        </p:txBody>
      </p:sp>
    </p:spTree>
    <p:extLst>
      <p:ext uri="{BB962C8B-B14F-4D97-AF65-F5344CB8AC3E}">
        <p14:creationId xmlns:p14="http://schemas.microsoft.com/office/powerpoint/2010/main" val="223926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288491E-1375-0B4D-B625-FCA2975D2B17}"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2"/>
          <p:cNvSpPr>
            <a:spLocks noGrp="1"/>
          </p:cNvSpPr>
          <p:nvPr>
            <p:ph idx="4294967295"/>
          </p:nvPr>
        </p:nvSpPr>
        <p:spPr>
          <a:xfrm>
            <a:off x="5851072" y="1714501"/>
            <a:ext cx="3292928" cy="4281714"/>
          </a:xfrm>
          <a:prstGeom prst="rect">
            <a:avLst/>
          </a:prstGeom>
          <a:solidFill>
            <a:schemeClr val="bg1">
              <a:lumMod val="85000"/>
            </a:schemeClr>
          </a:solidFill>
        </p:spPr>
        <p:txBody>
          <a:bodyPr/>
          <a:lstStyle>
            <a:lvl1pPr>
              <a:buClr>
                <a:srgbClr val="893276"/>
              </a:buClr>
              <a:defRPr sz="1800">
                <a:solidFill>
                  <a:srgbClr val="FFFFFF"/>
                </a:solidFill>
              </a:defRPr>
            </a:lvl1pPr>
          </a:lstStyle>
          <a:p>
            <a:endParaRPr lang="en-US" dirty="0"/>
          </a:p>
        </p:txBody>
      </p:sp>
      <p:sp>
        <p:nvSpPr>
          <p:cNvPr id="5" name="Content Placeholder 2"/>
          <p:cNvSpPr>
            <a:spLocks noGrp="1"/>
          </p:cNvSpPr>
          <p:nvPr>
            <p:ph idx="1"/>
          </p:nvPr>
        </p:nvSpPr>
        <p:spPr>
          <a:xfrm>
            <a:off x="457200" y="1714501"/>
            <a:ext cx="5200308" cy="4281714"/>
          </a:xfrm>
          <a:prstGeom prst="rect">
            <a:avLst/>
          </a:prstGeom>
        </p:spPr>
        <p:txBody>
          <a:bodyPr numCol="2" spcCol="270000"/>
          <a:lstStyle>
            <a:lvl1pPr>
              <a:buClr>
                <a:srgbClr val="DD0068"/>
              </a:buClr>
              <a:defRPr sz="1800">
                <a:solidFill>
                  <a:schemeClr val="bg1"/>
                </a:solidFill>
              </a:defRPr>
            </a:lvl1pPr>
            <a:lvl2pPr>
              <a:buClr>
                <a:srgbClr val="DD0068"/>
              </a:buClr>
              <a:defRPr>
                <a:solidFill>
                  <a:schemeClr val="bg1"/>
                </a:solidFill>
              </a:defRPr>
            </a:lvl2pPr>
            <a:lvl3pPr>
              <a:buClr>
                <a:srgbClr val="DD0068"/>
              </a:buClr>
              <a:defRPr>
                <a:solidFill>
                  <a:schemeClr val="bg1"/>
                </a:solidFill>
              </a:defRPr>
            </a:lvl3pPr>
            <a:lvl4pPr>
              <a:buClr>
                <a:srgbClr val="DD0068"/>
              </a:buClr>
              <a:defRPr>
                <a:solidFill>
                  <a:schemeClr val="bg1"/>
                </a:solidFill>
              </a:defRPr>
            </a:lvl4pPr>
            <a:lvl5pPr>
              <a:buClr>
                <a:srgbClr val="DD0068"/>
              </a:buCl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557439" y="399145"/>
            <a:ext cx="6509191" cy="1061355"/>
          </a:xfrm>
          <a:prstGeom prst="rect">
            <a:avLst/>
          </a:prstGeom>
        </p:spPr>
        <p:txBody>
          <a:bodyPr anchor="t"/>
          <a:lstStyle/>
          <a:p>
            <a:r>
              <a:rPr lang="en-GB" dirty="0" smtClean="0"/>
              <a:t>Click to edit Master title style</a:t>
            </a:r>
            <a:endParaRPr lang="en-US" dirty="0"/>
          </a:p>
        </p:txBody>
      </p:sp>
    </p:spTree>
    <p:extLst>
      <p:ext uri="{BB962C8B-B14F-4D97-AF65-F5344CB8AC3E}">
        <p14:creationId xmlns:p14="http://schemas.microsoft.com/office/powerpoint/2010/main" val="2248635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Map1.png"/>
          <p:cNvPicPr>
            <a:picLocks noChangeAspect="1"/>
          </p:cNvPicPr>
          <p:nvPr userDrawn="1"/>
        </p:nvPicPr>
        <p:blipFill>
          <a:blip r:embed="rId2"/>
          <a:stretch>
            <a:fillRect/>
          </a:stretch>
        </p:blipFill>
        <p:spPr>
          <a:xfrm>
            <a:off x="644" y="1422855"/>
            <a:ext cx="4217571" cy="4890858"/>
          </a:xfrm>
          <a:prstGeom prst="rect">
            <a:avLst/>
          </a:prstGeom>
        </p:spPr>
      </p:pic>
      <p:sp>
        <p:nvSpPr>
          <p:cNvPr id="3" name="Slide Number Placeholder 2"/>
          <p:cNvSpPr>
            <a:spLocks noGrp="1"/>
          </p:cNvSpPr>
          <p:nvPr>
            <p:ph type="sldNum" sz="quarter" idx="10"/>
          </p:nvPr>
        </p:nvSpPr>
        <p:spPr/>
        <p:txBody>
          <a:bodyPr/>
          <a:lstStyle/>
          <a:p>
            <a:fld id="{A288491E-1375-0B4D-B625-FCA2975D2B17}" type="slidenum">
              <a:rPr lang="en-US" smtClean="0">
                <a:solidFill>
                  <a:prstClr val="black">
                    <a:tint val="75000"/>
                  </a:prstClr>
                </a:solidFill>
              </a:rPr>
              <a:pPr/>
              <a:t>‹#›</a:t>
            </a:fld>
            <a:endParaRPr lang="en-US" dirty="0">
              <a:solidFill>
                <a:prstClr val="black">
                  <a:tint val="75000"/>
                </a:prstClr>
              </a:solidFill>
            </a:endParaRPr>
          </a:p>
        </p:txBody>
      </p:sp>
      <p:sp>
        <p:nvSpPr>
          <p:cNvPr id="11" name="Title 1"/>
          <p:cNvSpPr>
            <a:spLocks noGrp="1"/>
          </p:cNvSpPr>
          <p:nvPr>
            <p:ph type="title"/>
          </p:nvPr>
        </p:nvSpPr>
        <p:spPr>
          <a:xfrm>
            <a:off x="557439" y="399146"/>
            <a:ext cx="6509191" cy="1048654"/>
          </a:xfrm>
          <a:prstGeom prst="rect">
            <a:avLst/>
          </a:prstGeom>
        </p:spPr>
        <p:txBody>
          <a:bodyPr anchor="t"/>
          <a:lstStyle/>
          <a:p>
            <a:r>
              <a:rPr lang="en-GB" dirty="0" smtClean="0"/>
              <a:t>Click to edit Master title style</a:t>
            </a:r>
            <a:endParaRPr lang="en-US" dirty="0"/>
          </a:p>
        </p:txBody>
      </p:sp>
      <p:sp>
        <p:nvSpPr>
          <p:cNvPr id="6" name="Content Placeholder 2"/>
          <p:cNvSpPr>
            <a:spLocks noGrp="1"/>
          </p:cNvSpPr>
          <p:nvPr>
            <p:ph idx="1"/>
          </p:nvPr>
        </p:nvSpPr>
        <p:spPr>
          <a:xfrm>
            <a:off x="4481289" y="1714501"/>
            <a:ext cx="4320375" cy="4281714"/>
          </a:xfrm>
          <a:prstGeom prst="rect">
            <a:avLst/>
          </a:prstGeom>
        </p:spPr>
        <p:txBody>
          <a:bodyPr/>
          <a:lstStyle>
            <a:lvl1pPr>
              <a:buClr>
                <a:srgbClr val="DD0068"/>
              </a:buClr>
              <a:defRPr sz="1800">
                <a:solidFill>
                  <a:schemeClr val="tx1"/>
                </a:solidFill>
              </a:defRPr>
            </a:lvl1pPr>
            <a:lvl2pPr>
              <a:buClr>
                <a:srgbClr val="DD0068"/>
              </a:buClr>
              <a:defRPr>
                <a:solidFill>
                  <a:schemeClr val="tx1"/>
                </a:solidFill>
              </a:defRPr>
            </a:lvl2pPr>
            <a:lvl3pPr>
              <a:buClr>
                <a:srgbClr val="DD0068"/>
              </a:buClr>
              <a:defRPr>
                <a:solidFill>
                  <a:schemeClr val="tx1"/>
                </a:solidFill>
              </a:defRPr>
            </a:lvl3pPr>
            <a:lvl4pPr>
              <a:buClr>
                <a:srgbClr val="DD0068"/>
              </a:buClr>
              <a:defRPr>
                <a:solidFill>
                  <a:schemeClr val="tx1"/>
                </a:solidFill>
              </a:defRPr>
            </a:lvl4pPr>
            <a:lvl5pPr>
              <a:buClr>
                <a:srgbClr val="DD0068"/>
              </a:buClr>
              <a:defRPr>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Many pointers.png"/>
          <p:cNvPicPr>
            <a:picLocks noChangeAspect="1"/>
          </p:cNvPicPr>
          <p:nvPr userDrawn="1"/>
        </p:nvPicPr>
        <p:blipFill>
          <a:blip r:embed="rId3"/>
          <a:stretch>
            <a:fillRect/>
          </a:stretch>
        </p:blipFill>
        <p:spPr>
          <a:xfrm>
            <a:off x="917738" y="2526157"/>
            <a:ext cx="2083379" cy="3302917"/>
          </a:xfrm>
          <a:prstGeom prst="rect">
            <a:avLst/>
          </a:prstGeom>
        </p:spPr>
      </p:pic>
      <p:sp>
        <p:nvSpPr>
          <p:cNvPr id="16" name="Content Placeholder 2"/>
          <p:cNvSpPr>
            <a:spLocks noGrp="1"/>
          </p:cNvSpPr>
          <p:nvPr>
            <p:ph idx="4294967295"/>
          </p:nvPr>
        </p:nvSpPr>
        <p:spPr>
          <a:xfrm>
            <a:off x="1" y="1447801"/>
            <a:ext cx="4218214" cy="4865912"/>
          </a:xfrm>
          <a:prstGeom prst="rect">
            <a:avLst/>
          </a:prstGeom>
        </p:spPr>
        <p:txBody>
          <a:bodyPr/>
          <a:lstStyle>
            <a:lvl1pPr>
              <a:buClr>
                <a:srgbClr val="893276"/>
              </a:buClr>
              <a:defRPr sz="1800">
                <a:solidFill>
                  <a:srgbClr val="FFFFFF"/>
                </a:solidFill>
              </a:defRPr>
            </a:lvl1pPr>
          </a:lstStyle>
          <a:p>
            <a:endParaRPr lang="en-US" dirty="0"/>
          </a:p>
        </p:txBody>
      </p:sp>
    </p:spTree>
    <p:extLst>
      <p:ext uri="{BB962C8B-B14F-4D97-AF65-F5344CB8AC3E}">
        <p14:creationId xmlns:p14="http://schemas.microsoft.com/office/powerpoint/2010/main" val="1626262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618FC4C-1048-4289-AA1E-ACF5FAD0AEB8}" type="slidenum">
              <a:rPr lang="en-US">
                <a:solidFill>
                  <a:prstClr val="black">
                    <a:tint val="75000"/>
                  </a:prstClr>
                </a:solidFill>
              </a:rPr>
              <a:pPr>
                <a:defRPr/>
              </a:pPr>
              <a:t>‹#›</a:t>
            </a:fld>
            <a:endParaRPr lang="en-US" sz="1400" dirty="0">
              <a:solidFill>
                <a:srgbClr val="6D2E69"/>
              </a:solidFill>
            </a:endParaRPr>
          </a:p>
        </p:txBody>
      </p:sp>
    </p:spTree>
    <p:extLst>
      <p:ext uri="{BB962C8B-B14F-4D97-AF65-F5344CB8AC3E}">
        <p14:creationId xmlns:p14="http://schemas.microsoft.com/office/powerpoint/2010/main" val="231780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E362B5A-083A-491F-A42C-89F2B42499A9}"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3273198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39C72EF-7E4D-4547-BA18-E179CE9042EA}"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411656641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C99F3C0-77E7-45CE-BECC-F179B1A1C7BA}"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63695796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226A3F0-0E36-4B9F-9A32-828F6229E717}"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88520622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1EF29AD-3BEA-4BAE-9BF8-CC7A4ADD84F6}"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2264000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6251EDD-CA76-4F8D-97CF-63DB529F36A2}"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366876776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pitchFamily="-16" charset="-128"/>
              </a:defRPr>
            </a:lvl1pPr>
            <a:lvl2pPr marL="742950" indent="-285750">
              <a:defRPr sz="2400">
                <a:solidFill>
                  <a:schemeClr val="tx1"/>
                </a:solidFill>
                <a:latin typeface="Arial" pitchFamily="34" charset="0"/>
                <a:ea typeface="ヒラギノ角ゴ Pro W3" pitchFamily="-16" charset="-128"/>
              </a:defRPr>
            </a:lvl2pPr>
            <a:lvl3pPr marL="1143000" indent="-228600">
              <a:defRPr sz="2400">
                <a:solidFill>
                  <a:schemeClr val="tx1"/>
                </a:solidFill>
                <a:latin typeface="Arial" pitchFamily="34" charset="0"/>
                <a:ea typeface="ヒラギノ角ゴ Pro W3" pitchFamily="-16" charset="-128"/>
              </a:defRPr>
            </a:lvl3pPr>
            <a:lvl4pPr marL="1600200" indent="-228600">
              <a:defRPr sz="2400">
                <a:solidFill>
                  <a:schemeClr val="tx1"/>
                </a:solidFill>
                <a:latin typeface="Arial" pitchFamily="34" charset="0"/>
                <a:ea typeface="ヒラギノ角ゴ Pro W3" pitchFamily="-16" charset="-128"/>
              </a:defRPr>
            </a:lvl4pPr>
            <a:lvl5pPr marL="2057400" indent="-228600">
              <a:defRPr sz="2400">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9pPr>
          </a:lstStyle>
          <a:p>
            <a:pPr eaLnBrk="0" fontAlgn="base" hangingPunct="0">
              <a:spcBef>
                <a:spcPct val="0"/>
              </a:spcBef>
              <a:spcAft>
                <a:spcPct val="0"/>
              </a:spcAft>
              <a:defRPr/>
            </a:pPr>
            <a:endParaRPr lang="en-GB" altLang="en-US" dirty="0" smtClean="0">
              <a:solidFill>
                <a:srgbClr val="000000"/>
              </a:solidFill>
              <a:cs typeface="Arial"/>
              <a:sym typeface="Aria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defRPr>
            </a:lvl1pPr>
          </a:lstStyle>
          <a:p>
            <a:pPr eaLnBrk="0" fontAlgn="base" hangingPunct="0">
              <a:spcBef>
                <a:spcPct val="0"/>
              </a:spcBef>
              <a:spcAft>
                <a:spcPct val="0"/>
              </a:spcAft>
              <a:defRPr/>
            </a:pPr>
            <a:fld id="{9489176D-7F0B-42B4-8F5E-B778870F53A0}" type="slidenum">
              <a:rPr lang="en-US" altLang="en-US">
                <a:cs typeface="Arial"/>
                <a:sym typeface="Arial"/>
              </a:rPr>
              <a:pPr eaLnBrk="0" fontAlgn="base" hangingPunct="0">
                <a:spcBef>
                  <a:spcPct val="0"/>
                </a:spcBef>
                <a:spcAft>
                  <a:spcPct val="0"/>
                </a:spcAft>
                <a:defRPr/>
              </a:pPr>
              <a:t>‹#›</a:t>
            </a:fld>
            <a:endParaRPr lang="en-US" altLang="en-US" sz="1400" dirty="0">
              <a:solidFill>
                <a:srgbClr val="6D2E69"/>
              </a:solidFill>
              <a:cs typeface="Arial"/>
              <a:sym typeface="Aria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000" dirty="0">
              <a:solidFill>
                <a:srgbClr val="000000"/>
              </a:solidFill>
              <a:ea typeface="ヒラギノ角ゴ Pro W3" pitchFamily="-16" charset="-128"/>
              <a:cs typeface="Arial"/>
              <a:sym typeface="Arial"/>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33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0" fontAlgn="base" hangingPunct="0">
              <a:spcBef>
                <a:spcPct val="0"/>
              </a:spcBef>
              <a:spcAft>
                <a:spcPct val="0"/>
              </a:spcAft>
              <a:defRPr/>
            </a:pPr>
            <a:endParaRPr lang="en-GB" altLang="en-US"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D95D2C16-F41F-42CD-96B8-C93EB3A84393}" type="slidenum">
              <a:rPr lang="en-US"/>
              <a:pPr eaLnBrk="0" fontAlgn="base" hangingPunct="0">
                <a:spcBef>
                  <a:spcPct val="0"/>
                </a:spcBef>
                <a:spcAft>
                  <a:spcPct val="0"/>
                </a:spcAft>
                <a:defRPr/>
              </a:pPr>
              <a:t>‹#›</a:t>
            </a:fld>
            <a:endParaRPr lang="en-US" sz="140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a:solidFill>
                <a:srgbClr val="000000"/>
              </a:solidFill>
              <a:ea typeface="ヒラギノ角ゴ Pro W3" pitchFamily="-16" charset="-128"/>
            </a:endParaRPr>
          </a:p>
        </p:txBody>
      </p:sp>
      <p:pic>
        <p:nvPicPr>
          <p:cNvPr id="1031"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9989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pitchFamily="-16"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ＭＳ Ｐゴシック" pitchFamily="-16"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ＭＳ Ｐゴシック" pitchFamily="-16"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ＭＳ Ｐゴシック" pitchFamily="-16"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16"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16"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3BG_blank.pdf"/>
          <p:cNvPicPr>
            <a:picLocks noChangeAspect="1"/>
          </p:cNvPicPr>
          <p:nvPr userDrawn="1"/>
        </p:nvPicPr>
        <p:blipFill>
          <a:blip r:embed="rId13"/>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8312513" y="6385524"/>
            <a:ext cx="489152"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defTabSz="457200"/>
            <a:fld id="{A288491E-1375-0B4D-B625-FCA2975D2B17}"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3753121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457200" rtl="0" eaLnBrk="1" latinLnBrk="0" hangingPunct="1">
        <a:spcBef>
          <a:spcPct val="0"/>
        </a:spcBef>
        <a:buNone/>
        <a:defRPr sz="2800" b="1" kern="1200">
          <a:solidFill>
            <a:srgbClr val="660066"/>
          </a:solidFill>
          <a:latin typeface="Arial"/>
          <a:ea typeface="+mj-ea"/>
          <a:cs typeface="Arial"/>
        </a:defRPr>
      </a:lvl1pPr>
    </p:titleStyle>
    <p:bodyStyle>
      <a:lvl1pPr marL="268288" indent="-268288" algn="l" defTabSz="457200" rtl="0" eaLnBrk="1" latinLnBrk="0" hangingPunct="1">
        <a:spcBef>
          <a:spcPct val="20000"/>
        </a:spcBef>
        <a:buClr>
          <a:srgbClr val="660066"/>
        </a:buClr>
        <a:buFont typeface="Arial"/>
        <a:buChar char="•"/>
        <a:defRPr sz="2000" kern="1200">
          <a:solidFill>
            <a:schemeClr val="tx1"/>
          </a:solidFill>
          <a:latin typeface="Arial"/>
          <a:ea typeface="+mn-ea"/>
          <a:cs typeface="Arial"/>
        </a:defRPr>
      </a:lvl1pPr>
      <a:lvl2pPr marL="536575" indent="-268288" algn="l" defTabSz="457200" rtl="0" eaLnBrk="1" latinLnBrk="0" hangingPunct="1">
        <a:spcBef>
          <a:spcPct val="20000"/>
        </a:spcBef>
        <a:buClr>
          <a:srgbClr val="660066"/>
        </a:buClr>
        <a:buFont typeface="Arial"/>
        <a:buChar char="–"/>
        <a:defRPr sz="1600" kern="1200">
          <a:solidFill>
            <a:schemeClr val="tx1"/>
          </a:solidFill>
          <a:latin typeface="Arial"/>
          <a:ea typeface="+mn-ea"/>
          <a:cs typeface="Arial"/>
        </a:defRPr>
      </a:lvl2pPr>
      <a:lvl3pPr marL="715963" indent="-179388" algn="l" defTabSz="457200" rtl="0" eaLnBrk="1" latinLnBrk="0" hangingPunct="1">
        <a:spcBef>
          <a:spcPct val="20000"/>
        </a:spcBef>
        <a:buClr>
          <a:srgbClr val="660066"/>
        </a:buClr>
        <a:buFont typeface="Arial"/>
        <a:buChar char="•"/>
        <a:defRPr sz="1600" kern="1200">
          <a:solidFill>
            <a:schemeClr val="tx1"/>
          </a:solidFill>
          <a:latin typeface="Arial"/>
          <a:ea typeface="+mn-ea"/>
          <a:cs typeface="Arial"/>
        </a:defRPr>
      </a:lvl3pPr>
      <a:lvl4pPr marL="985838" indent="-269875" algn="l" defTabSz="457200" rtl="0" eaLnBrk="1" latinLnBrk="0" hangingPunct="1">
        <a:spcBef>
          <a:spcPct val="20000"/>
        </a:spcBef>
        <a:buClr>
          <a:srgbClr val="660066"/>
        </a:buClr>
        <a:buFont typeface="Arial"/>
        <a:buChar char="–"/>
        <a:defRPr sz="1600" kern="1200">
          <a:solidFill>
            <a:schemeClr val="tx1"/>
          </a:solidFill>
          <a:latin typeface="Arial"/>
          <a:ea typeface="+mn-ea"/>
          <a:cs typeface="Arial"/>
        </a:defRPr>
      </a:lvl4pPr>
      <a:lvl5pPr marL="1163638" indent="-177800" algn="l" defTabSz="457200" rtl="0" eaLnBrk="1" latinLnBrk="0" hangingPunct="1">
        <a:spcBef>
          <a:spcPct val="20000"/>
        </a:spcBef>
        <a:buClr>
          <a:srgbClr val="660066"/>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3F6D33DC-0147-451F-8D44-9C891B08DAD2}" type="slidenum">
              <a:rPr lang="en-US" altLang="en-US" sz="900">
                <a:solidFill>
                  <a:srgbClr val="5F2861"/>
                </a:solidFill>
                <a:ea typeface="MS PGothic" pitchFamily="34" charset="-128"/>
              </a:rPr>
              <a:pPr algn="r"/>
              <a:t>1</a:t>
            </a:fld>
            <a:endParaRPr lang="en-US" altLang="en-US" sz="1400">
              <a:solidFill>
                <a:srgbClr val="6D2E69"/>
              </a:solidFill>
              <a:ea typeface="MS PGothic" pitchFamily="34" charset="-128"/>
            </a:endParaRPr>
          </a:p>
        </p:txBody>
      </p:sp>
      <p:sp>
        <p:nvSpPr>
          <p:cNvPr id="4099" name="AutoShape 3"/>
          <p:cNvSpPr>
            <a:spLocks noChangeArrowheads="1"/>
          </p:cNvSpPr>
          <p:nvPr/>
        </p:nvSpPr>
        <p:spPr bwMode="auto">
          <a:xfrm flipV="1">
            <a:off x="466725" y="1557338"/>
            <a:ext cx="8277225" cy="4822825"/>
          </a:xfrm>
          <a:prstGeom prst="roundRect">
            <a:avLst>
              <a:gd name="adj" fmla="val 1676"/>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GB" altLang="en-US">
              <a:solidFill>
                <a:srgbClr val="000000"/>
              </a:solidFill>
            </a:endParaRPr>
          </a:p>
        </p:txBody>
      </p:sp>
      <p:sp>
        <p:nvSpPr>
          <p:cNvPr id="4100" name="Text Box 4"/>
          <p:cNvSpPr txBox="1">
            <a:spLocks noChangeArrowheads="1"/>
          </p:cNvSpPr>
          <p:nvPr/>
        </p:nvSpPr>
        <p:spPr bwMode="auto">
          <a:xfrm>
            <a:off x="619125" y="1844675"/>
            <a:ext cx="3831183"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ts val="1800"/>
              </a:spcBef>
            </a:pPr>
            <a:r>
              <a:rPr lang="en-GB" altLang="en-US" sz="3600" dirty="0" smtClean="0">
                <a:solidFill>
                  <a:srgbClr val="FFFFFF"/>
                </a:solidFill>
              </a:rPr>
              <a:t>Medicines in</a:t>
            </a:r>
          </a:p>
          <a:p>
            <a:pPr>
              <a:spcBef>
                <a:spcPts val="1800"/>
              </a:spcBef>
            </a:pPr>
            <a:r>
              <a:rPr lang="en-GB" altLang="en-US" sz="3600" dirty="0" smtClean="0">
                <a:solidFill>
                  <a:srgbClr val="FFFFFF"/>
                </a:solidFill>
              </a:rPr>
              <a:t>Adult Social Care</a:t>
            </a:r>
          </a:p>
          <a:p>
            <a:pPr>
              <a:spcBef>
                <a:spcPts val="1800"/>
              </a:spcBef>
            </a:pPr>
            <a:r>
              <a:rPr lang="en-GB" altLang="en-US" sz="3600" dirty="0" smtClean="0">
                <a:solidFill>
                  <a:srgbClr val="FFFFFF"/>
                </a:solidFill>
              </a:rPr>
              <a:t>Care homes &amp;</a:t>
            </a:r>
          </a:p>
          <a:p>
            <a:pPr>
              <a:spcBef>
                <a:spcPts val="1800"/>
              </a:spcBef>
            </a:pPr>
            <a:r>
              <a:rPr lang="en-GB" altLang="en-US" sz="3600" dirty="0">
                <a:solidFill>
                  <a:srgbClr val="FFFFFF"/>
                </a:solidFill>
              </a:rPr>
              <a:t>C</a:t>
            </a:r>
            <a:r>
              <a:rPr lang="en-GB" altLang="en-US" sz="3600" dirty="0" smtClean="0">
                <a:solidFill>
                  <a:srgbClr val="FFFFFF"/>
                </a:solidFill>
              </a:rPr>
              <a:t>are at Home</a:t>
            </a:r>
          </a:p>
        </p:txBody>
      </p:sp>
      <p:sp>
        <p:nvSpPr>
          <p:cNvPr id="4102" name="TextBox 1"/>
          <p:cNvSpPr txBox="1">
            <a:spLocks noChangeArrowheads="1"/>
          </p:cNvSpPr>
          <p:nvPr/>
        </p:nvSpPr>
        <p:spPr bwMode="auto">
          <a:xfrm>
            <a:off x="681038" y="4776788"/>
            <a:ext cx="76353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ts val="0"/>
              </a:spcBef>
              <a:spcAft>
                <a:spcPct val="0"/>
              </a:spcAft>
            </a:pPr>
            <a:r>
              <a:rPr lang="en-GB" altLang="en-US" sz="2800" i="1" dirty="0" smtClean="0">
                <a:solidFill>
                  <a:srgbClr val="FFFFFF"/>
                </a:solidFill>
              </a:rPr>
              <a:t>Laura Picton</a:t>
            </a:r>
            <a:endParaRPr lang="en-GB" altLang="en-US" sz="2800" i="1" dirty="0">
              <a:solidFill>
                <a:srgbClr val="FFFFFF"/>
              </a:solidFill>
            </a:endParaRPr>
          </a:p>
          <a:p>
            <a:pPr fontAlgn="base">
              <a:lnSpc>
                <a:spcPct val="100000"/>
              </a:lnSpc>
              <a:spcBef>
                <a:spcPts val="0"/>
              </a:spcBef>
              <a:spcAft>
                <a:spcPct val="0"/>
              </a:spcAft>
            </a:pPr>
            <a:r>
              <a:rPr lang="en-GB" altLang="en-US" sz="2800" i="1" dirty="0" smtClean="0">
                <a:solidFill>
                  <a:srgbClr val="FFFFFF"/>
                </a:solidFill>
              </a:rPr>
              <a:t>Care and Support West (Bristol)</a:t>
            </a:r>
            <a:endParaRPr lang="en-GB" altLang="en-US" sz="2800" i="1" dirty="0">
              <a:solidFill>
                <a:srgbClr val="FFFFFF"/>
              </a:solidFill>
            </a:endParaRPr>
          </a:p>
          <a:p>
            <a:pPr fontAlgn="base">
              <a:lnSpc>
                <a:spcPct val="100000"/>
              </a:lnSpc>
              <a:spcBef>
                <a:spcPts val="0"/>
              </a:spcBef>
              <a:spcAft>
                <a:spcPct val="0"/>
              </a:spcAft>
            </a:pPr>
            <a:r>
              <a:rPr lang="en-GB" altLang="en-US" sz="2800" i="1" dirty="0" smtClean="0">
                <a:solidFill>
                  <a:srgbClr val="FFFFFF"/>
                </a:solidFill>
              </a:rPr>
              <a:t>18 April 2018</a:t>
            </a:r>
            <a:endParaRPr lang="en-GB" altLang="en-US" sz="2800" i="1" dirty="0">
              <a:solidFill>
                <a:srgbClr val="FFFFFF"/>
              </a:solidFill>
            </a:endParaRPr>
          </a:p>
        </p:txBody>
      </p:sp>
      <p:pic>
        <p:nvPicPr>
          <p:cNvPr id="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50308" y="1527618"/>
            <a:ext cx="4330219" cy="3095798"/>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ims.gov.uk\data\Users\GBEXPVD\EXPHOME24\PictonL\Downloads\close-up-1853400_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308" y="1557338"/>
            <a:ext cx="4276180" cy="318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9111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Medicines key lines of enquiry</a:t>
            </a:r>
            <a:endParaRPr lang="en-GB" dirty="0"/>
          </a:p>
        </p:txBody>
      </p:sp>
      <p:sp>
        <p:nvSpPr>
          <p:cNvPr id="3" name="Content Placeholder 2"/>
          <p:cNvSpPr>
            <a:spLocks noGrp="1"/>
          </p:cNvSpPr>
          <p:nvPr>
            <p:ph idx="1"/>
          </p:nvPr>
        </p:nvSpPr>
        <p:spPr>
          <a:xfrm>
            <a:off x="467544" y="1772816"/>
            <a:ext cx="8352928" cy="4318000"/>
          </a:xfrm>
        </p:spPr>
        <p:txBody>
          <a:bodyPr/>
          <a:lstStyle/>
          <a:p>
            <a:pPr marL="0" indent="0"/>
            <a:r>
              <a:rPr lang="en-GB" sz="2400" b="1" dirty="0" smtClean="0"/>
              <a:t>S4.2: How does the service make sure that people receive their medicines (both prescribed and non-prescribed) as intended (including controlled drugs and as required medicines), and that this is recorded appropriately? </a:t>
            </a:r>
          </a:p>
          <a:p>
            <a:pPr>
              <a:buFont typeface="Arial" panose="020B0604020202020204" pitchFamily="34" charset="0"/>
              <a:buChar char="•"/>
            </a:pPr>
            <a:r>
              <a:rPr lang="en-GB" sz="2400" dirty="0"/>
              <a:t>M</a:t>
            </a:r>
            <a:r>
              <a:rPr lang="en-GB" sz="2400" dirty="0" smtClean="0"/>
              <a:t>edicines records – MARs, controlled drugs, topical</a:t>
            </a:r>
          </a:p>
          <a:p>
            <a:pPr>
              <a:buFont typeface="Arial" panose="020B0604020202020204" pitchFamily="34" charset="0"/>
              <a:buChar char="•"/>
            </a:pPr>
            <a:r>
              <a:rPr lang="en-GB" sz="2400" dirty="0" smtClean="0"/>
              <a:t>Treatment of minor ailments</a:t>
            </a:r>
          </a:p>
          <a:p>
            <a:pPr>
              <a:buFont typeface="Arial" panose="020B0604020202020204" pitchFamily="34" charset="0"/>
              <a:buChar char="•"/>
            </a:pPr>
            <a:r>
              <a:rPr lang="en-GB" sz="2400" dirty="0" smtClean="0"/>
              <a:t>Additional guidance for when required medicines and those with variable doses </a:t>
            </a:r>
          </a:p>
          <a:p>
            <a:pPr>
              <a:buFont typeface="Arial" panose="020B0604020202020204" pitchFamily="34" charset="0"/>
              <a:buChar char="•"/>
            </a:pPr>
            <a:r>
              <a:rPr lang="en-GB" sz="2400" dirty="0" smtClean="0"/>
              <a:t>What adjustments are made for time sensitive medicines?</a:t>
            </a:r>
          </a:p>
          <a:p>
            <a:pPr>
              <a:buFont typeface="Arial" panose="020B0604020202020204" pitchFamily="34" charset="0"/>
              <a:buChar char="•"/>
            </a:pPr>
            <a:r>
              <a:rPr lang="en-GB" sz="2400" dirty="0" smtClean="0"/>
              <a:t>Compliance aids vs original packs</a:t>
            </a:r>
          </a:p>
        </p:txBody>
      </p:sp>
      <p:sp>
        <p:nvSpPr>
          <p:cNvPr id="4" name="Slide Number Placeholder 3"/>
          <p:cNvSpPr>
            <a:spLocks noGrp="1"/>
          </p:cNvSpPr>
          <p:nvPr>
            <p:ph type="sldNum" sz="quarter" idx="10"/>
          </p:nvPr>
        </p:nvSpPr>
        <p:spPr/>
        <p:txBody>
          <a:bodyPr/>
          <a:lstStyle/>
          <a:p>
            <a:pPr>
              <a:defRPr/>
            </a:pPr>
            <a:fld id="{CFBA0273-B3A5-4D00-9685-C2A573957412}" type="slidenum">
              <a:rPr lang="en-US" smtClean="0"/>
              <a:pPr>
                <a:defRPr/>
              </a:pPr>
              <a:t>10</a:t>
            </a:fld>
            <a:endParaRPr lang="en-US" sz="1400">
              <a:solidFill>
                <a:srgbClr val="6D2E69"/>
              </a:solidFill>
            </a:endParaRPr>
          </a:p>
        </p:txBody>
      </p:sp>
    </p:spTree>
    <p:extLst>
      <p:ext uri="{BB962C8B-B14F-4D97-AF65-F5344CB8AC3E}">
        <p14:creationId xmlns:p14="http://schemas.microsoft.com/office/powerpoint/2010/main" val="116595258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Medicines key lines of enquiry</a:t>
            </a:r>
            <a:endParaRPr lang="en-GB" dirty="0"/>
          </a:p>
        </p:txBody>
      </p:sp>
      <p:sp>
        <p:nvSpPr>
          <p:cNvPr id="3" name="Content Placeholder 2"/>
          <p:cNvSpPr>
            <a:spLocks noGrp="1"/>
          </p:cNvSpPr>
          <p:nvPr>
            <p:ph idx="1"/>
          </p:nvPr>
        </p:nvSpPr>
        <p:spPr>
          <a:xfrm>
            <a:off x="395536" y="1772816"/>
            <a:ext cx="8496944" cy="4318000"/>
          </a:xfrm>
        </p:spPr>
        <p:txBody>
          <a:bodyPr/>
          <a:lstStyle/>
          <a:p>
            <a:pPr marL="0"/>
            <a:r>
              <a:rPr lang="en-GB" sz="2400" b="1" dirty="0" smtClean="0"/>
              <a:t>S4.3: How are medicines ordered, transported, stored, and disposed of safely and securely in ways that meet current and relevant regulations and guidance?</a:t>
            </a:r>
          </a:p>
          <a:p>
            <a:pPr marL="0">
              <a:buFont typeface="Arial" panose="020B0604020202020204" pitchFamily="34" charset="0"/>
              <a:buChar char="•"/>
            </a:pPr>
            <a:r>
              <a:rPr lang="en-GB" sz="2400" dirty="0" smtClean="0"/>
              <a:t>Secure or controlled access to medicines in care homes</a:t>
            </a:r>
          </a:p>
          <a:p>
            <a:pPr marL="0">
              <a:buFont typeface="Arial" panose="020B0604020202020204" pitchFamily="34" charset="0"/>
              <a:buChar char="•"/>
            </a:pPr>
            <a:r>
              <a:rPr lang="en-GB" sz="2400" dirty="0" smtClean="0"/>
              <a:t>Risk assess storage in people’s own homes</a:t>
            </a:r>
          </a:p>
          <a:p>
            <a:pPr marL="0">
              <a:buFont typeface="Arial" panose="020B0604020202020204" pitchFamily="34" charset="0"/>
              <a:buChar char="•"/>
            </a:pPr>
            <a:r>
              <a:rPr lang="en-GB" sz="2400" dirty="0" smtClean="0"/>
              <a:t>Responsibility for ordering and collecting medicines</a:t>
            </a:r>
          </a:p>
          <a:p>
            <a:pPr marL="0">
              <a:buFont typeface="Arial" panose="020B0604020202020204" pitchFamily="34" charset="0"/>
              <a:buChar char="•"/>
            </a:pPr>
            <a:r>
              <a:rPr lang="en-GB" sz="2400" dirty="0" smtClean="0"/>
              <a:t>Safe disposal of unwanted medicines – controlled drugs</a:t>
            </a:r>
          </a:p>
          <a:p>
            <a:pPr marL="0">
              <a:buFont typeface="Arial" panose="020B0604020202020204" pitchFamily="34" charset="0"/>
              <a:buChar char="•"/>
            </a:pPr>
            <a:r>
              <a:rPr lang="en-GB" sz="2400" dirty="0" smtClean="0"/>
              <a:t>Suitable temperature for storing medicines</a:t>
            </a:r>
          </a:p>
          <a:p>
            <a:pPr marL="0">
              <a:buFont typeface="Arial" panose="020B0604020202020204" pitchFamily="34" charset="0"/>
              <a:buChar char="•"/>
            </a:pPr>
            <a:r>
              <a:rPr lang="en-GB" sz="2400" dirty="0" smtClean="0"/>
              <a:t>Storage in people’s rooms – e.g. creams</a:t>
            </a:r>
            <a:endParaRPr lang="en-GB" sz="2400" dirty="0"/>
          </a:p>
        </p:txBody>
      </p:sp>
      <p:sp>
        <p:nvSpPr>
          <p:cNvPr id="4" name="Slide Number Placeholder 3"/>
          <p:cNvSpPr>
            <a:spLocks noGrp="1"/>
          </p:cNvSpPr>
          <p:nvPr>
            <p:ph type="sldNum" sz="quarter" idx="10"/>
          </p:nvPr>
        </p:nvSpPr>
        <p:spPr/>
        <p:txBody>
          <a:bodyPr/>
          <a:lstStyle/>
          <a:p>
            <a:pPr>
              <a:defRPr/>
            </a:pPr>
            <a:fld id="{CFBA0273-B3A5-4D00-9685-C2A573957412}" type="slidenum">
              <a:rPr lang="en-US" smtClean="0"/>
              <a:pPr>
                <a:defRPr/>
              </a:pPr>
              <a:t>11</a:t>
            </a:fld>
            <a:endParaRPr lang="en-US" sz="1400">
              <a:solidFill>
                <a:srgbClr val="6D2E69"/>
              </a:solidFill>
            </a:endParaRPr>
          </a:p>
        </p:txBody>
      </p:sp>
    </p:spTree>
    <p:extLst>
      <p:ext uri="{BB962C8B-B14F-4D97-AF65-F5344CB8AC3E}">
        <p14:creationId xmlns:p14="http://schemas.microsoft.com/office/powerpoint/2010/main" val="81682890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Medicines key lines of enquiry</a:t>
            </a:r>
            <a:endParaRPr lang="en-GB" dirty="0"/>
          </a:p>
        </p:txBody>
      </p:sp>
      <p:sp>
        <p:nvSpPr>
          <p:cNvPr id="3" name="Content Placeholder 2"/>
          <p:cNvSpPr>
            <a:spLocks noGrp="1"/>
          </p:cNvSpPr>
          <p:nvPr>
            <p:ph idx="1"/>
          </p:nvPr>
        </p:nvSpPr>
        <p:spPr/>
        <p:txBody>
          <a:bodyPr/>
          <a:lstStyle/>
          <a:p>
            <a:pPr marL="0"/>
            <a:r>
              <a:rPr lang="en-GB" sz="2400" b="1" dirty="0" smtClean="0"/>
              <a:t>S4.4: Are there clear procedures for giving medicines covertly, in line with the Mental Capacity Act 2005?</a:t>
            </a:r>
          </a:p>
          <a:p>
            <a:pPr marL="0">
              <a:buFont typeface="Arial" panose="020B0604020202020204" pitchFamily="34" charset="0"/>
              <a:buChar char="•"/>
            </a:pPr>
            <a:r>
              <a:rPr lang="en-GB" sz="2400" dirty="0" smtClean="0"/>
              <a:t>Assessment that person lacks capacity to make decisions about medicines</a:t>
            </a:r>
          </a:p>
          <a:p>
            <a:pPr marL="0">
              <a:buFont typeface="Arial" panose="020B0604020202020204" pitchFamily="34" charset="0"/>
              <a:buChar char="•"/>
            </a:pPr>
            <a:r>
              <a:rPr lang="en-GB" sz="2400" dirty="0" smtClean="0"/>
              <a:t>Best interest meeting to consider each individual medicine – should be the last resort</a:t>
            </a:r>
          </a:p>
          <a:p>
            <a:pPr marL="0">
              <a:buFont typeface="Arial" panose="020B0604020202020204" pitchFamily="34" charset="0"/>
              <a:buChar char="•"/>
            </a:pPr>
            <a:r>
              <a:rPr lang="en-GB" sz="2400" dirty="0" smtClean="0"/>
              <a:t>Discussion with pharmacy about how to administer safely and ensure continued effectiveness</a:t>
            </a:r>
            <a:endParaRPr lang="en-GB" sz="2400" dirty="0"/>
          </a:p>
        </p:txBody>
      </p:sp>
      <p:sp>
        <p:nvSpPr>
          <p:cNvPr id="4" name="Slide Number Placeholder 3"/>
          <p:cNvSpPr>
            <a:spLocks noGrp="1"/>
          </p:cNvSpPr>
          <p:nvPr>
            <p:ph type="sldNum" sz="quarter" idx="10"/>
          </p:nvPr>
        </p:nvSpPr>
        <p:spPr/>
        <p:txBody>
          <a:bodyPr/>
          <a:lstStyle/>
          <a:p>
            <a:pPr>
              <a:defRPr/>
            </a:pPr>
            <a:fld id="{CFBA0273-B3A5-4D00-9685-C2A573957412}" type="slidenum">
              <a:rPr lang="en-US" smtClean="0"/>
              <a:pPr>
                <a:defRPr/>
              </a:pPr>
              <a:t>12</a:t>
            </a:fld>
            <a:endParaRPr lang="en-US" sz="1400">
              <a:solidFill>
                <a:srgbClr val="6D2E69"/>
              </a:solidFill>
            </a:endParaRPr>
          </a:p>
        </p:txBody>
      </p:sp>
    </p:spTree>
    <p:extLst>
      <p:ext uri="{BB962C8B-B14F-4D97-AF65-F5344CB8AC3E}">
        <p14:creationId xmlns:p14="http://schemas.microsoft.com/office/powerpoint/2010/main" val="395832623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Medicines key lines of enquiry</a:t>
            </a:r>
            <a:endParaRPr lang="en-GB" dirty="0"/>
          </a:p>
        </p:txBody>
      </p:sp>
      <p:sp>
        <p:nvSpPr>
          <p:cNvPr id="3" name="Content Placeholder 2"/>
          <p:cNvSpPr>
            <a:spLocks noGrp="1"/>
          </p:cNvSpPr>
          <p:nvPr>
            <p:ph idx="1"/>
          </p:nvPr>
        </p:nvSpPr>
        <p:spPr/>
        <p:txBody>
          <a:bodyPr/>
          <a:lstStyle/>
          <a:p>
            <a:pPr marL="0"/>
            <a:r>
              <a:rPr lang="en-GB" sz="2400" b="1" dirty="0" smtClean="0"/>
              <a:t>S4.5: How does the service make sure that people’s behaviour is not controlled by excessive or inappropriate use of medicines?</a:t>
            </a:r>
          </a:p>
          <a:p>
            <a:pPr>
              <a:buFont typeface="Arial" panose="020B0604020202020204" pitchFamily="34" charset="0"/>
              <a:buChar char="•"/>
            </a:pPr>
            <a:r>
              <a:rPr lang="en-GB" sz="2400" dirty="0" smtClean="0"/>
              <a:t>Inappropriate use of sedation</a:t>
            </a:r>
          </a:p>
          <a:p>
            <a:pPr>
              <a:buFont typeface="Arial" panose="020B0604020202020204" pitchFamily="34" charset="0"/>
              <a:buChar char="•"/>
            </a:pPr>
            <a:r>
              <a:rPr lang="en-GB" sz="2400" dirty="0" smtClean="0"/>
              <a:t>Antipsychotic medicines for people living with dementia</a:t>
            </a:r>
          </a:p>
          <a:p>
            <a:pPr>
              <a:buFont typeface="Arial" panose="020B0604020202020204" pitchFamily="34" charset="0"/>
              <a:buChar char="•"/>
            </a:pPr>
            <a:r>
              <a:rPr lang="en-GB" sz="2400" dirty="0" smtClean="0"/>
              <a:t>Psychotropic medicines for people with learning disabilities – STOMP-LD</a:t>
            </a:r>
          </a:p>
          <a:p>
            <a:pPr>
              <a:buFont typeface="Arial" panose="020B0604020202020204" pitchFamily="34" charset="0"/>
              <a:buChar char="•"/>
            </a:pPr>
            <a:r>
              <a:rPr lang="en-GB" sz="2400" dirty="0" smtClean="0"/>
              <a:t>Good care planning to anticipate behavioural patterns and environmental adjustments</a:t>
            </a:r>
          </a:p>
          <a:p>
            <a:pPr>
              <a:buFont typeface="Arial" panose="020B0604020202020204" pitchFamily="34" charset="0"/>
              <a:buChar char="•"/>
            </a:pPr>
            <a:r>
              <a:rPr lang="en-GB" sz="2400" dirty="0" smtClean="0"/>
              <a:t>Records, care plans and staff guidance</a:t>
            </a:r>
            <a:endParaRPr lang="en-GB" sz="2400" dirty="0"/>
          </a:p>
        </p:txBody>
      </p:sp>
      <p:sp>
        <p:nvSpPr>
          <p:cNvPr id="4" name="Slide Number Placeholder 3"/>
          <p:cNvSpPr>
            <a:spLocks noGrp="1"/>
          </p:cNvSpPr>
          <p:nvPr>
            <p:ph type="sldNum" sz="quarter" idx="10"/>
          </p:nvPr>
        </p:nvSpPr>
        <p:spPr/>
        <p:txBody>
          <a:bodyPr/>
          <a:lstStyle/>
          <a:p>
            <a:pPr>
              <a:defRPr/>
            </a:pPr>
            <a:fld id="{CFBA0273-B3A5-4D00-9685-C2A573957412}" type="slidenum">
              <a:rPr lang="en-US" smtClean="0"/>
              <a:pPr>
                <a:defRPr/>
              </a:pPr>
              <a:t>13</a:t>
            </a:fld>
            <a:endParaRPr lang="en-US" sz="1400">
              <a:solidFill>
                <a:srgbClr val="6D2E69"/>
              </a:solidFill>
            </a:endParaRPr>
          </a:p>
        </p:txBody>
      </p:sp>
    </p:spTree>
    <p:extLst>
      <p:ext uri="{BB962C8B-B14F-4D97-AF65-F5344CB8AC3E}">
        <p14:creationId xmlns:p14="http://schemas.microsoft.com/office/powerpoint/2010/main" val="188180990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Medicines key lines of enquiry</a:t>
            </a:r>
            <a:endParaRPr lang="en-GB" dirty="0"/>
          </a:p>
        </p:txBody>
      </p:sp>
      <p:sp>
        <p:nvSpPr>
          <p:cNvPr id="3" name="Content Placeholder 2"/>
          <p:cNvSpPr>
            <a:spLocks noGrp="1"/>
          </p:cNvSpPr>
          <p:nvPr>
            <p:ph idx="1"/>
          </p:nvPr>
        </p:nvSpPr>
        <p:spPr>
          <a:xfrm>
            <a:off x="395536" y="1798638"/>
            <a:ext cx="8352928" cy="4318000"/>
          </a:xfrm>
        </p:spPr>
        <p:txBody>
          <a:bodyPr/>
          <a:lstStyle/>
          <a:p>
            <a:pPr marL="0"/>
            <a:r>
              <a:rPr lang="en-GB" sz="2400" b="1" dirty="0" smtClean="0"/>
              <a:t>S4.6: How do staff assess the level of support a person needs to take their medicines safely, particularly where there are difficulties in communicating, when medicines are being administered covertly, and when undertaking risk enablement assessments designed to promote self-administration?</a:t>
            </a:r>
          </a:p>
          <a:p>
            <a:pPr>
              <a:buFont typeface="Arial" panose="020B0604020202020204" pitchFamily="34" charset="0"/>
              <a:buChar char="•"/>
            </a:pPr>
            <a:r>
              <a:rPr lang="en-GB" sz="2400" dirty="0" smtClean="0"/>
              <a:t>Medicines support – person centred, medicine specific</a:t>
            </a:r>
          </a:p>
          <a:p>
            <a:pPr>
              <a:buFont typeface="Arial" panose="020B0604020202020204" pitchFamily="34" charset="0"/>
              <a:buChar char="•"/>
            </a:pPr>
            <a:r>
              <a:rPr lang="en-GB" sz="2400" dirty="0" smtClean="0"/>
              <a:t>Assumption that people can self-administer unless preference or risk assessment says otherwise</a:t>
            </a:r>
          </a:p>
          <a:p>
            <a:pPr>
              <a:buFont typeface="Arial" panose="020B0604020202020204" pitchFamily="34" charset="0"/>
              <a:buChar char="•"/>
            </a:pPr>
            <a:r>
              <a:rPr lang="en-GB" sz="2400" dirty="0" smtClean="0"/>
              <a:t>How do staff decide if a person needs to be given their medicines covertly? Is it always a last resort?</a:t>
            </a:r>
            <a:endParaRPr lang="en-GB" sz="2400" dirty="0"/>
          </a:p>
        </p:txBody>
      </p:sp>
      <p:sp>
        <p:nvSpPr>
          <p:cNvPr id="4" name="Slide Number Placeholder 3"/>
          <p:cNvSpPr>
            <a:spLocks noGrp="1"/>
          </p:cNvSpPr>
          <p:nvPr>
            <p:ph type="sldNum" sz="quarter" idx="10"/>
          </p:nvPr>
        </p:nvSpPr>
        <p:spPr/>
        <p:txBody>
          <a:bodyPr/>
          <a:lstStyle/>
          <a:p>
            <a:pPr>
              <a:defRPr/>
            </a:pPr>
            <a:fld id="{CFBA0273-B3A5-4D00-9685-C2A573957412}" type="slidenum">
              <a:rPr lang="en-US" smtClean="0"/>
              <a:pPr>
                <a:defRPr/>
              </a:pPr>
              <a:t>14</a:t>
            </a:fld>
            <a:endParaRPr lang="en-US" sz="1400">
              <a:solidFill>
                <a:srgbClr val="6D2E69"/>
              </a:solidFill>
            </a:endParaRPr>
          </a:p>
        </p:txBody>
      </p:sp>
    </p:spTree>
    <p:extLst>
      <p:ext uri="{BB962C8B-B14F-4D97-AF65-F5344CB8AC3E}">
        <p14:creationId xmlns:p14="http://schemas.microsoft.com/office/powerpoint/2010/main" val="420898229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Medicines key lines of enquiry</a:t>
            </a:r>
            <a:endParaRPr lang="en-GB" dirty="0"/>
          </a:p>
        </p:txBody>
      </p:sp>
      <p:sp>
        <p:nvSpPr>
          <p:cNvPr id="3" name="Content Placeholder 2"/>
          <p:cNvSpPr>
            <a:spLocks noGrp="1"/>
          </p:cNvSpPr>
          <p:nvPr>
            <p:ph idx="1"/>
          </p:nvPr>
        </p:nvSpPr>
        <p:spPr/>
        <p:txBody>
          <a:bodyPr/>
          <a:lstStyle/>
          <a:p>
            <a:pPr marL="0"/>
            <a:r>
              <a:rPr lang="en-GB" sz="2400" b="1" dirty="0" smtClean="0"/>
              <a:t>S4.7: How does the service engage with healthcare professionals in relation to reviews of medicines at appropriate intervals?</a:t>
            </a:r>
            <a:endParaRPr lang="en-GB" sz="2400" dirty="0" smtClean="0"/>
          </a:p>
          <a:p>
            <a:pPr>
              <a:buFont typeface="Arial" panose="020B0604020202020204" pitchFamily="34" charset="0"/>
              <a:buChar char="•"/>
            </a:pPr>
            <a:r>
              <a:rPr lang="en-GB" sz="2400" dirty="0" smtClean="0"/>
              <a:t>Supporting people to attend appointments and reviews</a:t>
            </a:r>
          </a:p>
          <a:p>
            <a:pPr marL="0" indent="0"/>
            <a:endParaRPr lang="en-GB" sz="2400" dirty="0" smtClean="0"/>
          </a:p>
          <a:p>
            <a:pPr>
              <a:buFont typeface="Arial" panose="020B0604020202020204" pitchFamily="34" charset="0"/>
              <a:buChar char="•"/>
            </a:pPr>
            <a:r>
              <a:rPr lang="en-GB" sz="2400" dirty="0" smtClean="0"/>
              <a:t>Contacting the GP to arrange a medicines review</a:t>
            </a:r>
          </a:p>
          <a:p>
            <a:pPr marL="0" indent="0"/>
            <a:endParaRPr lang="en-GB" sz="2400" dirty="0" smtClean="0"/>
          </a:p>
          <a:p>
            <a:pPr>
              <a:buFont typeface="Arial" panose="020B0604020202020204" pitchFamily="34" charset="0"/>
              <a:buChar char="•"/>
            </a:pPr>
            <a:r>
              <a:rPr lang="en-GB" sz="2400" dirty="0" smtClean="0"/>
              <a:t>Knowing when to refer to healthcare professionals</a:t>
            </a:r>
            <a:endParaRPr lang="en-GB" sz="2400" dirty="0"/>
          </a:p>
        </p:txBody>
      </p:sp>
      <p:sp>
        <p:nvSpPr>
          <p:cNvPr id="4" name="Slide Number Placeholder 3"/>
          <p:cNvSpPr>
            <a:spLocks noGrp="1"/>
          </p:cNvSpPr>
          <p:nvPr>
            <p:ph type="sldNum" sz="quarter" idx="10"/>
          </p:nvPr>
        </p:nvSpPr>
        <p:spPr/>
        <p:txBody>
          <a:bodyPr/>
          <a:lstStyle/>
          <a:p>
            <a:pPr>
              <a:defRPr/>
            </a:pPr>
            <a:fld id="{CFBA0273-B3A5-4D00-9685-C2A573957412}" type="slidenum">
              <a:rPr lang="en-US" smtClean="0"/>
              <a:pPr>
                <a:defRPr/>
              </a:pPr>
              <a:t>15</a:t>
            </a:fld>
            <a:endParaRPr lang="en-US" sz="1400">
              <a:solidFill>
                <a:srgbClr val="6D2E69"/>
              </a:solidFill>
            </a:endParaRPr>
          </a:p>
        </p:txBody>
      </p:sp>
    </p:spTree>
    <p:extLst>
      <p:ext uri="{BB962C8B-B14F-4D97-AF65-F5344CB8AC3E}">
        <p14:creationId xmlns:p14="http://schemas.microsoft.com/office/powerpoint/2010/main" val="86394447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Medicines key lines of enquiry</a:t>
            </a:r>
            <a:endParaRPr lang="en-GB" dirty="0"/>
          </a:p>
        </p:txBody>
      </p:sp>
      <p:sp>
        <p:nvSpPr>
          <p:cNvPr id="3" name="Content Placeholder 2"/>
          <p:cNvSpPr>
            <a:spLocks noGrp="1"/>
          </p:cNvSpPr>
          <p:nvPr>
            <p:ph idx="1"/>
          </p:nvPr>
        </p:nvSpPr>
        <p:spPr/>
        <p:txBody>
          <a:bodyPr/>
          <a:lstStyle/>
          <a:p>
            <a:pPr marL="0"/>
            <a:r>
              <a:rPr lang="en-GB" sz="2400" b="1" dirty="0" smtClean="0"/>
              <a:t>S4.8: How do staff make sure that accurate, up to date information about people’s medicines is available when people move between care settings? How do medicines remain available to people when they do so?</a:t>
            </a:r>
          </a:p>
          <a:p>
            <a:pPr>
              <a:buFont typeface="Arial" panose="020B0604020202020204" pitchFamily="34" charset="0"/>
              <a:buChar char="•"/>
            </a:pPr>
            <a:r>
              <a:rPr lang="en-GB" sz="2400" dirty="0" smtClean="0"/>
              <a:t>Medicines reconciliation</a:t>
            </a:r>
          </a:p>
          <a:p>
            <a:pPr>
              <a:buFont typeface="Arial" panose="020B0604020202020204" pitchFamily="34" charset="0"/>
              <a:buChar char="•"/>
            </a:pPr>
            <a:r>
              <a:rPr lang="en-GB" sz="2400" dirty="0" smtClean="0"/>
              <a:t>New medicines</a:t>
            </a:r>
          </a:p>
          <a:p>
            <a:pPr>
              <a:buFont typeface="Arial" panose="020B0604020202020204" pitchFamily="34" charset="0"/>
              <a:buChar char="•"/>
            </a:pPr>
            <a:r>
              <a:rPr lang="en-GB" sz="2400" dirty="0" smtClean="0"/>
              <a:t>Entry into new care services</a:t>
            </a:r>
          </a:p>
          <a:p>
            <a:pPr>
              <a:buFont typeface="Arial" panose="020B0604020202020204" pitchFamily="34" charset="0"/>
              <a:buChar char="•"/>
            </a:pPr>
            <a:r>
              <a:rPr lang="en-GB" sz="2400" dirty="0" smtClean="0"/>
              <a:t>Discharge from hospital</a:t>
            </a:r>
          </a:p>
        </p:txBody>
      </p:sp>
      <p:sp>
        <p:nvSpPr>
          <p:cNvPr id="4" name="Slide Number Placeholder 3"/>
          <p:cNvSpPr>
            <a:spLocks noGrp="1"/>
          </p:cNvSpPr>
          <p:nvPr>
            <p:ph type="sldNum" sz="quarter" idx="10"/>
          </p:nvPr>
        </p:nvSpPr>
        <p:spPr/>
        <p:txBody>
          <a:bodyPr/>
          <a:lstStyle/>
          <a:p>
            <a:pPr>
              <a:defRPr/>
            </a:pPr>
            <a:fld id="{CFBA0273-B3A5-4D00-9685-C2A573957412}" type="slidenum">
              <a:rPr lang="en-US" smtClean="0"/>
              <a:pPr>
                <a:defRPr/>
              </a:pPr>
              <a:t>16</a:t>
            </a:fld>
            <a:endParaRPr lang="en-US" sz="1400">
              <a:solidFill>
                <a:srgbClr val="6D2E69"/>
              </a:solidFill>
            </a:endParaRPr>
          </a:p>
        </p:txBody>
      </p:sp>
    </p:spTree>
    <p:extLst>
      <p:ext uri="{BB962C8B-B14F-4D97-AF65-F5344CB8AC3E}">
        <p14:creationId xmlns:p14="http://schemas.microsoft.com/office/powerpoint/2010/main" val="257764196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smtClean="0"/>
              <a:t>Paraffin based skin emollients:</a:t>
            </a:r>
            <a:br>
              <a:rPr lang="en-GB" altLang="en-US" sz="2800" dirty="0" smtClean="0"/>
            </a:br>
            <a:r>
              <a:rPr lang="en-GB" altLang="en-US" sz="2800" dirty="0" smtClean="0"/>
              <a:t>fire risk</a:t>
            </a:r>
            <a:endParaRPr lang="en-GB" sz="2800" dirty="0"/>
          </a:p>
        </p:txBody>
      </p:sp>
      <p:sp>
        <p:nvSpPr>
          <p:cNvPr id="3" name="Content Placeholder 2"/>
          <p:cNvSpPr>
            <a:spLocks noGrp="1"/>
          </p:cNvSpPr>
          <p:nvPr>
            <p:ph idx="1"/>
          </p:nvPr>
        </p:nvSpPr>
        <p:spPr/>
        <p:txBody>
          <a:bodyPr/>
          <a:lstStyle/>
          <a:p>
            <a:r>
              <a:rPr lang="en-GB" sz="2400" dirty="0"/>
              <a:t>Smoking or a naked flame could cause patients’ dressings or clothing to catch fire when being treated with paraffin-based emollient that is in contact with the dressing or clothing.</a:t>
            </a:r>
          </a:p>
          <a:p>
            <a:r>
              <a:rPr lang="en-GB" sz="2400" dirty="0"/>
              <a:t>Advise patients not to: smoke; use naked flames (or be near people who are smoking or using naked flames); or go near anything that may cause a fire while emollients are in contact with their medical dressings or clothing </a:t>
            </a:r>
          </a:p>
          <a:p>
            <a:r>
              <a:rPr lang="en-GB" sz="2400" dirty="0"/>
              <a:t>Change patient clothing and bedding regularly—preferably daily- because emollients soak into fabric and can become a fire hazard</a:t>
            </a:r>
          </a:p>
          <a:p>
            <a:endParaRPr lang="en-GB" dirty="0"/>
          </a:p>
        </p:txBody>
      </p:sp>
      <p:sp>
        <p:nvSpPr>
          <p:cNvPr id="4" name="Slide Number Placeholder 3"/>
          <p:cNvSpPr>
            <a:spLocks noGrp="1"/>
          </p:cNvSpPr>
          <p:nvPr>
            <p:ph type="sldNum" sz="quarter" idx="10"/>
          </p:nvPr>
        </p:nvSpPr>
        <p:spPr/>
        <p:txBody>
          <a:bodyPr/>
          <a:lstStyle/>
          <a:p>
            <a:pPr>
              <a:defRPr/>
            </a:pPr>
            <a:fld id="{258AE29E-1597-4A94-8CEE-81C720C2A132}" type="slidenum">
              <a:rPr lang="en-US" smtClean="0"/>
              <a:pPr>
                <a:defRPr/>
              </a:pPr>
              <a:t>17</a:t>
            </a:fld>
            <a:endParaRPr lang="en-US" sz="1400" dirty="0">
              <a:solidFill>
                <a:srgbClr val="6D2E69"/>
              </a:solidFill>
            </a:endParaRPr>
          </a:p>
        </p:txBody>
      </p:sp>
    </p:spTree>
    <p:extLst>
      <p:ext uri="{BB962C8B-B14F-4D97-AF65-F5344CB8AC3E}">
        <p14:creationId xmlns:p14="http://schemas.microsoft.com/office/powerpoint/2010/main" val="102781781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Staff </a:t>
            </a:r>
            <a:r>
              <a:rPr lang="en-GB" sz="2800" dirty="0">
                <a:latin typeface="Arial" panose="020B0604020202020204" pitchFamily="34" charset="0"/>
                <a:cs typeface="Arial" panose="020B0604020202020204" pitchFamily="34" charset="0"/>
              </a:rPr>
              <a:t>Training and Competency</a:t>
            </a:r>
            <a:endParaRPr lang="en-GB" sz="2800" dirty="0"/>
          </a:p>
        </p:txBody>
      </p:sp>
      <p:sp>
        <p:nvSpPr>
          <p:cNvPr id="3" name="Content Placeholder 2"/>
          <p:cNvSpPr>
            <a:spLocks noGrp="1"/>
          </p:cNvSpPr>
          <p:nvPr>
            <p:ph idx="1"/>
          </p:nvPr>
        </p:nvSpPr>
        <p:spPr>
          <a:xfrm>
            <a:off x="395536" y="1484784"/>
            <a:ext cx="8568952" cy="4631854"/>
          </a:xfrm>
        </p:spPr>
        <p:txBody>
          <a:bodyPr/>
          <a:lstStyle/>
          <a:p>
            <a:pPr marL="457200" indent="-457200">
              <a:buFont typeface="Arial" panose="020B0604020202020204" pitchFamily="34" charset="0"/>
              <a:buChar char="•"/>
            </a:pPr>
            <a:r>
              <a:rPr lang="en-GB" sz="2800" dirty="0" smtClean="0">
                <a:latin typeface="+mj-lt"/>
              </a:rPr>
              <a:t>All staff should receive </a:t>
            </a:r>
            <a:r>
              <a:rPr lang="en-GB" sz="2800" dirty="0">
                <a:latin typeface="+mj-lt"/>
              </a:rPr>
              <a:t>appropriate training </a:t>
            </a:r>
            <a:r>
              <a:rPr lang="en-GB" sz="2800" dirty="0" smtClean="0">
                <a:latin typeface="+mj-lt"/>
              </a:rPr>
              <a:t>and support and should have </a:t>
            </a:r>
            <a:r>
              <a:rPr lang="en-GB" sz="2800" dirty="0">
                <a:latin typeface="+mj-lt"/>
              </a:rPr>
              <a:t>an annual review of their knowledge, skills and competencies</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sz="2800" kern="1200" dirty="0">
              <a:solidFill>
                <a:prstClr val="black"/>
              </a:solidFill>
              <a:latin typeface="+mj-lt"/>
              <a:ea typeface="+mn-ea"/>
              <a:cs typeface="Arial" panose="020B0604020202020204"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2800" kern="1200" dirty="0" smtClean="0">
                <a:solidFill>
                  <a:prstClr val="black"/>
                </a:solidFill>
                <a:latin typeface="+mj-lt"/>
                <a:ea typeface="+mn-ea"/>
                <a:cs typeface="Arial" panose="020B0604020202020204" pitchFamily="34" charset="0"/>
              </a:rPr>
              <a:t>Appropriate </a:t>
            </a:r>
            <a:r>
              <a:rPr lang="en-GB" sz="2800" kern="1200" dirty="0">
                <a:solidFill>
                  <a:prstClr val="black"/>
                </a:solidFill>
                <a:latin typeface="+mj-lt"/>
                <a:ea typeface="+mn-ea"/>
                <a:cs typeface="Arial" panose="020B0604020202020204" pitchFamily="34" charset="0"/>
              </a:rPr>
              <a:t>training, support and competency  assessment is essential to ensure the safety, quality and consistency of care</a:t>
            </a:r>
            <a:r>
              <a:rPr lang="en-GB" sz="2800" kern="1200" dirty="0" smtClean="0">
                <a:solidFill>
                  <a:prstClr val="black"/>
                </a:solidFill>
                <a:latin typeface="+mj-lt"/>
                <a:ea typeface="+mn-ea"/>
                <a:cs typeface="Arial" panose="020B0604020202020204" pitchFamily="34" charset="0"/>
              </a:rPr>
              <a:t>.</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2800" kern="1200" dirty="0" smtClean="0">
              <a:solidFill>
                <a:prstClr val="black"/>
              </a:solidFill>
              <a:latin typeface="+mj-lt"/>
              <a:ea typeface="+mn-ea"/>
              <a:cs typeface="Arial" panose="020B0604020202020204"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2800" kern="1200" dirty="0" smtClean="0">
                <a:solidFill>
                  <a:prstClr val="black"/>
                </a:solidFill>
                <a:latin typeface="+mj-lt"/>
                <a:ea typeface="+mn-ea"/>
                <a:cs typeface="Arial" panose="020B0604020202020204" pitchFamily="34" charset="0"/>
              </a:rPr>
              <a:t>Tasks can be delegated from a Registered nurse to a care worker following DH and NMC guidance on delegation and accountability</a:t>
            </a:r>
            <a:endParaRPr lang="en-GB" sz="2800" kern="1200" dirty="0">
              <a:solidFill>
                <a:prstClr val="black"/>
              </a:solidFill>
              <a:latin typeface="+mj-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258AE29E-1597-4A94-8CEE-81C720C2A132}" type="slidenum">
              <a:rPr lang="en-US" smtClean="0"/>
              <a:pPr>
                <a:defRPr/>
              </a:pPr>
              <a:t>18</a:t>
            </a:fld>
            <a:endParaRPr lang="en-US" sz="1400" dirty="0">
              <a:solidFill>
                <a:srgbClr val="6D2E69"/>
              </a:solidFill>
            </a:endParaRPr>
          </a:p>
        </p:txBody>
      </p:sp>
    </p:spTree>
    <p:extLst>
      <p:ext uri="{BB962C8B-B14F-4D97-AF65-F5344CB8AC3E}">
        <p14:creationId xmlns:p14="http://schemas.microsoft.com/office/powerpoint/2010/main" val="228375173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Medicines </a:t>
            </a:r>
            <a:r>
              <a:rPr lang="en-GB" sz="2800" dirty="0">
                <a:latin typeface="Arial" panose="020B0604020202020204" pitchFamily="34" charset="0"/>
                <a:cs typeface="Arial" panose="020B0604020202020204" pitchFamily="34" charset="0"/>
              </a:rPr>
              <a:t>Incidents</a:t>
            </a:r>
            <a:endParaRPr lang="en-GB" sz="2800" dirty="0"/>
          </a:p>
        </p:txBody>
      </p:sp>
      <p:sp>
        <p:nvSpPr>
          <p:cNvPr id="3" name="Content Placeholder 2"/>
          <p:cNvSpPr>
            <a:spLocks noGrp="1"/>
          </p:cNvSpPr>
          <p:nvPr>
            <p:ph idx="1"/>
          </p:nvPr>
        </p:nvSpPr>
        <p:spPr>
          <a:xfrm>
            <a:off x="323528" y="1556792"/>
            <a:ext cx="8568952" cy="4559846"/>
          </a:xfrm>
        </p:spPr>
        <p:txBody>
          <a:bodyPr/>
          <a:lstStyle/>
          <a:p>
            <a:pPr lvl="0" algn="l" rtl="0">
              <a:lnSpc>
                <a:spcPct val="100000"/>
              </a:lnSpc>
              <a:spcBef>
                <a:spcPct val="20000"/>
              </a:spcBef>
              <a:buFont typeface="Arial" panose="020B0604020202020204" pitchFamily="34" charset="0"/>
              <a:buChar char="•"/>
              <a:tabLst/>
            </a:pPr>
            <a:r>
              <a:rPr lang="en-GB" sz="2800" kern="1200" dirty="0">
                <a:solidFill>
                  <a:prstClr val="black"/>
                </a:solidFill>
                <a:latin typeface="Arial" panose="020B0604020202020204" pitchFamily="34" charset="0"/>
                <a:ea typeface="+mn-ea"/>
                <a:cs typeface="Arial" panose="020B0604020202020204" pitchFamily="34" charset="0"/>
              </a:rPr>
              <a:t>Home care providers </a:t>
            </a:r>
            <a:r>
              <a:rPr lang="en-GB" sz="2800" b="1" kern="1200" dirty="0">
                <a:solidFill>
                  <a:prstClr val="black"/>
                </a:solidFill>
                <a:latin typeface="Arial" panose="020B0604020202020204" pitchFamily="34" charset="0"/>
                <a:ea typeface="+mn-ea"/>
                <a:cs typeface="Arial" panose="020B0604020202020204" pitchFamily="34" charset="0"/>
              </a:rPr>
              <a:t>must</a:t>
            </a:r>
            <a:r>
              <a:rPr lang="en-GB" sz="2800" kern="1200" dirty="0">
                <a:solidFill>
                  <a:prstClr val="black"/>
                </a:solidFill>
                <a:latin typeface="Arial" panose="020B0604020202020204" pitchFamily="34" charset="0"/>
                <a:ea typeface="+mn-ea"/>
                <a:cs typeface="Arial" panose="020B0604020202020204" pitchFamily="34" charset="0"/>
              </a:rPr>
              <a:t> have robust processes for medicines-related safeguarding incidents</a:t>
            </a:r>
          </a:p>
          <a:p>
            <a:pPr lvl="0" algn="l" rtl="0">
              <a:lnSpc>
                <a:spcPct val="100000"/>
              </a:lnSpc>
              <a:spcBef>
                <a:spcPct val="20000"/>
              </a:spcBef>
              <a:buFont typeface="Arial" panose="020B0604020202020204" pitchFamily="34" charset="0"/>
              <a:buChar char="•"/>
              <a:tabLst/>
            </a:pPr>
            <a:r>
              <a:rPr lang="en-GB" sz="2800" kern="1200" dirty="0">
                <a:solidFill>
                  <a:prstClr val="black"/>
                </a:solidFill>
                <a:latin typeface="Arial" panose="020B0604020202020204" pitchFamily="34" charset="0"/>
                <a:ea typeface="+mn-ea"/>
                <a:cs typeface="Arial" panose="020B0604020202020204" pitchFamily="34" charset="0"/>
              </a:rPr>
              <a:t>Home care providers </a:t>
            </a:r>
            <a:r>
              <a:rPr lang="en-GB" sz="2800" b="1" kern="1200" dirty="0">
                <a:solidFill>
                  <a:prstClr val="black"/>
                </a:solidFill>
                <a:latin typeface="Arial" panose="020B0604020202020204" pitchFamily="34" charset="0"/>
                <a:ea typeface="+mn-ea"/>
                <a:cs typeface="Arial" panose="020B0604020202020204" pitchFamily="34" charset="0"/>
              </a:rPr>
              <a:t>should</a:t>
            </a:r>
            <a:r>
              <a:rPr lang="en-GB" sz="2800" kern="1200" dirty="0">
                <a:solidFill>
                  <a:prstClr val="black"/>
                </a:solidFill>
                <a:latin typeface="Arial" panose="020B0604020202020204" pitchFamily="34" charset="0"/>
                <a:ea typeface="+mn-ea"/>
                <a:cs typeface="Arial" panose="020B0604020202020204" pitchFamily="34" charset="0"/>
              </a:rPr>
              <a:t> have robust processes for identifying, reporting, reviewing and learning from medicines-related problems. </a:t>
            </a:r>
          </a:p>
          <a:p>
            <a:pPr lvl="0" algn="l" rtl="0">
              <a:lnSpc>
                <a:spcPct val="100000"/>
              </a:lnSpc>
              <a:spcBef>
                <a:spcPct val="20000"/>
              </a:spcBef>
              <a:buFont typeface="Arial" panose="020B0604020202020204" pitchFamily="34" charset="0"/>
              <a:buChar char="•"/>
              <a:tabLst/>
            </a:pPr>
            <a:r>
              <a:rPr lang="en-GB" sz="2800" kern="1200" dirty="0">
                <a:solidFill>
                  <a:prstClr val="black"/>
                </a:solidFill>
                <a:latin typeface="Arial" panose="020B0604020202020204" pitchFamily="34" charset="0"/>
                <a:ea typeface="+mn-ea"/>
                <a:cs typeface="Arial" panose="020B0604020202020204" pitchFamily="34" charset="0"/>
              </a:rPr>
              <a:t>These  processes </a:t>
            </a:r>
            <a:r>
              <a:rPr lang="en-GB" sz="2800" b="1" kern="1200" dirty="0">
                <a:solidFill>
                  <a:prstClr val="black"/>
                </a:solidFill>
                <a:latin typeface="Arial" panose="020B0604020202020204" pitchFamily="34" charset="0"/>
                <a:ea typeface="+mn-ea"/>
                <a:cs typeface="Arial" panose="020B0604020202020204" pitchFamily="34" charset="0"/>
              </a:rPr>
              <a:t>should </a:t>
            </a:r>
            <a:r>
              <a:rPr lang="en-GB" sz="2800" kern="1200" dirty="0">
                <a:solidFill>
                  <a:prstClr val="black"/>
                </a:solidFill>
                <a:latin typeface="Arial" panose="020B0604020202020204" pitchFamily="34" charset="0"/>
                <a:ea typeface="+mn-ea"/>
                <a:cs typeface="Arial" panose="020B0604020202020204" pitchFamily="34" charset="0"/>
              </a:rPr>
              <a:t>support a person-centred, 'fair blame' culture that actively encourages people and/or their family members or carers and  home care workers to report their concerns. </a:t>
            </a:r>
          </a:p>
          <a:p>
            <a:endParaRPr lang="en-GB" dirty="0"/>
          </a:p>
        </p:txBody>
      </p:sp>
      <p:sp>
        <p:nvSpPr>
          <p:cNvPr id="4" name="Slide Number Placeholder 3"/>
          <p:cNvSpPr>
            <a:spLocks noGrp="1"/>
          </p:cNvSpPr>
          <p:nvPr>
            <p:ph type="sldNum" sz="quarter" idx="10"/>
          </p:nvPr>
        </p:nvSpPr>
        <p:spPr/>
        <p:txBody>
          <a:bodyPr/>
          <a:lstStyle/>
          <a:p>
            <a:pPr>
              <a:defRPr/>
            </a:pPr>
            <a:fld id="{258AE29E-1597-4A94-8CEE-81C720C2A132}" type="slidenum">
              <a:rPr lang="en-US" smtClean="0"/>
              <a:pPr>
                <a:defRPr/>
              </a:pPr>
              <a:t>19</a:t>
            </a:fld>
            <a:endParaRPr lang="en-US" sz="1400" dirty="0">
              <a:solidFill>
                <a:srgbClr val="6D2E69"/>
              </a:solidFill>
            </a:endParaRPr>
          </a:p>
        </p:txBody>
      </p:sp>
    </p:spTree>
    <p:extLst>
      <p:ext uri="{BB962C8B-B14F-4D97-AF65-F5344CB8AC3E}">
        <p14:creationId xmlns:p14="http://schemas.microsoft.com/office/powerpoint/2010/main" val="52949400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81063">
            <a:off x="2790409" y="2559573"/>
            <a:ext cx="2510251" cy="1773796"/>
          </a:xfrm>
          <a:prstGeom prst="rect">
            <a:avLst/>
          </a:prstGeom>
          <a:ln>
            <a:solidFill>
              <a:srgbClr val="743669">
                <a:alpha val="29000"/>
              </a:srgbClr>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2023">
            <a:off x="825677" y="2247006"/>
            <a:ext cx="1948530" cy="2909201"/>
          </a:xfrm>
          <a:prstGeom prst="rect">
            <a:avLst/>
          </a:prstGeom>
          <a:ln>
            <a:solidFill>
              <a:srgbClr val="743669">
                <a:alpha val="29000"/>
              </a:srgb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Our purpose</a:t>
            </a:r>
            <a:endParaRPr lang="en-US" dirty="0"/>
          </a:p>
        </p:txBody>
      </p:sp>
      <p:sp>
        <p:nvSpPr>
          <p:cNvPr id="4" name="Slide Number Placeholder 3"/>
          <p:cNvSpPr>
            <a:spLocks noGrp="1"/>
          </p:cNvSpPr>
          <p:nvPr>
            <p:ph type="sldNum" sz="quarter" idx="12"/>
          </p:nvPr>
        </p:nvSpPr>
        <p:spPr/>
        <p:txBody>
          <a:bodyPr/>
          <a:lstStyle/>
          <a:p>
            <a:fld id="{6B73A01C-8D1F-410A-B251-F40612027AAA}" type="slidenum">
              <a:rPr lang="en-US" smtClean="0">
                <a:solidFill>
                  <a:prstClr val="black">
                    <a:tint val="75000"/>
                  </a:prstClr>
                </a:solidFill>
              </a:rPr>
              <a:pPr/>
              <a:t>2</a:t>
            </a:fld>
            <a:endParaRPr lang="en-US" dirty="0" smtClean="0">
              <a:solidFill>
                <a:prstClr val="black">
                  <a:tint val="75000"/>
                </a:prstClr>
              </a:solidFill>
            </a:endParaRPr>
          </a:p>
        </p:txBody>
      </p:sp>
      <p:sp>
        <p:nvSpPr>
          <p:cNvPr id="8" name="Rectangle 7"/>
          <p:cNvSpPr/>
          <p:nvPr/>
        </p:nvSpPr>
        <p:spPr>
          <a:xfrm>
            <a:off x="5508104" y="2132856"/>
            <a:ext cx="3518754" cy="2939266"/>
          </a:xfrm>
          <a:prstGeom prst="rect">
            <a:avLst/>
          </a:prstGeom>
        </p:spPr>
        <p:txBody>
          <a:bodyPr wrap="square">
            <a:spAutoFit/>
          </a:bodyPr>
          <a:lstStyle/>
          <a:p>
            <a:pPr marL="342900" indent="-342900" defTabSz="457200" fontAlgn="base">
              <a:spcBef>
                <a:spcPts val="600"/>
              </a:spcBef>
              <a:spcAft>
                <a:spcPct val="0"/>
              </a:spcAft>
              <a:buClr>
                <a:srgbClr val="DD0068"/>
              </a:buClr>
              <a:buFont typeface="Arial" panose="020B0604020202020204" pitchFamily="34" charset="0"/>
              <a:buChar char="•"/>
            </a:pPr>
            <a:r>
              <a:rPr lang="en-US" altLang="en-US" sz="2000" dirty="0" smtClean="0">
                <a:solidFill>
                  <a:prstClr val="black"/>
                </a:solidFill>
                <a:latin typeface="Arial" panose="020B0604020202020204" pitchFamily="34" charset="0"/>
                <a:ea typeface="ヒラギノ角ゴ Pro W3" pitchFamily="-16" charset="-128"/>
                <a:cs typeface="Arial" panose="020B0604020202020204" pitchFamily="34" charset="0"/>
              </a:rPr>
              <a:t>Register</a:t>
            </a:r>
          </a:p>
          <a:p>
            <a:pPr marL="342900" indent="-342900" defTabSz="457200" fontAlgn="base">
              <a:spcBef>
                <a:spcPts val="600"/>
              </a:spcBef>
              <a:spcAft>
                <a:spcPct val="0"/>
              </a:spcAft>
              <a:buClr>
                <a:srgbClr val="DD0068"/>
              </a:buClr>
              <a:buFont typeface="Arial" panose="020B0604020202020204" pitchFamily="34" charset="0"/>
              <a:buChar char="•"/>
            </a:pPr>
            <a:r>
              <a:rPr lang="en-US" altLang="en-US" sz="2000" dirty="0" smtClean="0">
                <a:solidFill>
                  <a:prstClr val="black"/>
                </a:solidFill>
                <a:latin typeface="Arial" panose="020B0604020202020204" pitchFamily="34" charset="0"/>
                <a:ea typeface="ヒラギノ角ゴ Pro W3" pitchFamily="-16" charset="-128"/>
                <a:cs typeface="Arial" panose="020B0604020202020204" pitchFamily="34" charset="0"/>
              </a:rPr>
              <a:t>Monitor and inspect</a:t>
            </a:r>
          </a:p>
          <a:p>
            <a:pPr marL="342900" indent="-342900" defTabSz="457200" fontAlgn="base">
              <a:spcBef>
                <a:spcPts val="600"/>
              </a:spcBef>
              <a:spcAft>
                <a:spcPct val="0"/>
              </a:spcAft>
              <a:buClr>
                <a:srgbClr val="DD0068"/>
              </a:buClr>
              <a:buFont typeface="Arial" panose="020B0604020202020204" pitchFamily="34" charset="0"/>
              <a:buChar char="•"/>
            </a:pPr>
            <a:r>
              <a:rPr lang="en-US" altLang="en-US" sz="2000" dirty="0" smtClean="0">
                <a:solidFill>
                  <a:prstClr val="black"/>
                </a:solidFill>
                <a:latin typeface="Arial" panose="020B0604020202020204" pitchFamily="34" charset="0"/>
                <a:ea typeface="ヒラギノ角ゴ Pro W3" pitchFamily="-16" charset="-128"/>
                <a:cs typeface="Arial" panose="020B0604020202020204" pitchFamily="34" charset="0"/>
              </a:rPr>
              <a:t>Use legal powers</a:t>
            </a:r>
            <a:endParaRPr lang="en-US" altLang="en-US" sz="2000" dirty="0">
              <a:solidFill>
                <a:prstClr val="black"/>
              </a:solidFill>
              <a:latin typeface="Arial" panose="020B0604020202020204" pitchFamily="34" charset="0"/>
              <a:ea typeface="ヒラギノ角ゴ Pro W3" pitchFamily="-16" charset="-128"/>
              <a:cs typeface="Arial" panose="020B0604020202020204" pitchFamily="34" charset="0"/>
            </a:endParaRPr>
          </a:p>
          <a:p>
            <a:pPr marL="342900" indent="-342900" defTabSz="457200" fontAlgn="base">
              <a:spcBef>
                <a:spcPts val="600"/>
              </a:spcBef>
              <a:spcAft>
                <a:spcPct val="0"/>
              </a:spcAft>
              <a:buClr>
                <a:srgbClr val="DD0068"/>
              </a:buClr>
              <a:buFont typeface="Arial" panose="020B0604020202020204" pitchFamily="34" charset="0"/>
              <a:buChar char="•"/>
            </a:pPr>
            <a:r>
              <a:rPr lang="en-US" altLang="en-US" sz="2000" dirty="0" smtClean="0">
                <a:solidFill>
                  <a:prstClr val="black"/>
                </a:solidFill>
                <a:latin typeface="Arial" panose="020B0604020202020204" pitchFamily="34" charset="0"/>
                <a:ea typeface="ヒラギノ角ゴ Pro W3" pitchFamily="-16" charset="-128"/>
                <a:cs typeface="Arial" panose="020B0604020202020204" pitchFamily="34" charset="0"/>
              </a:rPr>
              <a:t>Speak independently</a:t>
            </a:r>
            <a:endParaRPr lang="en-US" altLang="en-US" sz="2000" dirty="0">
              <a:solidFill>
                <a:prstClr val="black"/>
              </a:solidFill>
              <a:latin typeface="Arial" panose="020B0604020202020204" pitchFamily="34" charset="0"/>
              <a:ea typeface="ヒラギノ角ゴ Pro W3" pitchFamily="-16" charset="-128"/>
              <a:cs typeface="Arial" panose="020B0604020202020204" pitchFamily="34" charset="0"/>
            </a:endParaRPr>
          </a:p>
          <a:p>
            <a:pPr marL="342900" indent="-342900" defTabSz="457200" fontAlgn="base">
              <a:spcBef>
                <a:spcPts val="600"/>
              </a:spcBef>
              <a:spcAft>
                <a:spcPct val="0"/>
              </a:spcAft>
              <a:buClr>
                <a:srgbClr val="DD0068"/>
              </a:buClr>
              <a:buFont typeface="Arial" panose="020B0604020202020204" pitchFamily="34" charset="0"/>
              <a:buChar char="•"/>
            </a:pPr>
            <a:r>
              <a:rPr lang="en-US" altLang="en-US" sz="2000" dirty="0" smtClean="0">
                <a:solidFill>
                  <a:prstClr val="black"/>
                </a:solidFill>
                <a:latin typeface="Arial" panose="020B0604020202020204" pitchFamily="34" charset="0"/>
                <a:ea typeface="ヒラギノ角ゴ Pro W3" pitchFamily="-16" charset="-128"/>
                <a:cs typeface="Arial" panose="020B0604020202020204" pitchFamily="34" charset="0"/>
              </a:rPr>
              <a:t>Encourage improvement</a:t>
            </a:r>
          </a:p>
          <a:p>
            <a:pPr marL="342900" indent="-342900" defTabSz="457200" fontAlgn="base">
              <a:spcBef>
                <a:spcPts val="600"/>
              </a:spcBef>
              <a:spcAft>
                <a:spcPct val="0"/>
              </a:spcAft>
              <a:buClr>
                <a:srgbClr val="DD0068"/>
              </a:buClr>
              <a:buFont typeface="Arial" panose="020B0604020202020204" pitchFamily="34" charset="0"/>
              <a:buChar char="•"/>
            </a:pPr>
            <a:r>
              <a:rPr lang="en-US" altLang="en-US" sz="2000" dirty="0" smtClean="0">
                <a:solidFill>
                  <a:prstClr val="black"/>
                </a:solidFill>
                <a:latin typeface="Arial" panose="020B0604020202020204" pitchFamily="34" charset="0"/>
                <a:ea typeface="ヒラギノ角ゴ Pro W3" pitchFamily="-16" charset="-128"/>
                <a:cs typeface="Arial" panose="020B0604020202020204" pitchFamily="34" charset="0"/>
              </a:rPr>
              <a:t>Outstanding, Good, Requires </a:t>
            </a:r>
            <a:r>
              <a:rPr lang="en-US" altLang="en-US" sz="2000" dirty="0">
                <a:solidFill>
                  <a:prstClr val="black"/>
                </a:solidFill>
                <a:latin typeface="Arial" panose="020B0604020202020204" pitchFamily="34" charset="0"/>
                <a:ea typeface="ヒラギノ角ゴ Pro W3" pitchFamily="-16" charset="-128"/>
                <a:cs typeface="Arial" panose="020B0604020202020204" pitchFamily="34" charset="0"/>
              </a:rPr>
              <a:t>I</a:t>
            </a:r>
            <a:r>
              <a:rPr lang="en-US" altLang="en-US" sz="2000" dirty="0" smtClean="0">
                <a:solidFill>
                  <a:prstClr val="black"/>
                </a:solidFill>
                <a:latin typeface="Arial" panose="020B0604020202020204" pitchFamily="34" charset="0"/>
                <a:ea typeface="ヒラギノ角ゴ Pro W3" pitchFamily="-16" charset="-128"/>
                <a:cs typeface="Arial" panose="020B0604020202020204" pitchFamily="34" charset="0"/>
              </a:rPr>
              <a:t>mprovement, Inadequate</a:t>
            </a:r>
          </a:p>
        </p:txBody>
      </p:sp>
      <p:sp>
        <p:nvSpPr>
          <p:cNvPr id="9" name="Text Placeholder 6"/>
          <p:cNvSpPr txBox="1">
            <a:spLocks/>
          </p:cNvSpPr>
          <p:nvPr/>
        </p:nvSpPr>
        <p:spPr>
          <a:xfrm>
            <a:off x="539550" y="973842"/>
            <a:ext cx="7772961" cy="1322188"/>
          </a:xfrm>
          <a:prstGeom prst="rect">
            <a:avLst/>
          </a:prstGeom>
        </p:spPr>
        <p:txBody>
          <a:bodyPr/>
          <a:lstStyle>
            <a:lvl1pPr marL="268288" indent="-268288" algn="l" defTabSz="457200" rtl="0" eaLnBrk="1" latinLnBrk="0" hangingPunct="1">
              <a:spcBef>
                <a:spcPct val="20000"/>
              </a:spcBef>
              <a:spcAft>
                <a:spcPts val="600"/>
              </a:spcAft>
              <a:buClr>
                <a:srgbClr val="DD0068"/>
              </a:buClr>
              <a:buFont typeface="Arial"/>
              <a:buChar char="•"/>
              <a:defRPr sz="1800" kern="1200">
                <a:solidFill>
                  <a:schemeClr val="tx1"/>
                </a:solidFill>
                <a:latin typeface="Arial"/>
                <a:ea typeface="+mn-ea"/>
                <a:cs typeface="Arial"/>
              </a:defRPr>
            </a:lvl1pPr>
            <a:lvl2pPr marL="536575" indent="-2682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2pPr>
            <a:lvl3pPr marL="715963" indent="-1793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3pPr>
            <a:lvl4pPr marL="985838" indent="-269875"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4pPr>
            <a:lvl5pPr marL="1163638" indent="-177800"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solidFill>
                  <a:prstClr val="black"/>
                </a:solidFill>
              </a:rPr>
              <a:t>We </a:t>
            </a:r>
            <a:r>
              <a:rPr lang="en-US" sz="2200" dirty="0">
                <a:solidFill>
                  <a:prstClr val="black"/>
                </a:solidFill>
              </a:rPr>
              <a:t>make sure health and social care services provide people with safe, effective, compassionate, high-quality care and we encourage care services to </a:t>
            </a:r>
            <a:r>
              <a:rPr lang="en-US" sz="2200" dirty="0" smtClean="0">
                <a:solidFill>
                  <a:prstClr val="black"/>
                </a:solidFill>
              </a:rPr>
              <a:t>improve</a:t>
            </a:r>
            <a:r>
              <a:rPr lang="en-GB" sz="2200" dirty="0" smtClean="0">
                <a:solidFill>
                  <a:prstClr val="black"/>
                </a:solidFill>
              </a:rPr>
              <a:t> </a:t>
            </a:r>
          </a:p>
        </p:txBody>
      </p:sp>
      <p:sp>
        <p:nvSpPr>
          <p:cNvPr id="10" name="Text Placeholder 6"/>
          <p:cNvSpPr txBox="1">
            <a:spLocks/>
          </p:cNvSpPr>
          <p:nvPr/>
        </p:nvSpPr>
        <p:spPr>
          <a:xfrm>
            <a:off x="1799942" y="5366637"/>
            <a:ext cx="6146121" cy="790601"/>
          </a:xfrm>
          <a:prstGeom prst="rect">
            <a:avLst/>
          </a:prstGeom>
        </p:spPr>
        <p:txBody>
          <a:bodyPr/>
          <a:lstStyle>
            <a:lvl1pPr marL="268288" indent="-268288" algn="l" defTabSz="457200" rtl="0" eaLnBrk="1" latinLnBrk="0" hangingPunct="1">
              <a:spcBef>
                <a:spcPct val="20000"/>
              </a:spcBef>
              <a:spcAft>
                <a:spcPts val="600"/>
              </a:spcAft>
              <a:buClr>
                <a:srgbClr val="DD0068"/>
              </a:buClr>
              <a:buFont typeface="Arial"/>
              <a:buChar char="•"/>
              <a:defRPr sz="1800" kern="1200">
                <a:solidFill>
                  <a:schemeClr val="tx1"/>
                </a:solidFill>
                <a:latin typeface="Arial"/>
                <a:ea typeface="+mn-ea"/>
                <a:cs typeface="Arial"/>
              </a:defRPr>
            </a:lvl1pPr>
            <a:lvl2pPr marL="536575" indent="-2682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2pPr>
            <a:lvl3pPr marL="715963" indent="-1793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3pPr>
            <a:lvl4pPr marL="985838" indent="-269875"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4pPr>
            <a:lvl5pPr marL="1163638" indent="-177800"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smtClean="0">
                <a:solidFill>
                  <a:prstClr val="black"/>
                </a:solidFill>
              </a:rPr>
              <a:t>People </a:t>
            </a:r>
            <a:r>
              <a:rPr lang="en-GB" sz="2200" dirty="0">
                <a:solidFill>
                  <a:prstClr val="black"/>
                </a:solidFill>
              </a:rPr>
              <a:t>have a right to expect safe, good care from their health and social care </a:t>
            </a:r>
            <a:r>
              <a:rPr lang="en-GB" sz="2200" dirty="0" smtClean="0">
                <a:solidFill>
                  <a:prstClr val="black"/>
                </a:solidFill>
              </a:rPr>
              <a:t>services</a:t>
            </a:r>
            <a:endParaRPr lang="en-US" altLang="en-US" sz="2200" dirty="0">
              <a:solidFill>
                <a:prstClr val="black"/>
              </a:solidFill>
              <a:latin typeface="Arial" panose="020B0604020202020204" pitchFamily="34" charset="0"/>
              <a:ea typeface="ヒラギノ角ゴ Pro W3" pitchFamily="-16" charset="-128"/>
              <a:cs typeface="Arial" panose="020B0604020202020204" pitchFamily="34" charset="0"/>
            </a:endParaRPr>
          </a:p>
        </p:txBody>
      </p:sp>
    </p:spTree>
    <p:extLst>
      <p:ext uri="{BB962C8B-B14F-4D97-AF65-F5344CB8AC3E}">
        <p14:creationId xmlns:p14="http://schemas.microsoft.com/office/powerpoint/2010/main" val="77385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you do?</a:t>
            </a:r>
            <a:endParaRPr lang="en-GB" dirty="0"/>
          </a:p>
        </p:txBody>
      </p:sp>
      <p:sp>
        <p:nvSpPr>
          <p:cNvPr id="3" name="Content Placeholder 2"/>
          <p:cNvSpPr>
            <a:spLocks noGrp="1"/>
          </p:cNvSpPr>
          <p:nvPr>
            <p:ph idx="1"/>
          </p:nvPr>
        </p:nvSpPr>
        <p:spPr>
          <a:xfrm>
            <a:off x="647700" y="1798638"/>
            <a:ext cx="8100764" cy="4318000"/>
          </a:xfrm>
        </p:spPr>
        <p:txBody>
          <a:bodyPr/>
          <a:lstStyle/>
          <a:p>
            <a:pPr>
              <a:buFont typeface="Arial" panose="020B0604020202020204" pitchFamily="34" charset="0"/>
              <a:buChar char="•"/>
            </a:pPr>
            <a:r>
              <a:rPr lang="en-GB" sz="2400" dirty="0" smtClean="0"/>
              <a:t>Keep up to date with NICE guidelines and other sources of best practice</a:t>
            </a:r>
          </a:p>
          <a:p>
            <a:pPr>
              <a:buFont typeface="Arial" panose="020B0604020202020204" pitchFamily="34" charset="0"/>
              <a:buChar char="•"/>
            </a:pPr>
            <a:r>
              <a:rPr lang="en-GB" sz="2400" dirty="0" smtClean="0"/>
              <a:t>Talk to other providers – share best practice</a:t>
            </a:r>
          </a:p>
          <a:p>
            <a:pPr>
              <a:buFont typeface="Arial" panose="020B0604020202020204" pitchFamily="34" charset="0"/>
              <a:buChar char="•"/>
            </a:pPr>
            <a:r>
              <a:rPr lang="en-GB" sz="2400" dirty="0" smtClean="0"/>
              <a:t>Use your medicines experts:</a:t>
            </a:r>
          </a:p>
          <a:p>
            <a:pPr lvl="1">
              <a:buFont typeface="Arial" panose="020B0604020202020204" pitchFamily="34" charset="0"/>
              <a:buChar char="•"/>
            </a:pPr>
            <a:r>
              <a:rPr lang="en-GB" sz="2400" dirty="0" smtClean="0"/>
              <a:t>Medicines optimisation team</a:t>
            </a:r>
          </a:p>
          <a:p>
            <a:pPr lvl="1">
              <a:buFont typeface="Arial" panose="020B0604020202020204" pitchFamily="34" charset="0"/>
              <a:buChar char="•"/>
            </a:pPr>
            <a:r>
              <a:rPr lang="en-GB" sz="2400" dirty="0" smtClean="0"/>
              <a:t>Community Pharmacy </a:t>
            </a:r>
          </a:p>
          <a:p>
            <a:pPr lvl="1">
              <a:buFont typeface="Arial" panose="020B0604020202020204" pitchFamily="34" charset="0"/>
              <a:buChar char="•"/>
            </a:pPr>
            <a:r>
              <a:rPr lang="en-GB" sz="2400" dirty="0" smtClean="0"/>
              <a:t>GP practice</a:t>
            </a:r>
          </a:p>
          <a:p>
            <a:endParaRPr lang="en-GB" dirty="0"/>
          </a:p>
        </p:txBody>
      </p:sp>
      <p:sp>
        <p:nvSpPr>
          <p:cNvPr id="4" name="Slide Number Placeholder 3"/>
          <p:cNvSpPr>
            <a:spLocks noGrp="1"/>
          </p:cNvSpPr>
          <p:nvPr>
            <p:ph type="sldNum" sz="quarter" idx="10"/>
          </p:nvPr>
        </p:nvSpPr>
        <p:spPr/>
        <p:txBody>
          <a:bodyPr/>
          <a:lstStyle/>
          <a:p>
            <a:pPr>
              <a:defRPr/>
            </a:pPr>
            <a:fld id="{CFBA0273-B3A5-4D00-9685-C2A573957412}" type="slidenum">
              <a:rPr lang="en-US" smtClean="0"/>
              <a:pPr>
                <a:defRPr/>
              </a:pPr>
              <a:t>20</a:t>
            </a:fld>
            <a:endParaRPr lang="en-US" sz="1400">
              <a:solidFill>
                <a:srgbClr val="6D2E69"/>
              </a:solidFill>
            </a:endParaRPr>
          </a:p>
        </p:txBody>
      </p:sp>
    </p:spTree>
    <p:extLst>
      <p:ext uri="{BB962C8B-B14F-4D97-AF65-F5344CB8AC3E}">
        <p14:creationId xmlns:p14="http://schemas.microsoft.com/office/powerpoint/2010/main" val="245992108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
          <p:cNvSpPr>
            <a:spLocks noChangeArrowheads="1"/>
          </p:cNvSpPr>
          <p:nvPr/>
        </p:nvSpPr>
        <p:spPr bwMode="auto">
          <a:xfrm flipV="1">
            <a:off x="444500" y="1527175"/>
            <a:ext cx="8299450" cy="4822825"/>
          </a:xfrm>
          <a:prstGeom prst="roundRect">
            <a:avLst>
              <a:gd name="adj" fmla="val 1676"/>
            </a:avLst>
          </a:prstGeom>
          <a:solidFill>
            <a:srgbClr val="D0BDD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buChar char="•"/>
              <a:defRPr sz="2000">
                <a:solidFill>
                  <a:schemeClr val="tx1"/>
                </a:solidFill>
                <a:latin typeface="Arial"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MS PGothic"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9pPr>
          </a:lstStyle>
          <a:p>
            <a:pPr eaLnBrk="1" fontAlgn="base" hangingPunct="1">
              <a:lnSpc>
                <a:spcPct val="100000"/>
              </a:lnSpc>
              <a:spcBef>
                <a:spcPct val="0"/>
              </a:spcBef>
              <a:spcAft>
                <a:spcPct val="0"/>
              </a:spcAft>
              <a:buClrTx/>
              <a:buSzTx/>
              <a:buFontTx/>
              <a:buNone/>
            </a:pPr>
            <a:endParaRPr lang="en-GB" altLang="en-US" sz="2400" dirty="0">
              <a:solidFill>
                <a:srgbClr val="000000"/>
              </a:solidFill>
              <a:ea typeface="ヒラギノ角ゴ Pro W3" charset="-128"/>
              <a:cs typeface="Arial" charset="0"/>
            </a:endParaRPr>
          </a:p>
        </p:txBody>
      </p:sp>
      <p:sp>
        <p:nvSpPr>
          <p:cNvPr id="45059"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gn="r" eaLnBrk="1" fontAlgn="base" hangingPunct="1">
              <a:lnSpc>
                <a:spcPct val="100000"/>
              </a:lnSpc>
              <a:spcBef>
                <a:spcPct val="0"/>
              </a:spcBef>
              <a:spcAft>
                <a:spcPct val="0"/>
              </a:spcAft>
              <a:buClrTx/>
              <a:buSzTx/>
            </a:pPr>
            <a:fld id="{4C57AF5B-17C7-41A7-B143-904D2E9E0D88}" type="slidenum">
              <a:rPr lang="en-US" altLang="en-US" sz="900">
                <a:solidFill>
                  <a:srgbClr val="5F2861"/>
                </a:solidFill>
              </a:rPr>
              <a:pPr algn="r" eaLnBrk="1" fontAlgn="base" hangingPunct="1">
                <a:lnSpc>
                  <a:spcPct val="100000"/>
                </a:lnSpc>
                <a:spcBef>
                  <a:spcPct val="0"/>
                </a:spcBef>
                <a:spcAft>
                  <a:spcPct val="0"/>
                </a:spcAft>
                <a:buClrTx/>
                <a:buSzTx/>
              </a:pPr>
              <a:t>21</a:t>
            </a:fld>
            <a:endParaRPr lang="en-US" altLang="en-US" sz="1400">
              <a:solidFill>
                <a:srgbClr val="6D2E69"/>
              </a:solidFill>
            </a:endParaRPr>
          </a:p>
        </p:txBody>
      </p:sp>
      <p:sp>
        <p:nvSpPr>
          <p:cNvPr id="45061" name="Rectangle 2"/>
          <p:cNvSpPr txBox="1">
            <a:spLocks noChangeArrowheads="1"/>
          </p:cNvSpPr>
          <p:nvPr/>
        </p:nvSpPr>
        <p:spPr bwMode="auto">
          <a:xfrm>
            <a:off x="558800" y="620713"/>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marL="0" lvl="1" eaLnBrk="1" fontAlgn="base" hangingPunct="1">
              <a:lnSpc>
                <a:spcPct val="100000"/>
              </a:lnSpc>
              <a:spcBef>
                <a:spcPct val="0"/>
              </a:spcBef>
              <a:spcAft>
                <a:spcPts val="900"/>
              </a:spcAft>
              <a:buClrTx/>
              <a:buSzTx/>
              <a:buFontTx/>
              <a:buNone/>
            </a:pPr>
            <a:r>
              <a:rPr lang="en-GB" altLang="en-US" sz="2800" dirty="0">
                <a:solidFill>
                  <a:srgbClr val="FFFFFF"/>
                </a:solidFill>
                <a:ea typeface="ヒラギノ角ゴ Pro W3" charset="-128"/>
              </a:rPr>
              <a:t>Thank you</a:t>
            </a:r>
          </a:p>
        </p:txBody>
      </p:sp>
      <p:pic>
        <p:nvPicPr>
          <p:cNvPr id="45063"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17900" y="1617663"/>
            <a:ext cx="2139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07704" y="3948112"/>
            <a:ext cx="5544616" cy="3052118"/>
          </a:xfrm>
          <a:prstGeom prst="rect">
            <a:avLst/>
          </a:prstGeom>
        </p:spPr>
        <p:txBody>
          <a:bodyPr wrap="square">
            <a:spAutoFit/>
          </a:bodyPr>
          <a:lstStyle/>
          <a:p>
            <a:pPr algn="ctr" fontAlgn="base">
              <a:spcBef>
                <a:spcPct val="0"/>
              </a:spcBef>
              <a:spcAft>
                <a:spcPct val="0"/>
              </a:spcAft>
            </a:pPr>
            <a:r>
              <a:rPr lang="en-GB" altLang="en-US" sz="2200" dirty="0">
                <a:solidFill>
                  <a:srgbClr val="672861"/>
                </a:solidFill>
                <a:ea typeface="ヒラギノ角ゴ Pro W3" charset="-128"/>
              </a:rPr>
              <a:t>www.cqc.org.uk</a:t>
            </a:r>
          </a:p>
          <a:p>
            <a:pPr algn="ctr" fontAlgn="base">
              <a:spcBef>
                <a:spcPct val="0"/>
              </a:spcBef>
              <a:spcAft>
                <a:spcPts val="600"/>
              </a:spcAft>
              <a:buSzPct val="100000"/>
            </a:pPr>
            <a:r>
              <a:rPr lang="en-GB" altLang="en-US" sz="2200" dirty="0" smtClean="0">
                <a:solidFill>
                  <a:srgbClr val="6C276A"/>
                </a:solidFill>
              </a:rPr>
              <a:t>enquiries@cqc.org.uk</a:t>
            </a:r>
            <a:endParaRPr lang="en-GB" altLang="en-US" sz="2200" dirty="0">
              <a:solidFill>
                <a:srgbClr val="6C276A"/>
              </a:solidFill>
            </a:endParaRPr>
          </a:p>
          <a:p>
            <a:pPr algn="ctr" fontAlgn="base">
              <a:spcBef>
                <a:spcPct val="0"/>
              </a:spcBef>
              <a:spcAft>
                <a:spcPts val="1000"/>
              </a:spcAft>
              <a:buSzPct val="100000"/>
            </a:pPr>
            <a:r>
              <a:rPr lang="en-GB" altLang="en-US" sz="2200" dirty="0">
                <a:solidFill>
                  <a:srgbClr val="6C276A"/>
                </a:solidFill>
              </a:rPr>
              <a:t>@</a:t>
            </a:r>
            <a:r>
              <a:rPr lang="en-GB" altLang="en-US" sz="2200" dirty="0" err="1" smtClean="0">
                <a:solidFill>
                  <a:srgbClr val="6C276A"/>
                </a:solidFill>
              </a:rPr>
              <a:t>CareQualityComm</a:t>
            </a:r>
            <a:endParaRPr lang="en-GB" altLang="en-US" sz="2200" dirty="0" smtClean="0">
              <a:solidFill>
                <a:srgbClr val="6C276A"/>
              </a:solidFill>
            </a:endParaRPr>
          </a:p>
          <a:p>
            <a:pPr algn="ctr" fontAlgn="base">
              <a:spcBef>
                <a:spcPct val="0"/>
              </a:spcBef>
              <a:spcAft>
                <a:spcPts val="1000"/>
              </a:spcAft>
              <a:buSzPct val="100000"/>
            </a:pPr>
            <a:r>
              <a:rPr lang="en-GB" altLang="en-US" sz="2200" dirty="0" smtClean="0">
                <a:solidFill>
                  <a:srgbClr val="6C276A"/>
                </a:solidFill>
              </a:rPr>
              <a:t>#</a:t>
            </a:r>
            <a:r>
              <a:rPr lang="en-GB" altLang="en-US" sz="2200" dirty="0" err="1" smtClean="0">
                <a:solidFill>
                  <a:srgbClr val="6C276A"/>
                </a:solidFill>
              </a:rPr>
              <a:t>qualitymatters</a:t>
            </a:r>
            <a:endParaRPr lang="en-GB" altLang="en-US" sz="2200" dirty="0" smtClean="0">
              <a:solidFill>
                <a:srgbClr val="6C276A"/>
              </a:solidFill>
            </a:endParaRPr>
          </a:p>
          <a:p>
            <a:pPr algn="ctr" fontAlgn="base">
              <a:spcBef>
                <a:spcPct val="0"/>
              </a:spcBef>
              <a:spcAft>
                <a:spcPts val="1000"/>
              </a:spcAft>
              <a:buSzPct val="100000"/>
            </a:pPr>
            <a:r>
              <a:rPr lang="en-GB" altLang="en-US" sz="2200" dirty="0" smtClean="0">
                <a:solidFill>
                  <a:srgbClr val="6C276A"/>
                </a:solidFill>
              </a:rPr>
              <a:t>Laura Picton</a:t>
            </a:r>
          </a:p>
          <a:p>
            <a:pPr algn="ctr" fontAlgn="base">
              <a:spcBef>
                <a:spcPct val="0"/>
              </a:spcBef>
              <a:spcAft>
                <a:spcPts val="1000"/>
              </a:spcAft>
              <a:buSzPct val="100000"/>
            </a:pPr>
            <a:r>
              <a:rPr lang="en-GB" altLang="en-US" sz="2200" dirty="0">
                <a:solidFill>
                  <a:srgbClr val="6C276A"/>
                </a:solidFill>
              </a:rPr>
              <a:t>	</a:t>
            </a:r>
          </a:p>
          <a:p>
            <a:pPr algn="ctr" fontAlgn="base">
              <a:spcBef>
                <a:spcPct val="0"/>
              </a:spcBef>
              <a:spcAft>
                <a:spcPts val="1000"/>
              </a:spcAft>
              <a:buSzPct val="100000"/>
            </a:pPr>
            <a:endParaRPr lang="en-GB" altLang="en-US" sz="2200" dirty="0">
              <a:solidFill>
                <a:srgbClr val="6C276A"/>
              </a:solidFill>
            </a:endParaRPr>
          </a:p>
        </p:txBody>
      </p:sp>
      <p:pic>
        <p:nvPicPr>
          <p:cNvPr id="4506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94448" y="4821787"/>
            <a:ext cx="427013" cy="4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D87074A4-6E00-44C8-93E4-F65A54A2688D}" type="slidenum">
              <a:rPr lang="en-US" smtClean="0"/>
              <a:pPr>
                <a:defRPr/>
              </a:pPr>
              <a:t>21</a:t>
            </a:fld>
            <a:endParaRPr lang="en-US" sz="1400" dirty="0">
              <a:solidFill>
                <a:srgbClr val="6D2E69"/>
              </a:solidFill>
            </a:endParaRPr>
          </a:p>
        </p:txBody>
      </p:sp>
    </p:spTree>
    <p:extLst>
      <p:ext uri="{BB962C8B-B14F-4D97-AF65-F5344CB8AC3E}">
        <p14:creationId xmlns:p14="http://schemas.microsoft.com/office/powerpoint/2010/main" val="245254744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2671917"/>
            <a:ext cx="6150429" cy="2716511"/>
          </a:xfrm>
          <a:prstGeom prst="rect">
            <a:avLst/>
          </a:prstGeom>
          <a:solidFill>
            <a:srgbClr val="3AA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Flowchart: Connector 2"/>
          <p:cNvSpPr/>
          <p:nvPr/>
        </p:nvSpPr>
        <p:spPr>
          <a:xfrm>
            <a:off x="5524282" y="2242244"/>
            <a:ext cx="3670678" cy="3616446"/>
          </a:xfrm>
          <a:prstGeom prst="flowChartConnector">
            <a:avLst/>
          </a:prstGeom>
          <a:solidFill>
            <a:srgbClr val="AB54B2">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dirty="0" smtClean="0"/>
              <a:t>Unique oversight of health and care</a:t>
            </a:r>
            <a:endParaRPr lang="en-US" dirty="0"/>
          </a:p>
        </p:txBody>
      </p:sp>
      <p:sp>
        <p:nvSpPr>
          <p:cNvPr id="4" name="Slide Number Placeholder 3"/>
          <p:cNvSpPr>
            <a:spLocks noGrp="1"/>
          </p:cNvSpPr>
          <p:nvPr>
            <p:ph type="sldNum" sz="quarter" idx="12"/>
          </p:nvPr>
        </p:nvSpPr>
        <p:spPr/>
        <p:txBody>
          <a:bodyPr/>
          <a:lstStyle/>
          <a:p>
            <a:fld id="{6B73A01C-8D1F-410A-B251-F40612027AAA}" type="slidenum">
              <a:rPr lang="en-US" smtClean="0"/>
              <a:t>3</a:t>
            </a:fld>
            <a:endParaRPr lang="en-US" dirty="0" smtClean="0"/>
          </a:p>
        </p:txBody>
      </p:sp>
      <p:sp>
        <p:nvSpPr>
          <p:cNvPr id="9" name="Text Placeholder 6"/>
          <p:cNvSpPr txBox="1">
            <a:spLocks/>
          </p:cNvSpPr>
          <p:nvPr/>
        </p:nvSpPr>
        <p:spPr>
          <a:xfrm>
            <a:off x="539550" y="1071378"/>
            <a:ext cx="7772961" cy="5207502"/>
          </a:xfrm>
          <a:prstGeom prst="rect">
            <a:avLst/>
          </a:prstGeom>
        </p:spPr>
        <p:txBody>
          <a:bodyPr/>
          <a:lstStyle>
            <a:lvl1pPr marL="268288" indent="-268288" algn="l" defTabSz="457200" rtl="0" eaLnBrk="1" latinLnBrk="0" hangingPunct="1">
              <a:spcBef>
                <a:spcPct val="20000"/>
              </a:spcBef>
              <a:spcAft>
                <a:spcPts val="600"/>
              </a:spcAft>
              <a:buClr>
                <a:srgbClr val="DD0068"/>
              </a:buClr>
              <a:buFont typeface="Arial"/>
              <a:buChar char="•"/>
              <a:defRPr sz="1800" kern="1200">
                <a:solidFill>
                  <a:schemeClr val="tx1"/>
                </a:solidFill>
                <a:latin typeface="Arial"/>
                <a:ea typeface="+mn-ea"/>
                <a:cs typeface="Arial"/>
              </a:defRPr>
            </a:lvl1pPr>
            <a:lvl2pPr marL="536575" indent="-2682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2pPr>
            <a:lvl3pPr marL="715963" indent="-1793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3pPr>
            <a:lvl4pPr marL="985838" indent="-269875"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4pPr>
            <a:lvl5pPr marL="1163638" indent="-177800"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2000" dirty="0" smtClean="0">
                <a:solidFill>
                  <a:srgbClr val="E51582"/>
                </a:solidFill>
              </a:rPr>
              <a:t>Full </a:t>
            </a:r>
            <a:r>
              <a:rPr lang="en-GB" sz="2000" dirty="0">
                <a:solidFill>
                  <a:srgbClr val="E51582"/>
                </a:solidFill>
              </a:rPr>
              <a:t>picture </a:t>
            </a:r>
            <a:r>
              <a:rPr lang="en-GB" sz="2000" dirty="0"/>
              <a:t>of the quality of health and social care in </a:t>
            </a:r>
            <a:r>
              <a:rPr lang="en-GB" sz="2000" dirty="0" smtClean="0"/>
              <a:t>England, with </a:t>
            </a:r>
            <a:r>
              <a:rPr lang="en-GB" sz="2000" dirty="0"/>
              <a:t>ratings for all </a:t>
            </a:r>
            <a:r>
              <a:rPr lang="en-GB" sz="2000" dirty="0" smtClean="0"/>
              <a:t>sectors </a:t>
            </a:r>
          </a:p>
          <a:p>
            <a:pPr>
              <a:spcBef>
                <a:spcPts val="0"/>
              </a:spcBef>
              <a:spcAft>
                <a:spcPts val="0"/>
              </a:spcAft>
            </a:pPr>
            <a:r>
              <a:rPr lang="en-GB" sz="2000" dirty="0" smtClean="0"/>
              <a:t>Now </a:t>
            </a:r>
            <a:r>
              <a:rPr lang="en-GB" sz="2000" dirty="0"/>
              <a:t>have a </a:t>
            </a:r>
            <a:r>
              <a:rPr lang="en-GB" sz="2000" dirty="0">
                <a:solidFill>
                  <a:srgbClr val="E51582"/>
                </a:solidFill>
              </a:rPr>
              <a:t>baseline</a:t>
            </a:r>
            <a:r>
              <a:rPr lang="en-GB" sz="2000" dirty="0"/>
              <a:t> from which to draw conclusions about quality and safety of care and what influences </a:t>
            </a:r>
            <a:r>
              <a:rPr lang="en-GB" sz="2000" dirty="0" smtClean="0"/>
              <a:t>this</a:t>
            </a:r>
            <a:endParaRPr lang="en-GB" sz="2000" dirty="0"/>
          </a:p>
          <a:p>
            <a:pPr>
              <a:spcBef>
                <a:spcPts val="0"/>
              </a:spcBef>
              <a:spcAft>
                <a:spcPts val="0"/>
              </a:spcAft>
            </a:pPr>
            <a:endParaRPr lang="en-GB" sz="2400" dirty="0" smtClean="0"/>
          </a:p>
          <a:p>
            <a:pPr>
              <a:spcBef>
                <a:spcPts val="0"/>
              </a:spcBef>
              <a:spcAft>
                <a:spcPts val="0"/>
              </a:spcAft>
            </a:pPr>
            <a:r>
              <a:rPr lang="en-GB" sz="2000" dirty="0" smtClean="0">
                <a:solidFill>
                  <a:schemeClr val="bg1"/>
                </a:solidFill>
              </a:rPr>
              <a:t>21,256  adult </a:t>
            </a:r>
            <a:r>
              <a:rPr lang="en-GB" sz="2000" dirty="0">
                <a:solidFill>
                  <a:schemeClr val="bg1"/>
                </a:solidFill>
              </a:rPr>
              <a:t>social care services</a:t>
            </a:r>
          </a:p>
          <a:p>
            <a:pPr>
              <a:spcBef>
                <a:spcPts val="0"/>
              </a:spcBef>
              <a:spcAft>
                <a:spcPts val="0"/>
              </a:spcAft>
            </a:pPr>
            <a:r>
              <a:rPr lang="en-GB" sz="2000" dirty="0" smtClean="0">
                <a:solidFill>
                  <a:schemeClr val="bg1"/>
                </a:solidFill>
              </a:rPr>
              <a:t>     152  NHS </a:t>
            </a:r>
            <a:r>
              <a:rPr lang="en-GB" sz="2000" dirty="0">
                <a:solidFill>
                  <a:schemeClr val="bg1"/>
                </a:solidFill>
              </a:rPr>
              <a:t>acute hospital trusts</a:t>
            </a:r>
          </a:p>
          <a:p>
            <a:pPr>
              <a:spcBef>
                <a:spcPts val="0"/>
              </a:spcBef>
              <a:spcAft>
                <a:spcPts val="0"/>
              </a:spcAft>
            </a:pPr>
            <a:r>
              <a:rPr lang="en-GB" sz="2000" dirty="0" smtClean="0">
                <a:solidFill>
                  <a:schemeClr val="bg1"/>
                </a:solidFill>
              </a:rPr>
              <a:t>     197  independent </a:t>
            </a:r>
            <a:r>
              <a:rPr lang="en-GB" sz="2000" dirty="0">
                <a:solidFill>
                  <a:schemeClr val="bg1"/>
                </a:solidFill>
              </a:rPr>
              <a:t>acute hospitals</a:t>
            </a:r>
          </a:p>
          <a:p>
            <a:pPr>
              <a:spcBef>
                <a:spcPts val="0"/>
              </a:spcBef>
              <a:spcAft>
                <a:spcPts val="0"/>
              </a:spcAft>
            </a:pPr>
            <a:r>
              <a:rPr lang="en-GB" sz="2000" dirty="0" smtClean="0">
                <a:solidFill>
                  <a:schemeClr val="bg1"/>
                </a:solidFill>
              </a:rPr>
              <a:t>       18  NHS </a:t>
            </a:r>
            <a:r>
              <a:rPr lang="en-GB" sz="2000" dirty="0">
                <a:solidFill>
                  <a:schemeClr val="bg1"/>
                </a:solidFill>
              </a:rPr>
              <a:t>community health trusts</a:t>
            </a:r>
          </a:p>
          <a:p>
            <a:pPr>
              <a:spcBef>
                <a:spcPts val="0"/>
              </a:spcBef>
              <a:spcAft>
                <a:spcPts val="0"/>
              </a:spcAft>
            </a:pPr>
            <a:r>
              <a:rPr lang="en-GB" sz="2000" dirty="0" smtClean="0">
                <a:solidFill>
                  <a:schemeClr val="bg1"/>
                </a:solidFill>
              </a:rPr>
              <a:t>       54  NHS </a:t>
            </a:r>
            <a:r>
              <a:rPr lang="en-GB" sz="2000" dirty="0">
                <a:solidFill>
                  <a:schemeClr val="bg1"/>
                </a:solidFill>
              </a:rPr>
              <a:t>mental health trusts</a:t>
            </a:r>
          </a:p>
          <a:p>
            <a:pPr>
              <a:spcBef>
                <a:spcPts val="0"/>
              </a:spcBef>
              <a:spcAft>
                <a:spcPts val="0"/>
              </a:spcAft>
            </a:pPr>
            <a:r>
              <a:rPr lang="en-GB" sz="2000" dirty="0" smtClean="0">
                <a:solidFill>
                  <a:schemeClr val="bg1"/>
                </a:solidFill>
              </a:rPr>
              <a:t>     226  independent </a:t>
            </a:r>
            <a:r>
              <a:rPr lang="en-GB" sz="2000" dirty="0">
                <a:solidFill>
                  <a:schemeClr val="bg1"/>
                </a:solidFill>
              </a:rPr>
              <a:t>mental health locations</a:t>
            </a:r>
          </a:p>
          <a:p>
            <a:pPr>
              <a:spcBef>
                <a:spcPts val="0"/>
              </a:spcBef>
              <a:spcAft>
                <a:spcPts val="0"/>
              </a:spcAft>
            </a:pPr>
            <a:r>
              <a:rPr lang="en-GB" sz="2000" dirty="0" smtClean="0">
                <a:solidFill>
                  <a:schemeClr val="bg1"/>
                </a:solidFill>
              </a:rPr>
              <a:t>       10  NHS </a:t>
            </a:r>
            <a:r>
              <a:rPr lang="en-GB" sz="2000" dirty="0">
                <a:solidFill>
                  <a:schemeClr val="bg1"/>
                </a:solidFill>
              </a:rPr>
              <a:t>ambulance trusts</a:t>
            </a:r>
          </a:p>
          <a:p>
            <a:pPr>
              <a:spcBef>
                <a:spcPts val="0"/>
              </a:spcBef>
              <a:spcAft>
                <a:spcPts val="0"/>
              </a:spcAft>
            </a:pPr>
            <a:r>
              <a:rPr lang="en-GB" sz="2000" dirty="0" smtClean="0">
                <a:solidFill>
                  <a:schemeClr val="bg1"/>
                </a:solidFill>
              </a:rPr>
              <a:t>  7,028  primary </a:t>
            </a:r>
            <a:r>
              <a:rPr lang="en-GB" sz="2000" dirty="0">
                <a:solidFill>
                  <a:schemeClr val="bg1"/>
                </a:solidFill>
              </a:rPr>
              <a:t>medical care </a:t>
            </a:r>
            <a:r>
              <a:rPr lang="en-GB" sz="2000" dirty="0" smtClean="0">
                <a:solidFill>
                  <a:schemeClr val="bg1"/>
                </a:solidFill>
              </a:rPr>
              <a:t>services</a:t>
            </a:r>
          </a:p>
          <a:p>
            <a:pPr>
              <a:spcBef>
                <a:spcPts val="0"/>
              </a:spcBef>
              <a:spcAft>
                <a:spcPts val="0"/>
              </a:spcAft>
            </a:pPr>
            <a:endParaRPr lang="en-GB" sz="2000" dirty="0"/>
          </a:p>
          <a:p>
            <a:pPr>
              <a:spcBef>
                <a:spcPts val="600"/>
              </a:spcBef>
              <a:spcAft>
                <a:spcPts val="0"/>
              </a:spcAft>
            </a:pPr>
            <a:r>
              <a:rPr lang="en-GB" sz="2000" dirty="0" smtClean="0"/>
              <a:t>Increasingly, CQC will </a:t>
            </a:r>
            <a:r>
              <a:rPr lang="en-GB" sz="2000" dirty="0"/>
              <a:t>report on </a:t>
            </a:r>
            <a:r>
              <a:rPr lang="en-GB" sz="2000" dirty="0">
                <a:solidFill>
                  <a:srgbClr val="E51582"/>
                </a:solidFill>
              </a:rPr>
              <a:t>quality of areas </a:t>
            </a:r>
            <a:r>
              <a:rPr lang="en-GB" sz="2000" dirty="0"/>
              <a:t>and </a:t>
            </a:r>
            <a:r>
              <a:rPr lang="en-GB" sz="2000" dirty="0" smtClean="0"/>
              <a:t>coordination </a:t>
            </a:r>
            <a:r>
              <a:rPr lang="en-GB" sz="2000" dirty="0"/>
              <a:t>across </a:t>
            </a:r>
            <a:r>
              <a:rPr lang="en-GB" sz="2000" dirty="0" smtClean="0"/>
              <a:t>services – </a:t>
            </a:r>
            <a:r>
              <a:rPr lang="en-GB" sz="2000" dirty="0"/>
              <a:t>for care fit for the 21</a:t>
            </a:r>
            <a:r>
              <a:rPr lang="en-GB" sz="2000" baseline="30000" dirty="0"/>
              <a:t>st</a:t>
            </a:r>
            <a:r>
              <a:rPr lang="en-GB" sz="2000" dirty="0"/>
              <a:t> century</a:t>
            </a:r>
          </a:p>
        </p:txBody>
      </p:sp>
      <p:sp>
        <p:nvSpPr>
          <p:cNvPr id="13" name="Text Placeholder 6"/>
          <p:cNvSpPr txBox="1">
            <a:spLocks/>
          </p:cNvSpPr>
          <p:nvPr/>
        </p:nvSpPr>
        <p:spPr>
          <a:xfrm>
            <a:off x="6299840" y="3186690"/>
            <a:ext cx="2425249" cy="1741167"/>
          </a:xfrm>
          <a:prstGeom prst="rect">
            <a:avLst/>
          </a:prstGeom>
        </p:spPr>
        <p:txBody>
          <a:bodyPr/>
          <a:lstStyle>
            <a:lvl1pPr marL="268288" indent="-268288" algn="l" defTabSz="457200" rtl="0" eaLnBrk="1" latinLnBrk="0" hangingPunct="1">
              <a:spcBef>
                <a:spcPct val="20000"/>
              </a:spcBef>
              <a:spcAft>
                <a:spcPts val="600"/>
              </a:spcAft>
              <a:buClr>
                <a:srgbClr val="DD0068"/>
              </a:buClr>
              <a:buFont typeface="Arial"/>
              <a:buChar char="•"/>
              <a:defRPr sz="1800" kern="1200">
                <a:solidFill>
                  <a:schemeClr val="tx1"/>
                </a:solidFill>
                <a:latin typeface="Arial"/>
                <a:ea typeface="+mn-ea"/>
                <a:cs typeface="Arial"/>
              </a:defRPr>
            </a:lvl1pPr>
            <a:lvl2pPr marL="536575" indent="-2682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2pPr>
            <a:lvl3pPr marL="715963" indent="-1793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3pPr>
            <a:lvl4pPr marL="985838" indent="-269875"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4pPr>
            <a:lvl5pPr marL="1163638" indent="-177800"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GB" sz="2000" dirty="0" smtClean="0"/>
              <a:t>Is </a:t>
            </a:r>
            <a:r>
              <a:rPr lang="en-GB" sz="2000" dirty="0"/>
              <a:t>it safe? </a:t>
            </a:r>
            <a:endParaRPr lang="en-GB" sz="2000" dirty="0" smtClean="0"/>
          </a:p>
          <a:p>
            <a:pPr>
              <a:spcBef>
                <a:spcPts val="0"/>
              </a:spcBef>
              <a:spcAft>
                <a:spcPts val="0"/>
              </a:spcAft>
            </a:pPr>
            <a:r>
              <a:rPr lang="en-GB" sz="2000" dirty="0" smtClean="0"/>
              <a:t>Is </a:t>
            </a:r>
            <a:r>
              <a:rPr lang="en-GB" sz="2000" dirty="0"/>
              <a:t>it effective? </a:t>
            </a:r>
            <a:endParaRPr lang="en-GB" sz="2000" dirty="0" smtClean="0"/>
          </a:p>
          <a:p>
            <a:pPr>
              <a:spcBef>
                <a:spcPts val="0"/>
              </a:spcBef>
              <a:spcAft>
                <a:spcPts val="0"/>
              </a:spcAft>
            </a:pPr>
            <a:r>
              <a:rPr lang="en-GB" sz="2000" dirty="0" smtClean="0"/>
              <a:t>Is </a:t>
            </a:r>
            <a:r>
              <a:rPr lang="en-GB" sz="2000" dirty="0"/>
              <a:t>it caring? </a:t>
            </a:r>
            <a:endParaRPr lang="en-GB" sz="2000" dirty="0" smtClean="0"/>
          </a:p>
          <a:p>
            <a:pPr>
              <a:spcBef>
                <a:spcPts val="0"/>
              </a:spcBef>
              <a:spcAft>
                <a:spcPts val="0"/>
              </a:spcAft>
            </a:pPr>
            <a:r>
              <a:rPr lang="en-GB" sz="2000" dirty="0" smtClean="0"/>
              <a:t>Is </a:t>
            </a:r>
            <a:r>
              <a:rPr lang="en-GB" sz="2000" dirty="0"/>
              <a:t>it responsive? </a:t>
            </a:r>
            <a:endParaRPr lang="en-GB" sz="2000" dirty="0" smtClean="0"/>
          </a:p>
          <a:p>
            <a:pPr>
              <a:spcBef>
                <a:spcPts val="0"/>
              </a:spcBef>
              <a:spcAft>
                <a:spcPts val="0"/>
              </a:spcAft>
            </a:pPr>
            <a:r>
              <a:rPr lang="en-GB" sz="2000" dirty="0" smtClean="0"/>
              <a:t>Is </a:t>
            </a:r>
            <a:r>
              <a:rPr lang="en-GB" sz="2000" dirty="0"/>
              <a:t>it well-led? </a:t>
            </a:r>
            <a:endParaRPr lang="en-GB" sz="2000" dirty="0" smtClean="0"/>
          </a:p>
          <a:p>
            <a:pPr>
              <a:spcBef>
                <a:spcPts val="0"/>
              </a:spcBef>
              <a:spcAft>
                <a:spcPts val="0"/>
              </a:spcAft>
            </a:pPr>
            <a:endParaRPr lang="en-GB" sz="1100" dirty="0" smtClean="0"/>
          </a:p>
        </p:txBody>
      </p:sp>
    </p:spTree>
    <p:extLst>
      <p:ext uri="{BB962C8B-B14F-4D97-AF65-F5344CB8AC3E}">
        <p14:creationId xmlns:p14="http://schemas.microsoft.com/office/powerpoint/2010/main" val="231212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618FC4C-1048-4289-AA1E-ACF5FAD0AEB8}" type="slidenum">
              <a:rPr lang="en-US" smtClean="0"/>
              <a:pPr>
                <a:defRPr/>
              </a:pPr>
              <a:t>4</a:t>
            </a:fld>
            <a:endParaRPr lang="en-US" sz="1400" dirty="0">
              <a:solidFill>
                <a:srgbClr val="6D2E69"/>
              </a:solidFill>
            </a:endParaRPr>
          </a:p>
        </p:txBody>
      </p:sp>
      <p:pic>
        <p:nvPicPr>
          <p:cNvPr id="3074"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518" b="4688"/>
          <a:stretch/>
        </p:blipFill>
        <p:spPr bwMode="auto">
          <a:xfrm>
            <a:off x="1409841" y="1219199"/>
            <a:ext cx="6656478" cy="478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txBox="1">
            <a:spLocks/>
          </p:cNvSpPr>
          <p:nvPr/>
        </p:nvSpPr>
        <p:spPr>
          <a:xfrm>
            <a:off x="557439" y="377373"/>
            <a:ext cx="6975475" cy="1061355"/>
          </a:xfrm>
          <a:prstGeom prst="rect">
            <a:avLst/>
          </a:prstGeom>
        </p:spPr>
        <p:txBody>
          <a:bodyPr/>
          <a:lstStyle>
            <a:lvl1pPr algn="l" defTabSz="457200" rtl="0" eaLnBrk="1" latinLnBrk="0" hangingPunct="1">
              <a:spcBef>
                <a:spcPct val="0"/>
              </a:spcBef>
              <a:buNone/>
              <a:defRPr sz="2800" b="1" kern="1200">
                <a:solidFill>
                  <a:srgbClr val="660066"/>
                </a:solidFill>
                <a:latin typeface="Arial"/>
                <a:ea typeface="+mj-ea"/>
                <a:cs typeface="Arial"/>
              </a:defRPr>
            </a:lvl1pPr>
          </a:lstStyle>
          <a:p>
            <a:r>
              <a:rPr lang="en-GB" dirty="0" smtClean="0"/>
              <a:t>Are adult social care services closer to the tipping point?</a:t>
            </a:r>
            <a:endParaRPr lang="en-GB" dirty="0"/>
          </a:p>
        </p:txBody>
      </p:sp>
    </p:spTree>
    <p:extLst>
      <p:ext uri="{BB962C8B-B14F-4D97-AF65-F5344CB8AC3E}">
        <p14:creationId xmlns:p14="http://schemas.microsoft.com/office/powerpoint/2010/main" val="311072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Adult social care</a:t>
            </a:r>
            <a:endParaRPr lang="en-GB" dirty="0"/>
          </a:p>
        </p:txBody>
      </p:sp>
      <p:sp>
        <p:nvSpPr>
          <p:cNvPr id="2" name="Slide Number Placeholder 1"/>
          <p:cNvSpPr>
            <a:spLocks noGrp="1"/>
          </p:cNvSpPr>
          <p:nvPr>
            <p:ph type="sldNum" sz="quarter" idx="12"/>
          </p:nvPr>
        </p:nvSpPr>
        <p:spPr/>
        <p:txBody>
          <a:bodyPr/>
          <a:lstStyle/>
          <a:p>
            <a:fld id="{A288491E-1375-0B4D-B625-FCA2975D2B17}" type="slidenum">
              <a:rPr lang="en-US" smtClean="0"/>
              <a:pPr/>
              <a:t>5</a:t>
            </a:fld>
            <a:endParaRPr lang="en-US" dirty="0"/>
          </a:p>
        </p:txBody>
      </p:sp>
      <p:sp>
        <p:nvSpPr>
          <p:cNvPr id="5" name="Rectangle 4"/>
          <p:cNvSpPr/>
          <p:nvPr/>
        </p:nvSpPr>
        <p:spPr>
          <a:xfrm>
            <a:off x="0" y="3925746"/>
            <a:ext cx="1318846" cy="892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2738"/>
            <a:ext cx="3097213" cy="444952"/>
          </a:xfrm>
          <a:prstGeom prst="rect">
            <a:avLst/>
          </a:prstGeom>
        </p:spPr>
      </p:pic>
      <p:sp>
        <p:nvSpPr>
          <p:cNvPr id="11" name="Rectangle 10"/>
          <p:cNvSpPr/>
          <p:nvPr/>
        </p:nvSpPr>
        <p:spPr>
          <a:xfrm>
            <a:off x="1017" y="1460501"/>
            <a:ext cx="8409470" cy="443312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Flowchart: Connector 12"/>
          <p:cNvSpPr/>
          <p:nvPr/>
        </p:nvSpPr>
        <p:spPr>
          <a:xfrm>
            <a:off x="5972619" y="248654"/>
            <a:ext cx="2188021" cy="2184234"/>
          </a:xfrm>
          <a:prstGeom prst="flowChartConnector">
            <a:avLst/>
          </a:prstGeom>
          <a:solidFill>
            <a:srgbClr val="AB54B2">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45" r="11561"/>
          <a:stretch/>
        </p:blipFill>
        <p:spPr>
          <a:xfrm>
            <a:off x="7010409" y="1064309"/>
            <a:ext cx="2128722" cy="1976034"/>
          </a:xfrm>
          <a:prstGeom prst="rect">
            <a:avLst/>
          </a:prstGeom>
        </p:spPr>
      </p:pic>
      <p:sp>
        <p:nvSpPr>
          <p:cNvPr id="14" name="Text Placeholder 6"/>
          <p:cNvSpPr txBox="1">
            <a:spLocks/>
          </p:cNvSpPr>
          <p:nvPr/>
        </p:nvSpPr>
        <p:spPr>
          <a:xfrm>
            <a:off x="503613" y="1564420"/>
            <a:ext cx="7396136" cy="3707427"/>
          </a:xfrm>
          <a:prstGeom prst="rect">
            <a:avLst/>
          </a:prstGeom>
        </p:spPr>
        <p:txBody>
          <a:bodyPr/>
          <a:lstStyle>
            <a:lvl1pPr marL="268288" indent="-268288" algn="l" defTabSz="457200" rtl="0" eaLnBrk="1" latinLnBrk="0" hangingPunct="1">
              <a:spcBef>
                <a:spcPct val="20000"/>
              </a:spcBef>
              <a:spcAft>
                <a:spcPts val="600"/>
              </a:spcAft>
              <a:buClr>
                <a:srgbClr val="DD0068"/>
              </a:buClr>
              <a:buFont typeface="Arial"/>
              <a:buChar char="•"/>
              <a:defRPr sz="1800" kern="1200">
                <a:solidFill>
                  <a:schemeClr val="tx1"/>
                </a:solidFill>
                <a:latin typeface="Arial"/>
                <a:ea typeface="+mn-ea"/>
                <a:cs typeface="Arial"/>
              </a:defRPr>
            </a:lvl1pPr>
            <a:lvl2pPr marL="536575" indent="-2682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2pPr>
            <a:lvl3pPr marL="715963" indent="-179388"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3pPr>
            <a:lvl4pPr marL="985838" indent="-269875"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4pPr>
            <a:lvl5pPr marL="1163638" indent="-177800" algn="l" defTabSz="457200" rtl="0" eaLnBrk="1" latinLnBrk="0" hangingPunct="1">
              <a:spcBef>
                <a:spcPct val="20000"/>
              </a:spcBef>
              <a:buClr>
                <a:srgbClr val="DD0068"/>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dirty="0" smtClean="0"/>
              <a:t>78% rated good, but </a:t>
            </a:r>
            <a:r>
              <a:rPr lang="en-GB" dirty="0"/>
              <a:t>19% </a:t>
            </a:r>
            <a:r>
              <a:rPr lang="en-GB" dirty="0" smtClean="0"/>
              <a:t>rated requires </a:t>
            </a:r>
            <a:r>
              <a:rPr lang="en-GB" dirty="0"/>
              <a:t>improvement </a:t>
            </a:r>
            <a:r>
              <a:rPr lang="en-GB" dirty="0" smtClean="0"/>
              <a:t>                 and </a:t>
            </a:r>
            <a:r>
              <a:rPr lang="en-GB" dirty="0"/>
              <a:t>1% (303 locations) </a:t>
            </a:r>
            <a:r>
              <a:rPr lang="en-GB" dirty="0" smtClean="0"/>
              <a:t>inadequate</a:t>
            </a:r>
            <a:endParaRPr lang="en-GB" dirty="0"/>
          </a:p>
          <a:p>
            <a:r>
              <a:rPr lang="en-GB" dirty="0" smtClean="0"/>
              <a:t>Caring rated </a:t>
            </a:r>
            <a:r>
              <a:rPr lang="en-GB" dirty="0"/>
              <a:t>best </a:t>
            </a:r>
            <a:r>
              <a:rPr lang="en-GB" dirty="0" smtClean="0"/>
              <a:t>– 92% good and 3% outstanding. Safe               and well-led poorest – </a:t>
            </a:r>
            <a:r>
              <a:rPr lang="en-GB" dirty="0"/>
              <a:t>22% </a:t>
            </a:r>
            <a:r>
              <a:rPr lang="en-GB" dirty="0" smtClean="0"/>
              <a:t>requires </a:t>
            </a:r>
            <a:r>
              <a:rPr lang="en-GB" dirty="0"/>
              <a:t>improvement and 2% </a:t>
            </a:r>
            <a:r>
              <a:rPr lang="en-GB" dirty="0" smtClean="0"/>
              <a:t>inadequate</a:t>
            </a:r>
            <a:endParaRPr lang="en-GB" dirty="0"/>
          </a:p>
          <a:p>
            <a:r>
              <a:rPr lang="en-GB" dirty="0"/>
              <a:t>H</a:t>
            </a:r>
            <a:r>
              <a:rPr lang="en-GB" dirty="0" smtClean="0"/>
              <a:t>igh-performing services have strong leaders – innovative </a:t>
            </a:r>
            <a:r>
              <a:rPr lang="en-GB" dirty="0"/>
              <a:t>r</a:t>
            </a:r>
            <a:r>
              <a:rPr lang="en-GB" dirty="0" smtClean="0"/>
              <a:t>egistered </a:t>
            </a:r>
            <a:r>
              <a:rPr lang="en-GB" dirty="0"/>
              <a:t>managers </a:t>
            </a:r>
            <a:r>
              <a:rPr lang="en-GB" dirty="0" smtClean="0"/>
              <a:t>known </a:t>
            </a:r>
            <a:r>
              <a:rPr lang="en-GB" dirty="0"/>
              <a:t>to staff, people using the service, carers and </a:t>
            </a:r>
            <a:r>
              <a:rPr lang="en-GB" dirty="0" smtClean="0"/>
              <a:t>families had </a:t>
            </a:r>
            <a:r>
              <a:rPr lang="en-GB" dirty="0"/>
              <a:t>a positive </a:t>
            </a:r>
            <a:r>
              <a:rPr lang="en-GB" dirty="0" smtClean="0"/>
              <a:t>impact</a:t>
            </a:r>
            <a:endParaRPr lang="en-GB" dirty="0"/>
          </a:p>
          <a:p>
            <a:r>
              <a:rPr lang="en-GB" dirty="0" smtClean="0"/>
              <a:t>High-quality services are person-centred – staff get </a:t>
            </a:r>
            <a:r>
              <a:rPr lang="en-GB" dirty="0"/>
              <a:t>to know people as people, understanding their interests, likes and </a:t>
            </a:r>
            <a:r>
              <a:rPr lang="en-GB" dirty="0" smtClean="0"/>
              <a:t>dislikes</a:t>
            </a:r>
            <a:endParaRPr lang="en-GB" dirty="0"/>
          </a:p>
          <a:p>
            <a:r>
              <a:rPr lang="en-GB" dirty="0" smtClean="0"/>
              <a:t>Most enforcement for poor care relates to governance, safety, </a:t>
            </a:r>
            <a:r>
              <a:rPr lang="en-GB" dirty="0"/>
              <a:t>staffing and person-centred </a:t>
            </a:r>
            <a:r>
              <a:rPr lang="en-GB" dirty="0" smtClean="0"/>
              <a:t>care</a:t>
            </a:r>
            <a:endParaRPr lang="en-GB" dirty="0"/>
          </a:p>
          <a:p>
            <a:r>
              <a:rPr lang="en-GB" i="1" dirty="0" smtClean="0"/>
              <a:t>Quality </a:t>
            </a:r>
            <a:r>
              <a:rPr lang="en-GB" i="1" dirty="0"/>
              <a:t>matters </a:t>
            </a:r>
            <a:r>
              <a:rPr lang="en-GB" dirty="0"/>
              <a:t>joint commitment </a:t>
            </a:r>
            <a:r>
              <a:rPr lang="en-GB" dirty="0" smtClean="0"/>
              <a:t>developed</a:t>
            </a:r>
            <a:endParaRPr lang="en-GB" dirty="0"/>
          </a:p>
        </p:txBody>
      </p:sp>
    </p:spTree>
    <p:extLst>
      <p:ext uri="{BB962C8B-B14F-4D97-AF65-F5344CB8AC3E}">
        <p14:creationId xmlns:p14="http://schemas.microsoft.com/office/powerpoint/2010/main" val="337641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Bristol Local Authority ratings up to 3.4.18</a:t>
            </a:r>
            <a:endParaRPr lang="en-GB" dirty="0"/>
          </a:p>
        </p:txBody>
      </p:sp>
      <p:sp>
        <p:nvSpPr>
          <p:cNvPr id="3" name="Content Placeholder 2"/>
          <p:cNvSpPr>
            <a:spLocks noGrp="1"/>
          </p:cNvSpPr>
          <p:nvPr>
            <p:ph sz="half" idx="1"/>
          </p:nvPr>
        </p:nvSpPr>
        <p:spPr>
          <a:xfrm>
            <a:off x="107504" y="1798638"/>
            <a:ext cx="3600400" cy="4318000"/>
          </a:xfrm>
        </p:spPr>
        <p:txBody>
          <a:bodyPr/>
          <a:lstStyle/>
          <a:p>
            <a:pPr algn="ctr"/>
            <a:r>
              <a:rPr lang="en-GB" dirty="0" smtClean="0"/>
              <a:t>Community</a:t>
            </a:r>
          </a:p>
          <a:p>
            <a:pPr algn="ctr"/>
            <a:r>
              <a:rPr lang="en-GB" dirty="0" smtClean="0"/>
              <a:t>3% </a:t>
            </a:r>
            <a:r>
              <a:rPr lang="en-GB" dirty="0" smtClean="0">
                <a:solidFill>
                  <a:srgbClr val="0070C0"/>
                </a:solidFill>
              </a:rPr>
              <a:t>outstanding</a:t>
            </a:r>
          </a:p>
          <a:p>
            <a:pPr algn="ctr"/>
            <a:r>
              <a:rPr lang="en-GB" dirty="0" smtClean="0"/>
              <a:t>80% </a:t>
            </a:r>
            <a:r>
              <a:rPr lang="en-GB" dirty="0" smtClean="0">
                <a:solidFill>
                  <a:srgbClr val="00B050"/>
                </a:solidFill>
              </a:rPr>
              <a:t>good</a:t>
            </a:r>
          </a:p>
          <a:p>
            <a:pPr algn="ctr"/>
            <a:r>
              <a:rPr lang="en-GB" dirty="0" smtClean="0"/>
              <a:t>12% </a:t>
            </a:r>
            <a:r>
              <a:rPr lang="en-GB" dirty="0" smtClean="0">
                <a:solidFill>
                  <a:srgbClr val="FFC000"/>
                </a:solidFill>
              </a:rPr>
              <a:t>requires improvement</a:t>
            </a:r>
          </a:p>
          <a:p>
            <a:pPr algn="ctr"/>
            <a:r>
              <a:rPr lang="en-GB" dirty="0" smtClean="0"/>
              <a:t>2% </a:t>
            </a:r>
            <a:r>
              <a:rPr lang="en-GB" dirty="0" smtClean="0">
                <a:solidFill>
                  <a:srgbClr val="FF0000"/>
                </a:solidFill>
              </a:rPr>
              <a:t>inadequate</a:t>
            </a:r>
          </a:p>
          <a:p>
            <a:pPr algn="ctr"/>
            <a:endParaRPr lang="en-GB" sz="2400" dirty="0">
              <a:solidFill>
                <a:srgbClr val="FF0000"/>
              </a:solidFill>
            </a:endParaRPr>
          </a:p>
          <a:p>
            <a:pPr algn="ctr"/>
            <a:r>
              <a:rPr lang="en-GB" sz="2400" dirty="0" smtClean="0"/>
              <a:t>Total 51 ratings</a:t>
            </a:r>
            <a:endParaRPr lang="en-GB" sz="2400" dirty="0"/>
          </a:p>
        </p:txBody>
      </p:sp>
      <p:sp>
        <p:nvSpPr>
          <p:cNvPr id="4" name="Content Placeholder 3"/>
          <p:cNvSpPr>
            <a:spLocks noGrp="1"/>
          </p:cNvSpPr>
          <p:nvPr>
            <p:ph sz="half" idx="2"/>
          </p:nvPr>
        </p:nvSpPr>
        <p:spPr>
          <a:xfrm>
            <a:off x="4644008" y="1772816"/>
            <a:ext cx="4104456" cy="4318000"/>
          </a:xfrm>
        </p:spPr>
        <p:txBody>
          <a:bodyPr/>
          <a:lstStyle/>
          <a:p>
            <a:pPr algn="ctr"/>
            <a:r>
              <a:rPr lang="en-GB" dirty="0"/>
              <a:t>R</a:t>
            </a:r>
            <a:r>
              <a:rPr lang="en-GB" dirty="0" smtClean="0"/>
              <a:t>esidential</a:t>
            </a:r>
          </a:p>
          <a:p>
            <a:pPr algn="ctr"/>
            <a:r>
              <a:rPr lang="en-GB" dirty="0" smtClean="0"/>
              <a:t>4% </a:t>
            </a:r>
            <a:r>
              <a:rPr lang="en-GB" dirty="0" smtClean="0">
                <a:solidFill>
                  <a:srgbClr val="0070C0"/>
                </a:solidFill>
              </a:rPr>
              <a:t>outstanding</a:t>
            </a:r>
            <a:endParaRPr lang="en-GB" dirty="0">
              <a:solidFill>
                <a:srgbClr val="0070C0"/>
              </a:solidFill>
            </a:endParaRPr>
          </a:p>
          <a:p>
            <a:pPr algn="ctr"/>
            <a:r>
              <a:rPr lang="en-GB" dirty="0" smtClean="0"/>
              <a:t>71% </a:t>
            </a:r>
            <a:r>
              <a:rPr lang="en-GB" dirty="0">
                <a:solidFill>
                  <a:srgbClr val="00B050"/>
                </a:solidFill>
              </a:rPr>
              <a:t>good</a:t>
            </a:r>
          </a:p>
          <a:p>
            <a:pPr algn="ctr"/>
            <a:r>
              <a:rPr lang="en-GB" dirty="0" smtClean="0"/>
              <a:t>25% </a:t>
            </a:r>
            <a:r>
              <a:rPr lang="en-GB" dirty="0">
                <a:solidFill>
                  <a:srgbClr val="FFC000"/>
                </a:solidFill>
              </a:rPr>
              <a:t>requires improvement</a:t>
            </a:r>
          </a:p>
          <a:p>
            <a:pPr algn="ctr"/>
            <a:r>
              <a:rPr lang="en-GB" dirty="0" smtClean="0"/>
              <a:t>0% </a:t>
            </a:r>
            <a:r>
              <a:rPr lang="en-GB" dirty="0">
                <a:solidFill>
                  <a:srgbClr val="FF0000"/>
                </a:solidFill>
              </a:rPr>
              <a:t>inadequate</a:t>
            </a:r>
          </a:p>
          <a:p>
            <a:pPr algn="ctr"/>
            <a:endParaRPr lang="en-GB" sz="2400" dirty="0" smtClean="0"/>
          </a:p>
          <a:p>
            <a:pPr algn="ctr"/>
            <a:r>
              <a:rPr lang="en-GB" sz="2400" dirty="0" smtClean="0"/>
              <a:t>Total 108 ratings</a:t>
            </a:r>
          </a:p>
          <a:p>
            <a:pPr algn="ctr"/>
            <a:endParaRPr lang="en-GB" dirty="0"/>
          </a:p>
        </p:txBody>
      </p:sp>
      <p:sp>
        <p:nvSpPr>
          <p:cNvPr id="5" name="Slide Number Placeholder 4"/>
          <p:cNvSpPr>
            <a:spLocks noGrp="1"/>
          </p:cNvSpPr>
          <p:nvPr>
            <p:ph type="sldNum" sz="quarter" idx="10"/>
          </p:nvPr>
        </p:nvSpPr>
        <p:spPr/>
        <p:txBody>
          <a:bodyPr/>
          <a:lstStyle/>
          <a:p>
            <a:pPr>
              <a:defRPr/>
            </a:pPr>
            <a:fld id="{CAD383DC-3E62-4AF7-B3F3-134F4735B5CB}" type="slidenum">
              <a:rPr lang="en-US" smtClean="0"/>
              <a:pPr>
                <a:defRPr/>
              </a:pPr>
              <a:t>6</a:t>
            </a:fld>
            <a:endParaRPr lang="en-US" sz="1400">
              <a:solidFill>
                <a:srgbClr val="6D2E69"/>
              </a:solidFill>
            </a:endParaRPr>
          </a:p>
        </p:txBody>
      </p:sp>
    </p:spTree>
    <p:extLst>
      <p:ext uri="{BB962C8B-B14F-4D97-AF65-F5344CB8AC3E}">
        <p14:creationId xmlns:p14="http://schemas.microsoft.com/office/powerpoint/2010/main" val="61353022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Medicines Safety</a:t>
            </a:r>
            <a:endParaRPr lang="en-GB" dirty="0"/>
          </a:p>
        </p:txBody>
      </p:sp>
      <p:sp>
        <p:nvSpPr>
          <p:cNvPr id="3" name="Slide Number Placeholder 2"/>
          <p:cNvSpPr>
            <a:spLocks noGrp="1"/>
          </p:cNvSpPr>
          <p:nvPr>
            <p:ph type="sldNum" sz="quarter" idx="10"/>
          </p:nvPr>
        </p:nvSpPr>
        <p:spPr/>
        <p:txBody>
          <a:bodyPr/>
          <a:lstStyle/>
          <a:p>
            <a:pPr>
              <a:defRPr/>
            </a:pPr>
            <a:fld id="{E090D303-88E2-4E15-8743-FE7B0A1EBE1B}" type="slidenum">
              <a:rPr lang="en-US" smtClean="0"/>
              <a:pPr>
                <a:defRPr/>
              </a:pPr>
              <a:t>7</a:t>
            </a:fld>
            <a:endParaRPr lang="en-US" sz="1400">
              <a:solidFill>
                <a:srgbClr val="6D2E69"/>
              </a:solidFill>
            </a:endParaRPr>
          </a:p>
        </p:txBody>
      </p:sp>
      <p:sp>
        <p:nvSpPr>
          <p:cNvPr id="4" name="Rectangle 3"/>
          <p:cNvSpPr/>
          <p:nvPr/>
        </p:nvSpPr>
        <p:spPr>
          <a:xfrm>
            <a:off x="323528" y="1628800"/>
            <a:ext cx="8568952" cy="5262979"/>
          </a:xfrm>
          <a:prstGeom prst="rect">
            <a:avLst/>
          </a:prstGeom>
        </p:spPr>
        <p:txBody>
          <a:bodyPr wrap="square">
            <a:spAutoFit/>
          </a:bodyPr>
          <a:lstStyle/>
          <a:p>
            <a:pPr marL="342900" indent="-342900">
              <a:buFont typeface="Arial" panose="020B0604020202020204" pitchFamily="34" charset="0"/>
              <a:buChar char="•"/>
              <a:defRPr/>
            </a:pPr>
            <a:r>
              <a:rPr lang="en-GB" sz="2400" dirty="0" smtClean="0">
                <a:cs typeface="Arial"/>
              </a:rPr>
              <a:t>Adverse </a:t>
            </a:r>
            <a:r>
              <a:rPr lang="en-GB" sz="2400" dirty="0">
                <a:cs typeface="Arial"/>
              </a:rPr>
              <a:t>reactions to drugs are responsible for </a:t>
            </a:r>
            <a:r>
              <a:rPr lang="en-GB" sz="2400" b="1" dirty="0">
                <a:solidFill>
                  <a:srgbClr val="FFC000"/>
                </a:solidFill>
                <a:cs typeface="Arial"/>
              </a:rPr>
              <a:t>6.5% </a:t>
            </a:r>
            <a:r>
              <a:rPr lang="en-GB" sz="2400" dirty="0">
                <a:cs typeface="Arial"/>
              </a:rPr>
              <a:t>of all admissions to </a:t>
            </a:r>
            <a:r>
              <a:rPr lang="en-GB" sz="2400" dirty="0" smtClean="0">
                <a:cs typeface="Arial"/>
              </a:rPr>
              <a:t>hospital and o</a:t>
            </a:r>
            <a:r>
              <a:rPr lang="en-GB" sz="2400" dirty="0" smtClean="0">
                <a:cs typeface="Arial" panose="020B0604020202020204" pitchFamily="34" charset="0"/>
              </a:rPr>
              <a:t>ver </a:t>
            </a:r>
            <a:r>
              <a:rPr lang="en-GB" sz="2400" b="1" dirty="0">
                <a:solidFill>
                  <a:srgbClr val="FF0000"/>
                </a:solidFill>
                <a:cs typeface="Arial" panose="020B0604020202020204" pitchFamily="34" charset="0"/>
              </a:rPr>
              <a:t>70% </a:t>
            </a:r>
            <a:r>
              <a:rPr lang="en-GB" sz="2400" dirty="0" smtClean="0">
                <a:cs typeface="Arial" panose="020B0604020202020204" pitchFamily="34" charset="0"/>
              </a:rPr>
              <a:t>are avoidable.</a:t>
            </a:r>
          </a:p>
          <a:p>
            <a:pPr>
              <a:defRPr/>
            </a:pPr>
            <a:endParaRPr lang="en-GB" sz="2400" dirty="0" smtClean="0">
              <a:cs typeface="Arial" panose="020B0604020202020204" pitchFamily="34" charset="0"/>
            </a:endParaRPr>
          </a:p>
          <a:p>
            <a:pPr marL="457200" indent="-457200">
              <a:buFont typeface="Arial" panose="020B0604020202020204" pitchFamily="34" charset="0"/>
              <a:buChar char="•"/>
              <a:defRPr/>
            </a:pPr>
            <a:r>
              <a:rPr lang="en-GB" altLang="en-US" sz="2400" b="1" dirty="0">
                <a:solidFill>
                  <a:srgbClr val="FF00FF"/>
                </a:solidFill>
              </a:rPr>
              <a:t>A third of people</a:t>
            </a:r>
            <a:r>
              <a:rPr lang="en-GB" altLang="en-US" sz="2400" dirty="0">
                <a:solidFill>
                  <a:srgbClr val="FF00FF"/>
                </a:solidFill>
              </a:rPr>
              <a:t> </a:t>
            </a:r>
            <a:r>
              <a:rPr lang="en-GB" altLang="en-US" sz="2400" dirty="0"/>
              <a:t>aged 75 years and over are taking at least six </a:t>
            </a:r>
            <a:r>
              <a:rPr lang="en-GB" altLang="en-US" sz="2400" dirty="0" smtClean="0"/>
              <a:t>medicines</a:t>
            </a:r>
          </a:p>
          <a:p>
            <a:pPr>
              <a:defRPr/>
            </a:pPr>
            <a:endParaRPr lang="en-GB" altLang="en-US" sz="2400" dirty="0"/>
          </a:p>
          <a:p>
            <a:pPr marL="457200" indent="-457200">
              <a:buFont typeface="Arial" panose="020B0604020202020204" pitchFamily="34" charset="0"/>
              <a:buChar char="•"/>
              <a:defRPr/>
            </a:pPr>
            <a:r>
              <a:rPr lang="en-GB" altLang="en-US" sz="2400" dirty="0"/>
              <a:t>A person taking ten or more medicines is </a:t>
            </a:r>
            <a:r>
              <a:rPr lang="en-GB" altLang="en-US" sz="2400" b="1" dirty="0">
                <a:solidFill>
                  <a:srgbClr val="00B0F0"/>
                </a:solidFill>
              </a:rPr>
              <a:t>300% </a:t>
            </a:r>
            <a:r>
              <a:rPr lang="en-GB" altLang="en-US" sz="2400" dirty="0"/>
              <a:t>more likely to be admitted to </a:t>
            </a:r>
            <a:r>
              <a:rPr lang="en-GB" altLang="en-US" sz="2400" dirty="0" smtClean="0"/>
              <a:t>hospital</a:t>
            </a:r>
          </a:p>
          <a:p>
            <a:pPr>
              <a:defRPr/>
            </a:pPr>
            <a:endParaRPr lang="en-GB" altLang="en-US" sz="2400" dirty="0" smtClean="0"/>
          </a:p>
          <a:p>
            <a:pPr marL="457200" indent="-457200">
              <a:buFont typeface="Arial" panose="020B0604020202020204" pitchFamily="34" charset="0"/>
              <a:buChar char="•"/>
              <a:defRPr/>
            </a:pPr>
            <a:r>
              <a:rPr lang="en-GB" sz="2400" dirty="0" smtClean="0">
                <a:solidFill>
                  <a:srgbClr val="000000"/>
                </a:solidFill>
                <a:cs typeface="Arial"/>
              </a:rPr>
              <a:t>Patients </a:t>
            </a:r>
            <a:r>
              <a:rPr lang="en-GB" sz="2400" dirty="0">
                <a:solidFill>
                  <a:srgbClr val="000000"/>
                </a:solidFill>
                <a:cs typeface="Arial"/>
              </a:rPr>
              <a:t>and their carers often have </a:t>
            </a:r>
            <a:r>
              <a:rPr lang="en-GB" sz="2400" b="1" dirty="0">
                <a:solidFill>
                  <a:srgbClr val="333399">
                    <a:lumMod val="60000"/>
                    <a:lumOff val="40000"/>
                  </a:srgbClr>
                </a:solidFill>
                <a:cs typeface="Arial"/>
              </a:rPr>
              <a:t>inadequate</a:t>
            </a:r>
            <a:r>
              <a:rPr lang="en-GB" sz="2400" dirty="0">
                <a:solidFill>
                  <a:srgbClr val="000000"/>
                </a:solidFill>
                <a:cs typeface="Arial"/>
              </a:rPr>
              <a:t> information about their </a:t>
            </a:r>
            <a:r>
              <a:rPr lang="en-GB" sz="2400" dirty="0" smtClean="0">
                <a:solidFill>
                  <a:srgbClr val="000000"/>
                </a:solidFill>
                <a:cs typeface="Arial"/>
              </a:rPr>
              <a:t>medicines</a:t>
            </a:r>
            <a:r>
              <a:rPr lang="en-GB" sz="2400" dirty="0" smtClean="0">
                <a:solidFill>
                  <a:srgbClr val="000000"/>
                </a:solidFill>
              </a:rPr>
              <a:t>. </a:t>
            </a:r>
            <a:r>
              <a:rPr lang="en-GB" sz="2400" dirty="0" smtClean="0">
                <a:solidFill>
                  <a:srgbClr val="000000"/>
                </a:solidFill>
                <a:cs typeface="Arial" panose="020B0604020202020204" pitchFamily="34" charset="0"/>
              </a:rPr>
              <a:t>Between </a:t>
            </a:r>
            <a:r>
              <a:rPr lang="en-GB" sz="2400" b="1" dirty="0">
                <a:solidFill>
                  <a:srgbClr val="FF3300"/>
                </a:solidFill>
                <a:cs typeface="Arial" panose="020B0604020202020204" pitchFamily="34" charset="0"/>
              </a:rPr>
              <a:t>30%-50% </a:t>
            </a:r>
            <a:r>
              <a:rPr lang="en-GB" sz="2400" dirty="0">
                <a:solidFill>
                  <a:srgbClr val="000000"/>
                </a:solidFill>
                <a:cs typeface="Arial" panose="020B0604020202020204" pitchFamily="34" charset="0"/>
              </a:rPr>
              <a:t>of newly prescribed medicines are not taken as </a:t>
            </a:r>
            <a:r>
              <a:rPr lang="en-GB" sz="2400" dirty="0" smtClean="0">
                <a:solidFill>
                  <a:srgbClr val="000000"/>
                </a:solidFill>
                <a:cs typeface="Arial" panose="020B0604020202020204" pitchFamily="34" charset="0"/>
              </a:rPr>
              <a:t>prescribed.</a:t>
            </a:r>
            <a:endParaRPr lang="en-GB" altLang="en-US" sz="2400" dirty="0"/>
          </a:p>
          <a:p>
            <a:pPr marL="457200" indent="-457200">
              <a:buFont typeface="Arial" panose="020B0604020202020204" pitchFamily="34" charset="0"/>
              <a:buChar char="•"/>
              <a:defRPr/>
            </a:pPr>
            <a:endParaRPr lang="en-GB" altLang="en-US" sz="2400" dirty="0"/>
          </a:p>
          <a:p>
            <a:pPr marL="457200" indent="-457200">
              <a:buFont typeface="Arial" panose="020B0604020202020204" pitchFamily="34" charset="0"/>
              <a:buChar char="•"/>
              <a:defRPr/>
            </a:pPr>
            <a:endParaRPr lang="en-GB" sz="2400" dirty="0">
              <a:cs typeface="Arial" panose="020B0604020202020204" pitchFamily="34" charset="0"/>
            </a:endParaRPr>
          </a:p>
        </p:txBody>
      </p:sp>
    </p:spTree>
    <p:extLst>
      <p:ext uri="{BB962C8B-B14F-4D97-AF65-F5344CB8AC3E}">
        <p14:creationId xmlns:p14="http://schemas.microsoft.com/office/powerpoint/2010/main" val="355351156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55650" y="692150"/>
            <a:ext cx="5732463" cy="577850"/>
          </a:xfrm>
        </p:spPr>
        <p:txBody>
          <a:bodyPr/>
          <a:lstStyle/>
          <a:p>
            <a:r>
              <a:rPr lang="en-GB" altLang="en-US" sz="2800" dirty="0" smtClean="0">
                <a:ea typeface="ＭＳ Ｐゴシック" pitchFamily="34" charset="-128"/>
              </a:rPr>
              <a:t>Key lines of enquiry </a:t>
            </a:r>
          </a:p>
        </p:txBody>
      </p:sp>
      <p:sp>
        <p:nvSpPr>
          <p:cNvPr id="14" name="TextBox 13"/>
          <p:cNvSpPr txBox="1"/>
          <p:nvPr/>
        </p:nvSpPr>
        <p:spPr>
          <a:xfrm>
            <a:off x="468313" y="1556793"/>
            <a:ext cx="8258175" cy="5929796"/>
          </a:xfrm>
          <a:prstGeom prst="rect">
            <a:avLst/>
          </a:prstGeom>
          <a:noFill/>
        </p:spPr>
        <p:txBody>
          <a:bodyPr wrap="square" lIns="91408" tIns="45704" rIns="91408" bIns="45704">
            <a:spAutoFit/>
          </a:bodyPr>
          <a:lstStyle/>
          <a:p>
            <a:pPr marL="361950" indent="-361950" fontAlgn="base">
              <a:spcAft>
                <a:spcPts val="1000"/>
              </a:spcAft>
              <a:buClr>
                <a:srgbClr val="5F2861"/>
              </a:buClr>
              <a:buSzPct val="100000"/>
              <a:buFontTx/>
              <a:buBlip>
                <a:blip r:embed="rId3"/>
              </a:buBlip>
              <a:defRPr/>
            </a:pPr>
            <a:r>
              <a:rPr lang="en-GB" sz="2000" dirty="0">
                <a:solidFill>
                  <a:prstClr val="black"/>
                </a:solidFill>
                <a:ea typeface="ヒラギノ角ゴ Pro W3" charset="-128"/>
              </a:rPr>
              <a:t>To focus our inspection, we use a standard set of key lines of enquiry (KLOEs) that relate to the five key questions</a:t>
            </a:r>
          </a:p>
          <a:p>
            <a:pPr fontAlgn="base">
              <a:spcAft>
                <a:spcPts val="1000"/>
              </a:spcAft>
              <a:buClr>
                <a:srgbClr val="5F2861"/>
              </a:buClr>
              <a:buSzPct val="100000"/>
              <a:defRPr/>
            </a:pPr>
            <a:endParaRPr lang="en-GB" sz="800" dirty="0">
              <a:solidFill>
                <a:prstClr val="black"/>
              </a:solidFill>
              <a:ea typeface="ヒラギノ角ゴ Pro W3" charset="-128"/>
            </a:endParaRPr>
          </a:p>
          <a:p>
            <a:pPr marL="361950" indent="-361950" fontAlgn="base">
              <a:spcAft>
                <a:spcPts val="1000"/>
              </a:spcAft>
              <a:buClr>
                <a:srgbClr val="5F2861"/>
              </a:buClr>
              <a:buSzPct val="100000"/>
              <a:buFontTx/>
              <a:buBlip>
                <a:blip r:embed="rId3"/>
              </a:buBlip>
              <a:defRPr/>
            </a:pPr>
            <a:r>
              <a:rPr lang="en-GB" sz="2000" dirty="0">
                <a:solidFill>
                  <a:prstClr val="black"/>
                </a:solidFill>
                <a:ea typeface="ヒラギノ角ゴ Pro W3" charset="-128"/>
              </a:rPr>
              <a:t>KLOEs support consistency of what we look at under each of the five key questions and focus on those areas that matter most</a:t>
            </a:r>
          </a:p>
          <a:p>
            <a:pPr fontAlgn="base">
              <a:spcAft>
                <a:spcPts val="1000"/>
              </a:spcAft>
              <a:buClr>
                <a:srgbClr val="5F2861"/>
              </a:buClr>
              <a:buSzPct val="100000"/>
              <a:defRPr/>
            </a:pPr>
            <a:endParaRPr lang="en-GB" sz="800" dirty="0">
              <a:solidFill>
                <a:prstClr val="black"/>
              </a:solidFill>
              <a:ea typeface="ヒラギノ角ゴ Pro W3" charset="-128"/>
            </a:endParaRPr>
          </a:p>
          <a:p>
            <a:pPr marL="361950" indent="-361950" fontAlgn="base">
              <a:spcAft>
                <a:spcPts val="1000"/>
              </a:spcAft>
              <a:buClr>
                <a:srgbClr val="5F2861"/>
              </a:buClr>
              <a:buSzPct val="100000"/>
              <a:buFontTx/>
              <a:buBlip>
                <a:blip r:embed="rId3"/>
              </a:buBlip>
              <a:defRPr/>
            </a:pPr>
            <a:r>
              <a:rPr lang="en-GB" sz="2000" dirty="0">
                <a:solidFill>
                  <a:prstClr val="black"/>
                </a:solidFill>
                <a:ea typeface="ヒラギノ角ゴ Pro W3" charset="-128"/>
              </a:rPr>
              <a:t>KLOEs are supported by guidance on the key things to consider as part of the assessment; these are called </a:t>
            </a:r>
            <a:r>
              <a:rPr lang="en-GB" sz="2000" dirty="0" smtClean="0">
                <a:solidFill>
                  <a:prstClr val="black"/>
                </a:solidFill>
                <a:ea typeface="ヒラギノ角ゴ Pro W3" charset="-128"/>
              </a:rPr>
              <a:t>prompts</a:t>
            </a:r>
          </a:p>
          <a:p>
            <a:pPr fontAlgn="base">
              <a:spcAft>
                <a:spcPts val="1000"/>
              </a:spcAft>
              <a:buClr>
                <a:srgbClr val="5F2861"/>
              </a:buClr>
              <a:buSzPct val="100000"/>
              <a:defRPr/>
            </a:pPr>
            <a:endParaRPr lang="en-GB" sz="2000" dirty="0" smtClean="0">
              <a:solidFill>
                <a:prstClr val="black"/>
              </a:solidFill>
              <a:ea typeface="ヒラギノ角ゴ Pro W3" charset="-128"/>
            </a:endParaRPr>
          </a:p>
          <a:p>
            <a:pPr marL="361950" indent="-361950" fontAlgn="base">
              <a:spcAft>
                <a:spcPts val="1000"/>
              </a:spcAft>
              <a:buClr>
                <a:srgbClr val="5F2861"/>
              </a:buClr>
              <a:buSzPct val="100000"/>
              <a:buFontTx/>
              <a:buBlip>
                <a:blip r:embed="rId3"/>
              </a:buBlip>
              <a:defRPr/>
            </a:pPr>
            <a:r>
              <a:rPr lang="en-GB" sz="2000" dirty="0" smtClean="0">
                <a:solidFill>
                  <a:prstClr val="black"/>
                </a:solidFill>
                <a:ea typeface="ヒラギノ角ゴ Pro W3" charset="-128"/>
              </a:rPr>
              <a:t>Each KLOE has a defined set of ratings characteristics – what does ‘good’ look like?</a:t>
            </a:r>
          </a:p>
          <a:p>
            <a:pPr fontAlgn="base">
              <a:spcAft>
                <a:spcPts val="1000"/>
              </a:spcAft>
              <a:buClr>
                <a:srgbClr val="5F2861"/>
              </a:buClr>
              <a:buSzPct val="100000"/>
              <a:defRPr/>
            </a:pPr>
            <a:endParaRPr lang="en-GB" sz="2000" dirty="0" smtClean="0">
              <a:solidFill>
                <a:prstClr val="black"/>
              </a:solidFill>
              <a:ea typeface="ヒラギノ角ゴ Pro W3" charset="-128"/>
            </a:endParaRPr>
          </a:p>
          <a:p>
            <a:pPr marL="361950" indent="-361950" fontAlgn="base">
              <a:spcAft>
                <a:spcPts val="1000"/>
              </a:spcAft>
              <a:buClr>
                <a:srgbClr val="5F2861"/>
              </a:buClr>
              <a:buSzPct val="100000"/>
              <a:buFontTx/>
              <a:buBlip>
                <a:blip r:embed="rId3"/>
              </a:buBlip>
              <a:defRPr/>
            </a:pPr>
            <a:r>
              <a:rPr lang="en-GB" sz="2000" b="1" kern="0" dirty="0" smtClean="0">
                <a:solidFill>
                  <a:srgbClr val="000000"/>
                </a:solidFill>
                <a:ea typeface="ＭＳ Ｐゴシック" pitchFamily="-16" charset="-128"/>
              </a:rPr>
              <a:t>S4</a:t>
            </a:r>
            <a:r>
              <a:rPr lang="en-GB" sz="2000" b="1" kern="0" dirty="0">
                <a:solidFill>
                  <a:srgbClr val="000000"/>
                </a:solidFill>
                <a:ea typeface="ＭＳ Ｐゴシック" pitchFamily="-16" charset="-128"/>
              </a:rPr>
              <a:t>: How does the provider ensure the proper and safe use of medicines?</a:t>
            </a:r>
          </a:p>
          <a:p>
            <a:pPr fontAlgn="base">
              <a:spcAft>
                <a:spcPts val="1000"/>
              </a:spcAft>
              <a:buClr>
                <a:srgbClr val="5F2861"/>
              </a:buClr>
              <a:buSzPct val="100000"/>
              <a:defRPr/>
            </a:pPr>
            <a:endParaRPr lang="en-GB" sz="2000" dirty="0" smtClean="0">
              <a:solidFill>
                <a:prstClr val="black"/>
              </a:solidFill>
              <a:ea typeface="ヒラギノ角ゴ Pro W3" charset="-128"/>
            </a:endParaRPr>
          </a:p>
          <a:p>
            <a:pPr fontAlgn="base">
              <a:spcAft>
                <a:spcPts val="1000"/>
              </a:spcAft>
              <a:buClr>
                <a:srgbClr val="5F2861"/>
              </a:buClr>
              <a:buSzPct val="100000"/>
              <a:defRPr/>
            </a:pPr>
            <a:endParaRPr lang="en-GB" sz="2000" dirty="0" smtClean="0">
              <a:solidFill>
                <a:prstClr val="black"/>
              </a:solidFill>
              <a:ea typeface="ヒラギノ角ゴ Pro W3" charset="-128"/>
            </a:endParaRPr>
          </a:p>
        </p:txBody>
      </p:sp>
      <p:sp>
        <p:nvSpPr>
          <p:cNvPr id="4198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pitchFamily="-16" charset="-128"/>
              </a:defRPr>
            </a:lvl1pPr>
            <a:lvl2pPr marL="742950" indent="-285750">
              <a:defRPr sz="2400">
                <a:solidFill>
                  <a:schemeClr val="tx1"/>
                </a:solidFill>
                <a:latin typeface="Arial" pitchFamily="34" charset="0"/>
                <a:ea typeface="ヒラギノ角ゴ Pro W3" pitchFamily="-16" charset="-128"/>
              </a:defRPr>
            </a:lvl2pPr>
            <a:lvl3pPr marL="1143000" indent="-228600">
              <a:defRPr sz="2400">
                <a:solidFill>
                  <a:schemeClr val="tx1"/>
                </a:solidFill>
                <a:latin typeface="Arial" pitchFamily="34" charset="0"/>
                <a:ea typeface="ヒラギノ角ゴ Pro W3" pitchFamily="-16" charset="-128"/>
              </a:defRPr>
            </a:lvl3pPr>
            <a:lvl4pPr marL="1600200" indent="-228600">
              <a:defRPr sz="2400">
                <a:solidFill>
                  <a:schemeClr val="tx1"/>
                </a:solidFill>
                <a:latin typeface="Arial" pitchFamily="34" charset="0"/>
                <a:ea typeface="ヒラギノ角ゴ Pro W3" pitchFamily="-16" charset="-128"/>
              </a:defRPr>
            </a:lvl4pPr>
            <a:lvl5pPr marL="2057400" indent="-228600">
              <a:defRPr sz="2400">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9pPr>
          </a:lstStyle>
          <a:p>
            <a:pPr algn="r" eaLnBrk="0" fontAlgn="base" hangingPunct="0">
              <a:spcBef>
                <a:spcPct val="0"/>
              </a:spcBef>
              <a:spcAft>
                <a:spcPct val="0"/>
              </a:spcAft>
            </a:pPr>
            <a:fld id="{C937F2A6-DC72-40C9-B177-B70D60AB2F97}" type="slidenum">
              <a:rPr lang="en-US" altLang="en-US" sz="900">
                <a:solidFill>
                  <a:srgbClr val="5F2861"/>
                </a:solidFill>
                <a:ea typeface="ＭＳ Ｐゴシック" pitchFamily="34" charset="-128"/>
              </a:rPr>
              <a:pPr algn="r" eaLnBrk="0" fontAlgn="base" hangingPunct="0">
                <a:spcBef>
                  <a:spcPct val="0"/>
                </a:spcBef>
                <a:spcAft>
                  <a:spcPct val="0"/>
                </a:spcAft>
              </a:pPr>
              <a:t>8</a:t>
            </a:fld>
            <a:endParaRPr lang="en-US" altLang="en-US" sz="1400">
              <a:solidFill>
                <a:srgbClr val="6D2E69"/>
              </a:solidFill>
              <a:ea typeface="ＭＳ Ｐゴシック" pitchFamily="34" charset="-128"/>
            </a:endParaRPr>
          </a:p>
        </p:txBody>
      </p:sp>
    </p:spTree>
    <p:extLst>
      <p:ext uri="{BB962C8B-B14F-4D97-AF65-F5344CB8AC3E}">
        <p14:creationId xmlns:p14="http://schemas.microsoft.com/office/powerpoint/2010/main" val="17120972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Medicines key lines of enquiry</a:t>
            </a:r>
            <a:endParaRPr lang="en-GB" dirty="0"/>
          </a:p>
        </p:txBody>
      </p:sp>
      <p:sp>
        <p:nvSpPr>
          <p:cNvPr id="3" name="Content Placeholder 2"/>
          <p:cNvSpPr>
            <a:spLocks noGrp="1"/>
          </p:cNvSpPr>
          <p:nvPr>
            <p:ph idx="1"/>
          </p:nvPr>
        </p:nvSpPr>
        <p:spPr>
          <a:xfrm>
            <a:off x="395536" y="1798638"/>
            <a:ext cx="8496944" cy="4318000"/>
          </a:xfrm>
        </p:spPr>
        <p:txBody>
          <a:bodyPr/>
          <a:lstStyle/>
          <a:p>
            <a:pPr marL="0" indent="0"/>
            <a:r>
              <a:rPr lang="en-GB" sz="2400" b="1" dirty="0" smtClean="0"/>
              <a:t>S4.1:  Is the provider’s role in relation to medicines clearly defined and described in relevant policies, procedures and training? Is current and relevant professional guidance about the management of medicines followed?</a:t>
            </a:r>
          </a:p>
          <a:p>
            <a:pPr>
              <a:buFont typeface="Arial" panose="020B0604020202020204" pitchFamily="34" charset="0"/>
              <a:buChar char="•"/>
            </a:pPr>
            <a:r>
              <a:rPr lang="en-GB" sz="2400" dirty="0" smtClean="0"/>
              <a:t>Policies should be service specific, reflect practice be in date, read by and accessible to staff</a:t>
            </a:r>
          </a:p>
          <a:p>
            <a:pPr>
              <a:buFont typeface="Arial" panose="020B0604020202020204" pitchFamily="34" charset="0"/>
              <a:buChar char="•"/>
            </a:pPr>
            <a:r>
              <a:rPr lang="en-GB" sz="2400" dirty="0" smtClean="0"/>
              <a:t>NICE guidance: </a:t>
            </a:r>
          </a:p>
          <a:p>
            <a:pPr lvl="1">
              <a:buFont typeface="Arial" panose="020B0604020202020204" pitchFamily="34" charset="0"/>
              <a:buChar char="•"/>
            </a:pPr>
            <a:r>
              <a:rPr lang="en-GB" sz="2400" dirty="0" smtClean="0"/>
              <a:t>SC1 for care homes</a:t>
            </a:r>
          </a:p>
          <a:p>
            <a:pPr lvl="1">
              <a:buFont typeface="Arial" panose="020B0604020202020204" pitchFamily="34" charset="0"/>
              <a:buChar char="•"/>
            </a:pPr>
            <a:r>
              <a:rPr lang="en-GB" sz="2400" dirty="0" smtClean="0"/>
              <a:t>NG67 for people living in their own homes</a:t>
            </a:r>
          </a:p>
          <a:p>
            <a:pPr>
              <a:buFont typeface="Arial" panose="020B0604020202020204" pitchFamily="34" charset="0"/>
              <a:buChar char="•"/>
            </a:pPr>
            <a:endParaRPr lang="en-GB" sz="2400" dirty="0" smtClean="0"/>
          </a:p>
          <a:p>
            <a:pPr marL="0" indent="0"/>
            <a:endParaRPr lang="en-GB" sz="2400" dirty="0" smtClean="0"/>
          </a:p>
          <a:p>
            <a:pPr marL="0">
              <a:buFont typeface="Arial" panose="020B0604020202020204" pitchFamily="34" charset="0"/>
              <a:buChar char="•"/>
            </a:pPr>
            <a:endParaRPr lang="en-GB" sz="2400" dirty="0" smtClean="0"/>
          </a:p>
          <a:p>
            <a:pPr marL="0">
              <a:buFont typeface="Arial" panose="020B0604020202020204" pitchFamily="34" charset="0"/>
              <a:buChar char="•"/>
            </a:pPr>
            <a:endParaRPr lang="en-GB" sz="2400" dirty="0" smtClean="0"/>
          </a:p>
          <a:p>
            <a:pPr marL="0"/>
            <a:endParaRPr lang="en-GB" sz="2400" dirty="0"/>
          </a:p>
        </p:txBody>
      </p:sp>
      <p:sp>
        <p:nvSpPr>
          <p:cNvPr id="4" name="Slide Number Placeholder 3"/>
          <p:cNvSpPr>
            <a:spLocks noGrp="1"/>
          </p:cNvSpPr>
          <p:nvPr>
            <p:ph type="sldNum" sz="quarter" idx="10"/>
          </p:nvPr>
        </p:nvSpPr>
        <p:spPr/>
        <p:txBody>
          <a:bodyPr/>
          <a:lstStyle/>
          <a:p>
            <a:pPr>
              <a:defRPr/>
            </a:pPr>
            <a:fld id="{CFBA0273-B3A5-4D00-9685-C2A573957412}" type="slidenum">
              <a:rPr lang="en-US" smtClean="0"/>
              <a:pPr>
                <a:defRPr/>
              </a:pPr>
              <a:t>9</a:t>
            </a:fld>
            <a:endParaRPr lang="en-US" sz="1400">
              <a:solidFill>
                <a:srgbClr val="6D2E69"/>
              </a:solidFill>
            </a:endParaRPr>
          </a:p>
        </p:txBody>
      </p:sp>
    </p:spTree>
    <p:extLst>
      <p:ext uri="{BB962C8B-B14F-4D97-AF65-F5344CB8AC3E}">
        <p14:creationId xmlns:p14="http://schemas.microsoft.com/office/powerpoint/2010/main" val="21175383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1362</Words>
  <Application>Microsoft Office PowerPoint</Application>
  <PresentationFormat>On-screen Show (4:3)</PresentationFormat>
  <Paragraphs>208</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MS PGothic</vt:lpstr>
      <vt:lpstr>MS PGothic</vt:lpstr>
      <vt:lpstr>Arial</vt:lpstr>
      <vt:lpstr>Calibri</vt:lpstr>
      <vt:lpstr>Wingdings 2</vt:lpstr>
      <vt:lpstr>ヒラギノ角ゴ Pro W3</vt:lpstr>
      <vt:lpstr>20205_CQC_Template</vt:lpstr>
      <vt:lpstr>1_20205_CQC_Template</vt:lpstr>
      <vt:lpstr>Office Theme</vt:lpstr>
      <vt:lpstr>PowerPoint Presentation</vt:lpstr>
      <vt:lpstr>Our purpose</vt:lpstr>
      <vt:lpstr>Unique oversight of health and care</vt:lpstr>
      <vt:lpstr>PowerPoint Presentation</vt:lpstr>
      <vt:lpstr>Adult social care</vt:lpstr>
      <vt:lpstr>Bristol Local Authority ratings up to 3.4.18</vt:lpstr>
      <vt:lpstr>Medicines Safety</vt:lpstr>
      <vt:lpstr>Key lines of enquiry </vt:lpstr>
      <vt:lpstr>Medicines key lines of enquiry</vt:lpstr>
      <vt:lpstr>Medicines key lines of enquiry</vt:lpstr>
      <vt:lpstr>Medicines key lines of enquiry</vt:lpstr>
      <vt:lpstr>Medicines key lines of enquiry</vt:lpstr>
      <vt:lpstr>Medicines key lines of enquiry</vt:lpstr>
      <vt:lpstr>Medicines key lines of enquiry</vt:lpstr>
      <vt:lpstr>Medicines key lines of enquiry</vt:lpstr>
      <vt:lpstr>Medicines key lines of enquiry</vt:lpstr>
      <vt:lpstr>Paraffin based skin emollients: fire risk</vt:lpstr>
      <vt:lpstr> Staff Training and Competency</vt:lpstr>
      <vt:lpstr> Medicines Incidents</vt:lpstr>
      <vt:lpstr>What can you do?</vt:lpstr>
      <vt:lpstr>PowerPoint Presentation</vt:lpstr>
    </vt:vector>
  </TitlesOfParts>
  <Company>IMS3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Picton</dc:creator>
  <cp:lastModifiedBy>User</cp:lastModifiedBy>
  <cp:revision>45</cp:revision>
  <dcterms:created xsi:type="dcterms:W3CDTF">2017-06-27T09:01:25Z</dcterms:created>
  <dcterms:modified xsi:type="dcterms:W3CDTF">2018-04-14T10:19:30Z</dcterms:modified>
</cp:coreProperties>
</file>