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3"/>
  </p:notesMasterIdLst>
  <p:sldIdLst>
    <p:sldId id="578" r:id="rId3"/>
    <p:sldId id="450" r:id="rId4"/>
    <p:sldId id="485" r:id="rId5"/>
    <p:sldId id="577" r:id="rId6"/>
    <p:sldId id="566" r:id="rId7"/>
    <p:sldId id="512" r:id="rId8"/>
    <p:sldId id="4611" r:id="rId9"/>
    <p:sldId id="4617" r:id="rId10"/>
    <p:sldId id="4618" r:id="rId11"/>
    <p:sldId id="4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userDrawn="1">
          <p15:clr>
            <a:srgbClr val="A4A3A4"/>
          </p15:clr>
        </p15:guide>
        <p15:guide id="2" pos="2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L, Moriah (NHS BRISTOL, NORTH SOMERSET AND SOUTH GLOUCESTERSHIRE CCG)" initials="NM(BNSASGC" lastIdx="3" clrIdx="0">
    <p:extLst>
      <p:ext uri="{19B8F6BF-5375-455C-9EA6-DF929625EA0E}">
        <p15:presenceInfo xmlns:p15="http://schemas.microsoft.com/office/powerpoint/2012/main" userId="S::moriah.nell@nhs.net::0c538ab1-f3a6-46f0-90d0-c0b467a6e134" providerId="AD"/>
      </p:ext>
    </p:extLst>
  </p:cmAuthor>
  <p:cmAuthor id="2" name="FARIA, Cintia (NHS BRISTOL, NORTH SOMERSET AND SOUTH GLOUCESTERSHIRE CCG)" initials="FC(BNSASGC" lastIdx="15" clrIdx="1">
    <p:extLst>
      <p:ext uri="{19B8F6BF-5375-455C-9EA6-DF929625EA0E}">
        <p15:presenceInfo xmlns:p15="http://schemas.microsoft.com/office/powerpoint/2012/main" userId="S::cintia.faria@nhs.net::3e00ba7d-2bd1-4fb2-a97c-c9870398cc6c" providerId="AD"/>
      </p:ext>
    </p:extLst>
  </p:cmAuthor>
  <p:cmAuthor id="3" name="Davison Julia" initials="DJ" lastIdx="19" clrIdx="2">
    <p:extLst>
      <p:ext uri="{19B8F6BF-5375-455C-9EA6-DF929625EA0E}">
        <p15:presenceInfo xmlns:p15="http://schemas.microsoft.com/office/powerpoint/2012/main" userId="S::Julia.Davison@BNSSGCCG.NHS.UK::d608679d-fca1-450e-ba16-1b36799ca2cc" providerId="AD"/>
      </p:ext>
    </p:extLst>
  </p:cmAuthor>
  <p:cmAuthor id="4" name="ROSS, Julia (NHS BRISTOL, NORTH SOMERSET AND SOUTH GLOUCESTERSHIRE CCG)" initials="RJ(BNSASGC" lastIdx="2" clrIdx="3">
    <p:extLst>
      <p:ext uri="{19B8F6BF-5375-455C-9EA6-DF929625EA0E}">
        <p15:presenceInfo xmlns:p15="http://schemas.microsoft.com/office/powerpoint/2012/main" userId="S::julia.ross@nhs.net::7da56eae-64b4-45bc-9f62-e19a92ffaa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99FF"/>
    <a:srgbClr val="FFCC99"/>
    <a:srgbClr val="EDF9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5" autoAdjust="0"/>
    <p:restoredTop sz="89659" autoAdjust="0"/>
  </p:normalViewPr>
  <p:slideViewPr>
    <p:cSldViewPr snapToGrid="0">
      <p:cViewPr varScale="1">
        <p:scale>
          <a:sx n="60" d="100"/>
          <a:sy n="60" d="100"/>
        </p:scale>
        <p:origin x="1264" y="40"/>
      </p:cViewPr>
      <p:guideLst>
        <p:guide orient="horz" pos="414"/>
        <p:guide pos="23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7ED64-276C-4E16-9384-E11796782132}" type="datetimeFigureOut">
              <a:rPr lang="en-GB" smtClean="0"/>
              <a:t>11/02/2022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A3607-3D94-440F-A56A-4F9E248082FD}" type="slidenum">
              <a:rPr lang="en-GB" smtClean="0"/>
              <a:t>‹#›</a:t>
            </a:fld>
            <a:endParaRPr lang="en-GB"/>
          </a:p>
        </p:txBody>
      </p:sp>
    </p:spTree>
    <p:extLst>
      <p:ext uri="{BB962C8B-B14F-4D97-AF65-F5344CB8AC3E}">
        <p14:creationId xmlns:p14="http://schemas.microsoft.com/office/powerpoint/2010/main" val="218538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Collaborating as ICSs will help health and care organisations tackle complex challenges, including:</a:t>
            </a:r>
          </a:p>
          <a:p>
            <a:pPr marL="285750" indent="-285750">
              <a:buFont typeface="Arial" panose="020B0604020202020204" pitchFamily="34" charset="0"/>
              <a:buChar char="•"/>
            </a:pPr>
            <a:r>
              <a:rPr lang="en-GB" sz="1200" dirty="0"/>
              <a:t>Improving the health of children and young people</a:t>
            </a:r>
          </a:p>
          <a:p>
            <a:pPr marL="285750" indent="-285750">
              <a:buFont typeface="Arial" panose="020B0604020202020204" pitchFamily="34" charset="0"/>
              <a:buChar char="•"/>
            </a:pPr>
            <a:r>
              <a:rPr lang="en-GB" sz="1200" dirty="0"/>
              <a:t>Supporting people to stay well and independent</a:t>
            </a:r>
          </a:p>
          <a:p>
            <a:pPr marL="285750" indent="-285750">
              <a:buFont typeface="Arial" panose="020B0604020202020204" pitchFamily="34" charset="0"/>
              <a:buChar char="•"/>
            </a:pPr>
            <a:r>
              <a:rPr lang="en-GB" sz="1200" dirty="0"/>
              <a:t>Acting sooner to help those with preventable conditions </a:t>
            </a:r>
          </a:p>
          <a:p>
            <a:pPr marL="285750" indent="-285750">
              <a:buFont typeface="Arial" panose="020B0604020202020204" pitchFamily="34" charset="0"/>
              <a:buChar char="•"/>
            </a:pPr>
            <a:r>
              <a:rPr lang="en-GB" sz="1200" dirty="0"/>
              <a:t>Supporting those with long-term conditions or mental health issues </a:t>
            </a:r>
          </a:p>
          <a:p>
            <a:pPr marL="285750" indent="-285750">
              <a:buFont typeface="Arial" panose="020B0604020202020204" pitchFamily="34" charset="0"/>
              <a:buChar char="•"/>
            </a:pPr>
            <a:r>
              <a:rPr lang="en-GB" sz="1200" dirty="0"/>
              <a:t>Caring for those with multiple needs as population age </a:t>
            </a:r>
          </a:p>
          <a:p>
            <a:pPr marL="285750" indent="-285750">
              <a:buFont typeface="Arial" panose="020B0604020202020204" pitchFamily="34" charset="0"/>
              <a:buChar char="•"/>
            </a:pPr>
            <a:r>
              <a:rPr lang="en-GB" sz="1200" dirty="0"/>
              <a:t>Getting best from collective resources so people get care as quickly as possible  </a:t>
            </a:r>
            <a:endParaRPr lang="en-GB" sz="1050" dirty="0"/>
          </a:p>
          <a:p>
            <a:endParaRPr lang="en-GB" dirty="0"/>
          </a:p>
        </p:txBody>
      </p:sp>
      <p:sp>
        <p:nvSpPr>
          <p:cNvPr id="4" name="Slide Number Placeholder 3"/>
          <p:cNvSpPr>
            <a:spLocks noGrp="1"/>
          </p:cNvSpPr>
          <p:nvPr>
            <p:ph type="sldNum" sz="quarter" idx="5"/>
          </p:nvPr>
        </p:nvSpPr>
        <p:spPr/>
        <p:txBody>
          <a:bodyPr/>
          <a:lstStyle/>
          <a:p>
            <a:fld id="{B1BA3607-3D94-440F-A56A-4F9E248082FD}" type="slidenum">
              <a:rPr lang="en-GB" smtClean="0"/>
              <a:t>2</a:t>
            </a:fld>
            <a:endParaRPr lang="en-GB"/>
          </a:p>
        </p:txBody>
      </p:sp>
    </p:spTree>
    <p:extLst>
      <p:ext uri="{BB962C8B-B14F-4D97-AF65-F5344CB8AC3E}">
        <p14:creationId xmlns:p14="http://schemas.microsoft.com/office/powerpoint/2010/main" val="312367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A65217A-59AC-4B66-B1F6-49F556480DD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03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baseline="0" dirty="0"/>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568A3-A032-DB43-BE59-9101CE2CEB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61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The dual structure recognises that there are two forms of integration that will be enshrined in legislation: integration within the NHS to enable NHS organisations to work together across a system; and integration between the NHS, local authorities and other partners to deliver improved outcomes for health and wellbeing of their populations.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Guidance issued so far is prescriptive about the functions and governance of the ICB but less so with more local discretion form ICPs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ICB:</a:t>
            </a:r>
          </a:p>
          <a:p>
            <a:pPr marL="228600" indent="-228600">
              <a:buFont typeface="+mj-lt"/>
              <a:buAutoNum type="arabicPeriod"/>
            </a:pPr>
            <a:r>
              <a:rPr lang="en-GB" sz="1200" dirty="0">
                <a:solidFill>
                  <a:srgbClr val="000000"/>
                </a:solidFill>
                <a:latin typeface="+mj-lt"/>
              </a:rPr>
              <a:t>Develop a plan to meet the health and care needs of the population, having regard to the Partnership strategy</a:t>
            </a:r>
          </a:p>
          <a:p>
            <a:pPr marL="228600" indent="-228600">
              <a:buFont typeface="+mj-lt"/>
              <a:buAutoNum type="arabicPeriod"/>
            </a:pPr>
            <a:r>
              <a:rPr lang="en-GB" sz="1200" dirty="0">
                <a:solidFill>
                  <a:srgbClr val="000000"/>
                </a:solidFill>
                <a:latin typeface="+mj-lt"/>
              </a:rPr>
              <a:t>Allocate resources to deliver the plan across services, places, and providers </a:t>
            </a:r>
          </a:p>
          <a:p>
            <a:pPr marL="228600" indent="-228600">
              <a:buFont typeface="+mj-lt"/>
              <a:buAutoNum type="arabicPeriod"/>
            </a:pPr>
            <a:r>
              <a:rPr lang="en-GB" sz="1200" dirty="0">
                <a:solidFill>
                  <a:srgbClr val="000000"/>
                </a:solidFill>
                <a:latin typeface="+mj-lt"/>
              </a:rPr>
              <a:t>Establish joint working arrangements with partners that embed collaboration to deliver the plan</a:t>
            </a:r>
          </a:p>
          <a:p>
            <a:pPr marL="228600" indent="-228600">
              <a:buFont typeface="+mj-lt"/>
              <a:buAutoNum type="arabicPeriod"/>
            </a:pPr>
            <a:r>
              <a:rPr lang="en-GB" sz="1200" dirty="0">
                <a:solidFill>
                  <a:srgbClr val="000000"/>
                </a:solidFill>
                <a:latin typeface="+mj-lt"/>
              </a:rPr>
              <a:t>Establish governance arrangements to support collective accountability between partner organisations for whole-system delivery and performance</a:t>
            </a:r>
          </a:p>
          <a:p>
            <a:pPr marL="228600" indent="-228600">
              <a:buFont typeface="+mj-lt"/>
              <a:buAutoNum type="arabicPeriod"/>
            </a:pPr>
            <a:r>
              <a:rPr lang="en-GB" sz="1200" dirty="0">
                <a:solidFill>
                  <a:srgbClr val="000000"/>
                </a:solidFill>
                <a:latin typeface="+mj-lt"/>
              </a:rPr>
              <a:t>Arrange for the provision of health services, including contracting, service transformation programmes, supporting PCNs, and working with LA and VCSE partners to put in place personalised care </a:t>
            </a:r>
          </a:p>
          <a:p>
            <a:pPr marL="228600" indent="-228600">
              <a:buFont typeface="+mj-lt"/>
              <a:buAutoNum type="arabicPeriod"/>
            </a:pPr>
            <a:r>
              <a:rPr lang="en-GB" sz="1200" dirty="0">
                <a:solidFill>
                  <a:srgbClr val="000000"/>
                </a:solidFill>
                <a:latin typeface="+mj-lt"/>
              </a:rPr>
              <a:t>Lead system implementation of people priorities, including delivery of the People Plan and People Promise and supporting 'one workforce’ </a:t>
            </a:r>
          </a:p>
          <a:p>
            <a:pPr marL="228600" indent="-228600">
              <a:buFont typeface="+mj-lt"/>
              <a:buAutoNum type="arabicPeriod"/>
            </a:pPr>
            <a:r>
              <a:rPr lang="en-GB" sz="1200" dirty="0">
                <a:solidFill>
                  <a:srgbClr val="000000"/>
                </a:solidFill>
                <a:latin typeface="+mj-lt"/>
              </a:rPr>
              <a:t>Lead system-wide action on data and digital</a:t>
            </a:r>
          </a:p>
          <a:p>
            <a:pPr marL="228600" indent="-228600">
              <a:buFont typeface="+mj-lt"/>
              <a:buAutoNum type="arabicPeriod"/>
            </a:pPr>
            <a:r>
              <a:rPr lang="en-GB" sz="1200" dirty="0">
                <a:solidFill>
                  <a:srgbClr val="000000"/>
                </a:solidFill>
                <a:latin typeface="+mj-lt"/>
              </a:rPr>
              <a:t>Use joined-up data and digital capabilities to understand local priorities, track delivery of plans, monitor and address unwarranted variation, health inequalities, and drive continuous improvement in performance and outcomes</a:t>
            </a:r>
          </a:p>
          <a:p>
            <a:pPr marL="228600" indent="-228600">
              <a:buFont typeface="+mj-lt"/>
              <a:buAutoNum type="arabicPeriod"/>
            </a:pPr>
            <a:r>
              <a:rPr lang="en-GB" sz="1200" dirty="0">
                <a:solidFill>
                  <a:srgbClr val="000000"/>
                </a:solidFill>
                <a:latin typeface="+mj-lt"/>
              </a:rPr>
              <a:t>Support wider goals of social and economic development and environmental sustainability</a:t>
            </a:r>
          </a:p>
          <a:p>
            <a:pPr marL="228600" indent="-228600">
              <a:buFont typeface="+mj-lt"/>
              <a:buAutoNum type="arabicPeriod"/>
            </a:pPr>
            <a:r>
              <a:rPr lang="en-GB" sz="1200" dirty="0">
                <a:solidFill>
                  <a:srgbClr val="000000"/>
                </a:solidFill>
                <a:latin typeface="+mj-lt"/>
              </a:rPr>
              <a:t>Drive joint working on estates, procurement, supply chain and commercial strategies to maximise value for money </a:t>
            </a:r>
          </a:p>
          <a:p>
            <a:pPr marL="228600" indent="-228600">
              <a:buFont typeface="+mj-lt"/>
              <a:buAutoNum type="arabicPeriod"/>
            </a:pPr>
            <a:r>
              <a:rPr lang="en-GB" sz="1200" dirty="0">
                <a:solidFill>
                  <a:srgbClr val="000000"/>
                </a:solidFill>
                <a:latin typeface="+mj-lt"/>
              </a:rPr>
              <a:t>Plan for, respond to, and lead recovery from incidents</a:t>
            </a:r>
          </a:p>
          <a:p>
            <a:pPr marL="228600" indent="-228600">
              <a:buFont typeface="+mj-lt"/>
              <a:buAutoNum type="arabicPeriod"/>
            </a:pPr>
            <a:r>
              <a:rPr lang="en-GB" sz="1200" dirty="0">
                <a:solidFill>
                  <a:srgbClr val="000000"/>
                </a:solidFill>
                <a:latin typeface="+mj-lt"/>
              </a:rPr>
              <a:t>Take on delegated commissioning from NHSEI for primary care and appropriate specialised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65568A3-A032-DB43-BE59-9101CE2CEB55}" type="slidenum">
              <a:rPr lang="en-US" smtClean="0"/>
              <a:t>8</a:t>
            </a:fld>
            <a:endParaRPr lang="en-US" dirty="0"/>
          </a:p>
        </p:txBody>
      </p:sp>
    </p:spTree>
    <p:extLst>
      <p:ext uri="{BB962C8B-B14F-4D97-AF65-F5344CB8AC3E}">
        <p14:creationId xmlns:p14="http://schemas.microsoft.com/office/powerpoint/2010/main" val="23226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s://twitter.com/htbnssg"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1.jpe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lthier Together Title Pag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B9F10D4-5CB4-194B-A7DF-B081561773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464972"/>
            <a:ext cx="12192000" cy="2393028"/>
          </a:xfrm>
          <a:prstGeom prst="rect">
            <a:avLst/>
          </a:prstGeom>
        </p:spPr>
      </p:pic>
      <p:sp>
        <p:nvSpPr>
          <p:cNvPr id="4" name="Text Placeholder 3"/>
          <p:cNvSpPr>
            <a:spLocks noGrp="1"/>
          </p:cNvSpPr>
          <p:nvPr>
            <p:ph type="body" sz="quarter" idx="10" hasCustomPrompt="1"/>
          </p:nvPr>
        </p:nvSpPr>
        <p:spPr>
          <a:xfrm>
            <a:off x="204904" y="1888822"/>
            <a:ext cx="11598405" cy="1014413"/>
          </a:xfrm>
        </p:spPr>
        <p:txBody>
          <a:bodyPr>
            <a:normAutofit/>
          </a:bodyPr>
          <a:lstStyle>
            <a:lvl1pPr marL="0" indent="0">
              <a:buNone/>
              <a:defRPr sz="4000" b="1">
                <a:latin typeface="+mj-lt"/>
              </a:defRPr>
            </a:lvl1pPr>
          </a:lstStyle>
          <a:p>
            <a:pPr lvl="0"/>
            <a:r>
              <a:rPr lang="en-US" dirty="0"/>
              <a:t>Place heading here</a:t>
            </a:r>
          </a:p>
        </p:txBody>
      </p:sp>
      <p:pic>
        <p:nvPicPr>
          <p:cNvPr id="8" name="Picture 7">
            <a:extLst>
              <a:ext uri="{FF2B5EF4-FFF2-40B4-BE49-F238E27FC236}">
                <a16:creationId xmlns:a16="http://schemas.microsoft.com/office/drawing/2014/main" id="{DEA41831-5A3C-3A48-AD68-BBD13E80BD7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 y="246891"/>
            <a:ext cx="5073597" cy="1194285"/>
          </a:xfrm>
          <a:prstGeom prst="rect">
            <a:avLst/>
          </a:prstGeom>
        </p:spPr>
      </p:pic>
      <p:sp>
        <p:nvSpPr>
          <p:cNvPr id="7" name="Text Placeholder 6"/>
          <p:cNvSpPr>
            <a:spLocks noGrp="1"/>
          </p:cNvSpPr>
          <p:nvPr>
            <p:ph type="body" sz="quarter" idx="11" hasCustomPrompt="1"/>
          </p:nvPr>
        </p:nvSpPr>
        <p:spPr>
          <a:xfrm>
            <a:off x="204789" y="3121027"/>
            <a:ext cx="11598521" cy="955675"/>
          </a:xfrm>
        </p:spPr>
        <p:txBody>
          <a:bodyPr/>
          <a:lstStyle>
            <a:lvl1pPr marL="0" indent="0">
              <a:lnSpc>
                <a:spcPct val="100000"/>
              </a:lnSpc>
              <a:spcBef>
                <a:spcPts val="600"/>
              </a:spcBef>
              <a:buNone/>
              <a:defRPr/>
            </a:lvl1pPr>
          </a:lstStyle>
          <a:p>
            <a:pPr lvl="0"/>
            <a:r>
              <a:rPr lang="en-US" dirty="0"/>
              <a:t>Subheading text here – name, role, </a:t>
            </a:r>
            <a:r>
              <a:rPr lang="en-US" dirty="0" err="1"/>
              <a:t>etc</a:t>
            </a:r>
            <a:endParaRPr lang="en-GB" dirty="0"/>
          </a:p>
        </p:txBody>
      </p:sp>
    </p:spTree>
    <p:extLst>
      <p:ext uri="{BB962C8B-B14F-4D97-AF65-F5344CB8AC3E}">
        <p14:creationId xmlns:p14="http://schemas.microsoft.com/office/powerpoint/2010/main" val="13054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17">
            <a:extLst>
              <a:ext uri="{FF2B5EF4-FFF2-40B4-BE49-F238E27FC236}">
                <a16:creationId xmlns:a16="http://schemas.microsoft.com/office/drawing/2014/main" id="{127BC830-BB3D-402A-BFA8-BA5FB620AF50}"/>
              </a:ext>
            </a:extLst>
          </p:cNvPr>
          <p:cNvSpPr>
            <a:spLocks noGrp="1"/>
          </p:cNvSpPr>
          <p:nvPr>
            <p:ph type="body" sz="quarter" idx="10"/>
          </p:nvPr>
        </p:nvSpPr>
        <p:spPr>
          <a:xfrm>
            <a:off x="616223" y="1418637"/>
            <a:ext cx="3741303" cy="228600"/>
          </a:xfrm>
          <a:prstGeom prst="rect">
            <a:avLst/>
          </a:prstGeom>
        </p:spPr>
        <p:txBody>
          <a:bodyPr/>
          <a:lstStyle>
            <a:lvl1pPr marL="0" indent="0">
              <a:buNone/>
              <a:defRPr sz="1100" b="1"/>
            </a:lvl1pPr>
            <a:lvl2pPr>
              <a:defRPr sz="1100" b="0"/>
            </a:lvl2pPr>
            <a:lvl3pPr>
              <a:defRPr sz="1100" b="0"/>
            </a:lvl3pPr>
            <a:lvl4pPr>
              <a:defRPr sz="1100" b="0"/>
            </a:lvl4pPr>
            <a:lvl5pPr>
              <a:defRPr sz="1100" b="0"/>
            </a:lvl5pPr>
          </a:lstStyle>
          <a:p>
            <a:pPr lvl="0"/>
            <a:r>
              <a:rPr lang="en-US"/>
              <a:t>Click to edit Master text styles</a:t>
            </a:r>
            <a:endParaRPr lang="en-GB"/>
          </a:p>
        </p:txBody>
      </p:sp>
      <p:cxnSp>
        <p:nvCxnSpPr>
          <p:cNvPr id="9" name="Straight Connector 8">
            <a:extLst>
              <a:ext uri="{FF2B5EF4-FFF2-40B4-BE49-F238E27FC236}">
                <a16:creationId xmlns:a16="http://schemas.microsoft.com/office/drawing/2014/main" id="{316D1A16-4329-414C-A9E4-0DB18A4BCE0C}"/>
              </a:ext>
            </a:extLst>
          </p:cNvPr>
          <p:cNvCxnSpPr>
            <a:cxnSpLocks/>
          </p:cNvCxnSpPr>
          <p:nvPr userDrawn="1"/>
        </p:nvCxnSpPr>
        <p:spPr>
          <a:xfrm>
            <a:off x="6089696" y="1587500"/>
            <a:ext cx="0" cy="4768850"/>
          </a:xfrm>
          <a:prstGeom prst="line">
            <a:avLst/>
          </a:prstGeom>
          <a:ln w="19050">
            <a:solidFill>
              <a:srgbClr val="005EB8"/>
            </a:solidFill>
            <a:prstDash val="sysDot"/>
          </a:ln>
          <a:effectLst/>
        </p:spPr>
        <p:style>
          <a:lnRef idx="2">
            <a:schemeClr val="accent1"/>
          </a:lnRef>
          <a:fillRef idx="0">
            <a:schemeClr val="accent1"/>
          </a:fillRef>
          <a:effectRef idx="1">
            <a:schemeClr val="accent1"/>
          </a:effectRef>
          <a:fontRef idx="minor">
            <a:schemeClr val="tx1"/>
          </a:fontRef>
        </p:style>
      </p:cxnSp>
      <p:sp>
        <p:nvSpPr>
          <p:cNvPr id="10" name="Content Placeholder 19">
            <a:extLst>
              <a:ext uri="{FF2B5EF4-FFF2-40B4-BE49-F238E27FC236}">
                <a16:creationId xmlns:a16="http://schemas.microsoft.com/office/drawing/2014/main" id="{32E62CFD-78F7-40C7-9EA3-F5400EE78E04}"/>
              </a:ext>
            </a:extLst>
          </p:cNvPr>
          <p:cNvSpPr>
            <a:spLocks noGrp="1"/>
          </p:cNvSpPr>
          <p:nvPr>
            <p:ph sz="quarter" idx="11"/>
          </p:nvPr>
        </p:nvSpPr>
        <p:spPr>
          <a:xfrm>
            <a:off x="616208" y="1739907"/>
            <a:ext cx="4982376" cy="4616445"/>
          </a:xfrm>
          <a:prstGeom prst="rect">
            <a:avLst/>
          </a:prstGeom>
        </p:spPr>
        <p:txBody>
          <a:bodyPr lIns="72000" rIns="36000"/>
          <a:lstStyle>
            <a:lvl1pPr marL="0" indent="0">
              <a:buNone/>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17">
            <a:extLst>
              <a:ext uri="{FF2B5EF4-FFF2-40B4-BE49-F238E27FC236}">
                <a16:creationId xmlns:a16="http://schemas.microsoft.com/office/drawing/2014/main" id="{8D8DE435-AB15-4A21-A61A-CABB59844DF0}"/>
              </a:ext>
            </a:extLst>
          </p:cNvPr>
          <p:cNvSpPr>
            <a:spLocks noGrp="1"/>
          </p:cNvSpPr>
          <p:nvPr>
            <p:ph type="body" sz="quarter" idx="12"/>
          </p:nvPr>
        </p:nvSpPr>
        <p:spPr>
          <a:xfrm>
            <a:off x="6580827" y="1418637"/>
            <a:ext cx="3741303" cy="228600"/>
          </a:xfrm>
          <a:prstGeom prst="rect">
            <a:avLst/>
          </a:prstGeom>
        </p:spPr>
        <p:txBody>
          <a:bodyPr/>
          <a:lstStyle>
            <a:lvl1pPr marL="0" indent="0">
              <a:buNone/>
              <a:defRPr sz="1100" b="1"/>
            </a:lvl1pPr>
            <a:lvl2pPr>
              <a:defRPr sz="1100" b="0"/>
            </a:lvl2pPr>
            <a:lvl3pPr>
              <a:defRPr sz="1100" b="0"/>
            </a:lvl3pPr>
            <a:lvl4pPr>
              <a:defRPr sz="1100" b="0"/>
            </a:lvl4pPr>
            <a:lvl5pPr>
              <a:defRPr sz="1100" b="0"/>
            </a:lvl5pPr>
          </a:lstStyle>
          <a:p>
            <a:pPr lvl="0"/>
            <a:r>
              <a:rPr lang="en-US"/>
              <a:t>Click to edit Master text styles</a:t>
            </a:r>
            <a:endParaRPr lang="en-GB"/>
          </a:p>
        </p:txBody>
      </p:sp>
      <p:sp>
        <p:nvSpPr>
          <p:cNvPr id="13" name="Content Placeholder 19">
            <a:extLst>
              <a:ext uri="{FF2B5EF4-FFF2-40B4-BE49-F238E27FC236}">
                <a16:creationId xmlns:a16="http://schemas.microsoft.com/office/drawing/2014/main" id="{2922839D-48C9-4F24-BBFE-F717C60F8878}"/>
              </a:ext>
            </a:extLst>
          </p:cNvPr>
          <p:cNvSpPr>
            <a:spLocks noGrp="1"/>
          </p:cNvSpPr>
          <p:nvPr>
            <p:ph sz="quarter" idx="13"/>
          </p:nvPr>
        </p:nvSpPr>
        <p:spPr>
          <a:xfrm>
            <a:off x="6580812" y="1739907"/>
            <a:ext cx="4982376" cy="4616445"/>
          </a:xfrm>
          <a:prstGeom prst="rect">
            <a:avLst/>
          </a:prstGeom>
        </p:spPr>
        <p:txBody>
          <a:bodyPr lIns="72000" rIns="36000"/>
          <a:lstStyle>
            <a:lvl1pPr marL="0" indent="0">
              <a:buNone/>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1">
            <a:extLst>
              <a:ext uri="{FF2B5EF4-FFF2-40B4-BE49-F238E27FC236}">
                <a16:creationId xmlns:a16="http://schemas.microsoft.com/office/drawing/2014/main" id="{CE4422C7-6484-492B-AED3-CB9BAD2F76F9}"/>
              </a:ext>
            </a:extLst>
          </p:cNvPr>
          <p:cNvSpPr>
            <a:spLocks noGrp="1"/>
          </p:cNvSpPr>
          <p:nvPr>
            <p:ph sz="quarter" idx="14"/>
          </p:nvPr>
        </p:nvSpPr>
        <p:spPr>
          <a:xfrm>
            <a:off x="609618" y="374603"/>
            <a:ext cx="8864601" cy="667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a:solidFill>
                  <a:prstClr val="black"/>
                </a:solidFill>
              </a14:hiddenLine>
            </a:ext>
          </a:extLst>
        </p:spPr>
        <p:txBody>
          <a:bodyPr vert="horz" lIns="0" tIns="44439" rIns="0" bIns="44439" rtlCol="0" anchor="ctr">
            <a:normAutofit/>
          </a:bodyPr>
          <a:lstStyle>
            <a:lvl1pPr>
              <a:defRPr kumimoji="0" lang="en-US" sz="2200" b="0" i="0" u="none" strike="noStrike" cap="none" spc="0" normalizeH="0" baseline="0" dirty="0" smtClean="0">
                <a:ln>
                  <a:noFill/>
                </a:ln>
                <a:solidFill>
                  <a:srgbClr val="005EB8"/>
                </a:solidFill>
                <a:effectLst/>
                <a:uLnTx/>
                <a:uFillTx/>
                <a:latin typeface="Segoe UI" panose="020B0502040204020203" pitchFamily="34" charset="0"/>
                <a:ea typeface="+mj-ea"/>
                <a:cs typeface="Arial"/>
              </a:defRPr>
            </a:lvl1pPr>
            <a:lvl2pPr marL="228600" indent="0">
              <a:buNone/>
              <a:defRPr lang="en-US" sz="1800" dirty="0" smtClean="0"/>
            </a:lvl2pPr>
            <a:lvl3pPr>
              <a:defRPr lang="en-US" sz="1800" dirty="0" smtClean="0"/>
            </a:lvl3pPr>
            <a:lvl4pPr>
              <a:defRPr lang="en-US" dirty="0" smtClean="0"/>
            </a:lvl4pPr>
            <a:lvl5pPr>
              <a:defRPr lang="en-GB" dirty="0"/>
            </a:lvl5pPr>
          </a:lstStyle>
          <a:p>
            <a:pPr marL="0" marR="0" lvl="0" indent="0" defTabSz="457200" fontAlgn="auto">
              <a:lnSpc>
                <a:spcPct val="100000"/>
              </a:lnSpc>
              <a:spcBef>
                <a:spcPct val="0"/>
              </a:spcBef>
              <a:spcAft>
                <a:spcPts val="0"/>
              </a:spcAft>
              <a:buClrTx/>
              <a:buSzTx/>
              <a:buFontTx/>
              <a:buNone/>
              <a:tabLst/>
            </a:pPr>
            <a:r>
              <a:rPr lang="en-US"/>
              <a:t>Click to edit Master text styles</a:t>
            </a:r>
          </a:p>
        </p:txBody>
      </p:sp>
      <p:cxnSp>
        <p:nvCxnSpPr>
          <p:cNvPr id="12" name="Straight Connector 11">
            <a:extLst>
              <a:ext uri="{FF2B5EF4-FFF2-40B4-BE49-F238E27FC236}">
                <a16:creationId xmlns:a16="http://schemas.microsoft.com/office/drawing/2014/main" id="{00272CA6-1D93-49E2-A326-F3FCB51AE164}"/>
              </a:ext>
            </a:extLst>
          </p:cNvPr>
          <p:cNvCxnSpPr>
            <a:cxnSpLocks/>
          </p:cNvCxnSpPr>
          <p:nvPr userDrawn="1"/>
        </p:nvCxnSpPr>
        <p:spPr>
          <a:xfrm>
            <a:off x="6580827" y="1647396"/>
            <a:ext cx="3114999" cy="0"/>
          </a:xfrm>
          <a:prstGeom prst="line">
            <a:avLst/>
          </a:prstGeom>
          <a:ln w="19050">
            <a:solidFill>
              <a:srgbClr val="005EB8"/>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8BED94E-6DDF-4736-8790-4617F835BF1D}"/>
              </a:ext>
            </a:extLst>
          </p:cNvPr>
          <p:cNvCxnSpPr>
            <a:cxnSpLocks/>
          </p:cNvCxnSpPr>
          <p:nvPr userDrawn="1"/>
        </p:nvCxnSpPr>
        <p:spPr>
          <a:xfrm>
            <a:off x="609619" y="1647396"/>
            <a:ext cx="3114999" cy="0"/>
          </a:xfrm>
          <a:prstGeom prst="line">
            <a:avLst/>
          </a:prstGeom>
          <a:ln w="19050">
            <a:solidFill>
              <a:srgbClr val="005EB8"/>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69C7673C-025D-4719-8586-D5A6FC0B3E34}"/>
              </a:ext>
            </a:extLst>
          </p:cNvPr>
          <p:cNvSpPr txBox="1"/>
          <p:nvPr userDrawn="1"/>
        </p:nvSpPr>
        <p:spPr>
          <a:xfrm>
            <a:off x="11378157" y="6407621"/>
            <a:ext cx="863149" cy="276999"/>
          </a:xfrm>
          <a:prstGeom prst="rect">
            <a:avLst/>
          </a:prstGeom>
          <a:noFill/>
        </p:spPr>
        <p:txBody>
          <a:bodyPr wrap="square" rtlCol="0">
            <a:spAutoFit/>
          </a:bodyPr>
          <a:lstStyle/>
          <a:p>
            <a:pPr defTabSz="457200"/>
            <a:r>
              <a:rPr lang="en-US" sz="1200" dirty="0">
                <a:solidFill>
                  <a:srgbClr val="005EB8"/>
                </a:solidFill>
                <a:latin typeface="Arial" panose="020B0604020202020204" pitchFamily="34" charset="0"/>
                <a:cs typeface="Arial" panose="020B0604020202020204" pitchFamily="34" charset="0"/>
              </a:rPr>
              <a:t>| </a:t>
            </a:r>
            <a:fld id="{34F92BC6-D7C3-584B-87F2-0B845776A5AD}" type="slidenum">
              <a:rPr lang="en-US" sz="1200" smtClean="0">
                <a:solidFill>
                  <a:srgbClr val="A5A5A5">
                    <a:lumMod val="60000"/>
                    <a:lumOff val="40000"/>
                  </a:srgbClr>
                </a:solidFill>
                <a:latin typeface="Arial" panose="020B0604020202020204" pitchFamily="34" charset="0"/>
                <a:cs typeface="Arial" panose="020B0604020202020204" pitchFamily="34" charset="0"/>
              </a:rPr>
              <a:pPr defTabSz="457200"/>
              <a:t>‹#›</a:t>
            </a:fld>
            <a:endParaRPr lang="en-US" sz="1200" dirty="0">
              <a:solidFill>
                <a:srgbClr val="A5A5A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42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9D8CF1-908F-458C-BD2B-05D476F24CCC}"/>
              </a:ext>
            </a:extLst>
          </p:cNvPr>
          <p:cNvSpPr/>
          <p:nvPr userDrawn="1"/>
        </p:nvSpPr>
        <p:spPr>
          <a:xfrm>
            <a:off x="4" y="0"/>
            <a:ext cx="12192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4" name="Picture 3">
            <a:extLst>
              <a:ext uri="{FF2B5EF4-FFF2-40B4-BE49-F238E27FC236}">
                <a16:creationId xmlns:a16="http://schemas.microsoft.com/office/drawing/2014/main" id="{9F7BB7CF-3E01-40B3-9227-310CECF3C056}"/>
              </a:ext>
            </a:extLst>
          </p:cNvPr>
          <p:cNvPicPr>
            <a:picLocks noChangeAspect="1"/>
          </p:cNvPicPr>
          <p:nvPr userDrawn="1"/>
        </p:nvPicPr>
        <p:blipFill>
          <a:blip r:embed="rId2"/>
          <a:stretch>
            <a:fillRect/>
          </a:stretch>
        </p:blipFill>
        <p:spPr>
          <a:xfrm>
            <a:off x="10912664" y="270193"/>
            <a:ext cx="930976" cy="378702"/>
          </a:xfrm>
          <a:prstGeom prst="rect">
            <a:avLst/>
          </a:prstGeom>
        </p:spPr>
      </p:pic>
      <p:sp>
        <p:nvSpPr>
          <p:cNvPr id="5" name="Content Placeholder 11">
            <a:extLst>
              <a:ext uri="{FF2B5EF4-FFF2-40B4-BE49-F238E27FC236}">
                <a16:creationId xmlns:a16="http://schemas.microsoft.com/office/drawing/2014/main" id="{382DDD15-DBD4-4BDE-8492-3997F955ADE3}"/>
              </a:ext>
            </a:extLst>
          </p:cNvPr>
          <p:cNvSpPr>
            <a:spLocks noGrp="1"/>
          </p:cNvSpPr>
          <p:nvPr>
            <p:ph sz="quarter" idx="11"/>
          </p:nvPr>
        </p:nvSpPr>
        <p:spPr>
          <a:xfrm>
            <a:off x="609618" y="3908378"/>
            <a:ext cx="8864601" cy="667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a:solidFill>
                  <a:prstClr val="black"/>
                </a:solidFill>
              </a14:hiddenLine>
            </a:ext>
          </a:extLst>
        </p:spPr>
        <p:txBody>
          <a:bodyPr vert="horz" lIns="0" tIns="44439" rIns="0" bIns="44439" rtlCol="0" anchor="ctr">
            <a:normAutofit/>
          </a:bodyPr>
          <a:lstStyle>
            <a:lvl1pPr>
              <a:defRPr kumimoji="0" lang="en-US" sz="2200" b="1" i="0" u="none" strike="noStrike" cap="none" spc="0" normalizeH="0" baseline="0" dirty="0" smtClean="0">
                <a:ln>
                  <a:noFill/>
                </a:ln>
                <a:solidFill>
                  <a:schemeClr val="bg1"/>
                </a:solidFill>
                <a:effectLst/>
                <a:uLnTx/>
                <a:uFillTx/>
                <a:latin typeface="Segoe UI" panose="020B0502040204020203" pitchFamily="34" charset="0"/>
                <a:ea typeface="+mj-ea"/>
                <a:cs typeface="Arial"/>
              </a:defRPr>
            </a:lvl1pPr>
            <a:lvl2pPr marL="228600" indent="0">
              <a:buNone/>
              <a:defRPr lang="en-US" sz="1800" dirty="0" smtClean="0"/>
            </a:lvl2pPr>
            <a:lvl3pPr>
              <a:defRPr lang="en-US" sz="1800" dirty="0" smtClean="0"/>
            </a:lvl3pPr>
            <a:lvl4pPr>
              <a:defRPr lang="en-US" dirty="0" smtClean="0"/>
            </a:lvl4pPr>
            <a:lvl5pPr>
              <a:defRPr lang="en-GB" dirty="0"/>
            </a:lvl5pPr>
          </a:lstStyle>
          <a:p>
            <a:pPr marL="0" marR="0" lvl="0" indent="0" defTabSz="457200" fontAlgn="auto">
              <a:lnSpc>
                <a:spcPct val="100000"/>
              </a:lnSpc>
              <a:spcBef>
                <a:spcPct val="0"/>
              </a:spcBef>
              <a:spcAft>
                <a:spcPts val="0"/>
              </a:spcAft>
              <a:buClrTx/>
              <a:buSzTx/>
              <a:buFontTx/>
              <a:buNone/>
              <a:tabLst/>
            </a:pPr>
            <a:r>
              <a:rPr lang="en-US"/>
              <a:t>Click to edit Master text styles</a:t>
            </a:r>
          </a:p>
        </p:txBody>
      </p:sp>
    </p:spTree>
    <p:extLst>
      <p:ext uri="{BB962C8B-B14F-4D97-AF65-F5344CB8AC3E}">
        <p14:creationId xmlns:p14="http://schemas.microsoft.com/office/powerpoint/2010/main" val="1392300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645843-A366-4D47-A49E-4901AA1DFFDD}"/>
              </a:ext>
            </a:extLst>
          </p:cNvPr>
          <p:cNvSpPr/>
          <p:nvPr userDrawn="1"/>
        </p:nvSpPr>
        <p:spPr>
          <a:xfrm>
            <a:off x="4"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0" name="Content Placeholder 11">
            <a:extLst>
              <a:ext uri="{FF2B5EF4-FFF2-40B4-BE49-F238E27FC236}">
                <a16:creationId xmlns:a16="http://schemas.microsoft.com/office/drawing/2014/main" id="{B9289A9E-4A02-4DC3-BF4D-0D0C3230ED93}"/>
              </a:ext>
            </a:extLst>
          </p:cNvPr>
          <p:cNvSpPr>
            <a:spLocks noGrp="1"/>
          </p:cNvSpPr>
          <p:nvPr>
            <p:ph sz="quarter" idx="11"/>
          </p:nvPr>
        </p:nvSpPr>
        <p:spPr>
          <a:xfrm>
            <a:off x="609618" y="3908378"/>
            <a:ext cx="8864601" cy="667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a:solidFill>
                  <a:prstClr val="black"/>
                </a:solidFill>
              </a14:hiddenLine>
            </a:ext>
          </a:extLst>
        </p:spPr>
        <p:txBody>
          <a:bodyPr vert="horz" lIns="0" tIns="44439" rIns="0" bIns="44439" rtlCol="0" anchor="ctr">
            <a:normAutofit/>
          </a:bodyPr>
          <a:lstStyle>
            <a:lvl1pPr>
              <a:defRPr kumimoji="0" lang="en-US" sz="2200" b="1" i="0" u="none" strike="noStrike" cap="none" spc="0" normalizeH="0" baseline="0" dirty="0" smtClean="0">
                <a:ln>
                  <a:noFill/>
                </a:ln>
                <a:solidFill>
                  <a:schemeClr val="bg1"/>
                </a:solidFill>
                <a:effectLst/>
                <a:uLnTx/>
                <a:uFillTx/>
                <a:latin typeface="Segoe UI" panose="020B0502040204020203" pitchFamily="34" charset="0"/>
                <a:ea typeface="+mj-ea"/>
                <a:cs typeface="Arial"/>
              </a:defRPr>
            </a:lvl1pPr>
            <a:lvl2pPr marL="228600" indent="0">
              <a:buNone/>
              <a:defRPr lang="en-US" sz="1800" dirty="0" smtClean="0"/>
            </a:lvl2pPr>
            <a:lvl3pPr>
              <a:defRPr lang="en-US" sz="1800" dirty="0" smtClean="0"/>
            </a:lvl3pPr>
            <a:lvl4pPr>
              <a:defRPr lang="en-US" dirty="0" smtClean="0"/>
            </a:lvl4pPr>
            <a:lvl5pPr>
              <a:defRPr lang="en-GB" dirty="0"/>
            </a:lvl5pPr>
          </a:lstStyle>
          <a:p>
            <a:pPr marL="0" marR="0" lvl="0" indent="0" defTabSz="457200" fontAlgn="auto">
              <a:lnSpc>
                <a:spcPct val="100000"/>
              </a:lnSpc>
              <a:spcBef>
                <a:spcPct val="0"/>
              </a:spcBef>
              <a:spcAft>
                <a:spcPts val="0"/>
              </a:spcAft>
              <a:buClrTx/>
              <a:buSzTx/>
              <a:buFontTx/>
              <a:buNone/>
              <a:tabLst/>
            </a:pPr>
            <a:r>
              <a:rPr lang="en-US"/>
              <a:t>Click to edit Master text styles</a:t>
            </a:r>
          </a:p>
        </p:txBody>
      </p:sp>
      <p:pic>
        <p:nvPicPr>
          <p:cNvPr id="5" name="Picture 4">
            <a:extLst>
              <a:ext uri="{FF2B5EF4-FFF2-40B4-BE49-F238E27FC236}">
                <a16:creationId xmlns:a16="http://schemas.microsoft.com/office/drawing/2014/main" id="{A6866F7E-1342-4B6B-9432-F0621F3BA94A}"/>
              </a:ext>
            </a:extLst>
          </p:cNvPr>
          <p:cNvPicPr>
            <a:picLocks noChangeAspect="1"/>
          </p:cNvPicPr>
          <p:nvPr userDrawn="1"/>
        </p:nvPicPr>
        <p:blipFill>
          <a:blip r:embed="rId2"/>
          <a:stretch>
            <a:fillRect/>
          </a:stretch>
        </p:blipFill>
        <p:spPr>
          <a:xfrm>
            <a:off x="10912664" y="270193"/>
            <a:ext cx="930976" cy="378702"/>
          </a:xfrm>
          <a:prstGeom prst="rect">
            <a:avLst/>
          </a:prstGeom>
        </p:spPr>
      </p:pic>
    </p:spTree>
    <p:extLst>
      <p:ext uri="{BB962C8B-B14F-4D97-AF65-F5344CB8AC3E}">
        <p14:creationId xmlns:p14="http://schemas.microsoft.com/office/powerpoint/2010/main" val="2682301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2"/>
          <a:stretch>
            <a:fillRect/>
          </a:stretch>
        </p:blipFill>
        <p:spPr>
          <a:xfrm>
            <a:off x="4" y="634526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4"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defTabSz="457200"/>
            <a:r>
              <a:rPr lang="en-GB" dirty="0">
                <a:solidFill>
                  <a:prstClr val="black"/>
                </a:solidFill>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745B025E-5916-4914-98B2-05DB9ED0BEF7}"/>
              </a:ext>
            </a:extLst>
          </p:cNvPr>
          <p:cNvPicPr>
            <a:picLocks noChangeAspect="1"/>
          </p:cNvPicPr>
          <p:nvPr userDrawn="1"/>
        </p:nvPicPr>
        <p:blipFill>
          <a:blip r:embed="rId3"/>
          <a:stretch>
            <a:fillRect/>
          </a:stretch>
        </p:blipFill>
        <p:spPr>
          <a:xfrm>
            <a:off x="10912664" y="270193"/>
            <a:ext cx="930976" cy="378702"/>
          </a:xfrm>
          <a:prstGeom prst="rect">
            <a:avLst/>
          </a:prstGeom>
        </p:spPr>
      </p:pic>
    </p:spTree>
    <p:extLst>
      <p:ext uri="{BB962C8B-B14F-4D97-AF65-F5344CB8AC3E}">
        <p14:creationId xmlns:p14="http://schemas.microsoft.com/office/powerpoint/2010/main" val="100709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lthier Together layout 1">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1B7B700-3380-E347-9336-58CA4FED7C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844209"/>
            <a:ext cx="12190749" cy="1013790"/>
          </a:xfrm>
          <a:prstGeom prst="rect">
            <a:avLst/>
          </a:prstGeom>
          <a:solidFill>
            <a:schemeClr val="tx1"/>
          </a:solidFill>
        </p:spPr>
      </p:pic>
      <p:pic>
        <p:nvPicPr>
          <p:cNvPr id="11" name="Picture 10">
            <a:extLst>
              <a:ext uri="{FF2B5EF4-FFF2-40B4-BE49-F238E27FC236}">
                <a16:creationId xmlns:a16="http://schemas.microsoft.com/office/drawing/2014/main" id="{E30561D3-9282-DF47-95A4-7BC5AB6592B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 y="6028852"/>
            <a:ext cx="1501540" cy="678114"/>
          </a:xfrm>
          <a:prstGeom prst="rect">
            <a:avLst/>
          </a:prstGeom>
        </p:spPr>
      </p:pic>
      <p:sp>
        <p:nvSpPr>
          <p:cNvPr id="5" name="Slide Number Placeholder 10">
            <a:extLst>
              <a:ext uri="{FF2B5EF4-FFF2-40B4-BE49-F238E27FC236}">
                <a16:creationId xmlns:a16="http://schemas.microsoft.com/office/drawing/2014/main" id="{95C0B4EF-690C-4F47-A03A-9E6695C6168B}"/>
              </a:ext>
            </a:extLst>
          </p:cNvPr>
          <p:cNvSpPr>
            <a:spLocks noGrp="1"/>
          </p:cNvSpPr>
          <p:nvPr>
            <p:ph type="sldNum" sz="quarter" idx="12"/>
          </p:nvPr>
        </p:nvSpPr>
        <p:spPr>
          <a:xfrm>
            <a:off x="9287987" y="6466405"/>
            <a:ext cx="2743200" cy="365125"/>
          </a:xfrm>
        </p:spPr>
        <p:txBody>
          <a:body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
        <p:nvSpPr>
          <p:cNvPr id="3" name="Text Placeholder 2"/>
          <p:cNvSpPr>
            <a:spLocks noGrp="1"/>
          </p:cNvSpPr>
          <p:nvPr>
            <p:ph type="body" sz="quarter" idx="13" hasCustomPrompt="1"/>
          </p:nvPr>
        </p:nvSpPr>
        <p:spPr>
          <a:xfrm>
            <a:off x="151003" y="369888"/>
            <a:ext cx="11744136" cy="1030287"/>
          </a:xfrm>
        </p:spPr>
        <p:txBody>
          <a:bodyPr>
            <a:normAutofit/>
          </a:bodyPr>
          <a:lstStyle>
            <a:lvl1pPr marL="0" indent="0">
              <a:buNone/>
              <a:defRPr sz="32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4" y="1527175"/>
            <a:ext cx="11744325" cy="4059238"/>
          </a:xfrm>
        </p:spPr>
        <p:txBody>
          <a:bodyPr>
            <a:normAutofit/>
          </a:bodyPr>
          <a:lstStyle>
            <a:lvl1pPr marL="0" indent="0">
              <a:lnSpc>
                <a:spcPct val="100000"/>
              </a:lnSpc>
              <a:spcBef>
                <a:spcPts val="600"/>
              </a:spcBef>
              <a:buNone/>
              <a:defRPr sz="2400">
                <a:latin typeface="Arial" panose="020B0604020202020204" pitchFamily="34" charset="0"/>
                <a:cs typeface="Arial" panose="020B0604020202020204" pitchFamily="34" charset="0"/>
              </a:defRPr>
            </a:lvl1pPr>
          </a:lstStyle>
          <a:p>
            <a:pPr lvl="0"/>
            <a:r>
              <a:rPr lang="en-US" dirty="0"/>
              <a:t>Add your slide text here – minimum font size 18</a:t>
            </a:r>
            <a:endParaRPr lang="en-GB" dirty="0"/>
          </a:p>
        </p:txBody>
      </p:sp>
    </p:spTree>
    <p:extLst>
      <p:ext uri="{BB962C8B-B14F-4D97-AF65-F5344CB8AC3E}">
        <p14:creationId xmlns:p14="http://schemas.microsoft.com/office/powerpoint/2010/main" val="403878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lthier Together layout 2">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9960B5-DB9C-574F-9A9F-B625C7CEB6FE}"/>
              </a:ext>
            </a:extLst>
          </p:cNvPr>
          <p:cNvPicPr>
            <a:picLocks noChangeAspect="1"/>
          </p:cNvPicPr>
          <p:nvPr userDrawn="1"/>
        </p:nvPicPr>
        <p:blipFill>
          <a:blip r:embed="rId2" cstate="screen">
            <a:alphaModFix amt="20000"/>
            <a:extLst>
              <a:ext uri="{28A0092B-C50C-407E-A947-70E740481C1C}">
                <a14:useLocalDpi xmlns:a14="http://schemas.microsoft.com/office/drawing/2010/main"/>
              </a:ext>
            </a:extLst>
          </a:blip>
          <a:stretch>
            <a:fillRect/>
          </a:stretch>
        </p:blipFill>
        <p:spPr>
          <a:xfrm>
            <a:off x="8194878" y="416688"/>
            <a:ext cx="2961031" cy="3914838"/>
          </a:xfrm>
          <a:prstGeom prst="rect">
            <a:avLst/>
          </a:prstGeom>
        </p:spPr>
      </p:pic>
      <p:pic>
        <p:nvPicPr>
          <p:cNvPr id="8" name="Picture 7">
            <a:extLst>
              <a:ext uri="{FF2B5EF4-FFF2-40B4-BE49-F238E27FC236}">
                <a16:creationId xmlns:a16="http://schemas.microsoft.com/office/drawing/2014/main" id="{966053E2-FA4B-024B-B1B2-7973F0E0729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5844209"/>
            <a:ext cx="12190749" cy="1013790"/>
          </a:xfrm>
          <a:prstGeom prst="rect">
            <a:avLst/>
          </a:prstGeom>
          <a:solidFill>
            <a:schemeClr val="tx1"/>
          </a:solidFill>
        </p:spPr>
      </p:pic>
      <p:pic>
        <p:nvPicPr>
          <p:cNvPr id="9" name="Picture 8">
            <a:extLst>
              <a:ext uri="{FF2B5EF4-FFF2-40B4-BE49-F238E27FC236}">
                <a16:creationId xmlns:a16="http://schemas.microsoft.com/office/drawing/2014/main" id="{CFB74D19-00FD-6E46-BE9E-460D92C7C31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6028852"/>
            <a:ext cx="1501540" cy="678114"/>
          </a:xfrm>
          <a:prstGeom prst="rect">
            <a:avLst/>
          </a:prstGeom>
        </p:spPr>
      </p:pic>
      <p:sp>
        <p:nvSpPr>
          <p:cNvPr id="6" name="Date Placeholder 5">
            <a:extLst>
              <a:ext uri="{FF2B5EF4-FFF2-40B4-BE49-F238E27FC236}">
                <a16:creationId xmlns:a16="http://schemas.microsoft.com/office/drawing/2014/main" id="{2FB3CBD4-9DF8-C141-B65F-1794BD1A461B}"/>
              </a:ext>
            </a:extLst>
          </p:cNvPr>
          <p:cNvSpPr>
            <a:spLocks noGrp="1"/>
          </p:cNvSpPr>
          <p:nvPr>
            <p:ph type="dt" sz="half" idx="10"/>
          </p:nvPr>
        </p:nvSpPr>
        <p:spPr/>
        <p:txBody>
          <a:bodyPr/>
          <a:lstStyle/>
          <a:p>
            <a:endParaRPr lang="en-US" dirty="0">
              <a:solidFill>
                <a:srgbClr val="004992">
                  <a:tint val="75000"/>
                </a:srgbClr>
              </a:solidFill>
            </a:endParaRPr>
          </a:p>
        </p:txBody>
      </p:sp>
      <p:sp>
        <p:nvSpPr>
          <p:cNvPr id="7" name="Footer Placeholder 6">
            <a:extLst>
              <a:ext uri="{FF2B5EF4-FFF2-40B4-BE49-F238E27FC236}">
                <a16:creationId xmlns:a16="http://schemas.microsoft.com/office/drawing/2014/main" id="{92DB6DA9-DD6E-C946-AE4E-2CB33EC0581B}"/>
              </a:ext>
            </a:extLst>
          </p:cNvPr>
          <p:cNvSpPr>
            <a:spLocks noGrp="1"/>
          </p:cNvSpPr>
          <p:nvPr>
            <p:ph type="ftr" sz="quarter" idx="11"/>
          </p:nvPr>
        </p:nvSpPr>
        <p:spPr/>
        <p:txBody>
          <a:bodyPr/>
          <a:lstStyle/>
          <a:p>
            <a:endParaRPr lang="en-US" dirty="0">
              <a:solidFill>
                <a:srgbClr val="004992">
                  <a:tint val="75000"/>
                </a:srgbClr>
              </a:solidFill>
            </a:endParaRPr>
          </a:p>
        </p:txBody>
      </p:sp>
      <p:sp>
        <p:nvSpPr>
          <p:cNvPr id="11" name="Slide Number Placeholder 10">
            <a:extLst>
              <a:ext uri="{FF2B5EF4-FFF2-40B4-BE49-F238E27FC236}">
                <a16:creationId xmlns:a16="http://schemas.microsoft.com/office/drawing/2014/main" id="{256451A2-CEA6-4948-B2AD-26BB82680297}"/>
              </a:ext>
            </a:extLst>
          </p:cNvPr>
          <p:cNvSpPr>
            <a:spLocks noGrp="1"/>
          </p:cNvSpPr>
          <p:nvPr>
            <p:ph type="sldNum" sz="quarter" idx="12"/>
          </p:nvPr>
        </p:nvSpPr>
        <p:spPr>
          <a:xfrm>
            <a:off x="9287987" y="6466405"/>
            <a:ext cx="2743200" cy="365125"/>
          </a:xfrm>
        </p:spPr>
        <p:txBody>
          <a:body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
        <p:nvSpPr>
          <p:cNvPr id="12" name="Text Placeholder 2"/>
          <p:cNvSpPr>
            <a:spLocks noGrp="1"/>
          </p:cNvSpPr>
          <p:nvPr>
            <p:ph type="body" sz="quarter" idx="13" hasCustomPrompt="1"/>
          </p:nvPr>
        </p:nvSpPr>
        <p:spPr>
          <a:xfrm>
            <a:off x="151003" y="369888"/>
            <a:ext cx="11744136" cy="1030287"/>
          </a:xfrm>
        </p:spPr>
        <p:txBody>
          <a:bodyPr>
            <a:normAutofit/>
          </a:bodyPr>
          <a:lstStyle>
            <a:lvl1pPr marL="0" indent="0">
              <a:buNone/>
              <a:defRPr sz="3200" b="1">
                <a:latin typeface="+mj-lt"/>
              </a:defRPr>
            </a:lvl1pPr>
          </a:lstStyle>
          <a:p>
            <a:pPr lvl="0"/>
            <a:r>
              <a:rPr lang="en-US" dirty="0"/>
              <a:t>Place heading here</a:t>
            </a:r>
            <a:endParaRPr lang="en-GB" dirty="0"/>
          </a:p>
        </p:txBody>
      </p:sp>
      <p:sp>
        <p:nvSpPr>
          <p:cNvPr id="13" name="Text Placeholder 5"/>
          <p:cNvSpPr>
            <a:spLocks noGrp="1"/>
          </p:cNvSpPr>
          <p:nvPr>
            <p:ph type="body" sz="quarter" idx="14" hasCustomPrompt="1"/>
          </p:nvPr>
        </p:nvSpPr>
        <p:spPr>
          <a:xfrm>
            <a:off x="150814" y="1527175"/>
            <a:ext cx="11744325" cy="4059238"/>
          </a:xfrm>
        </p:spPr>
        <p:txBody>
          <a:bodyPr>
            <a:normAutofit/>
          </a:bodyPr>
          <a:lstStyle>
            <a:lvl1pPr marL="0" indent="0">
              <a:lnSpc>
                <a:spcPct val="100000"/>
              </a:lnSpc>
              <a:spcBef>
                <a:spcPts val="600"/>
              </a:spcBef>
              <a:buNone/>
              <a:defRPr sz="2400">
                <a:latin typeface="Arial" panose="020B0604020202020204" pitchFamily="34" charset="0"/>
                <a:cs typeface="Arial" panose="020B0604020202020204" pitchFamily="34" charset="0"/>
              </a:defRPr>
            </a:lvl1pPr>
          </a:lstStyle>
          <a:p>
            <a:pPr lvl="0"/>
            <a:r>
              <a:rPr lang="en-US" dirty="0"/>
              <a:t>Add your slide text here – minimum font size 18</a:t>
            </a:r>
            <a:endParaRPr lang="en-GB" dirty="0"/>
          </a:p>
        </p:txBody>
      </p:sp>
    </p:spTree>
    <p:extLst>
      <p:ext uri="{BB962C8B-B14F-4D97-AF65-F5344CB8AC3E}">
        <p14:creationId xmlns:p14="http://schemas.microsoft.com/office/powerpoint/2010/main" val="43692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lthier Together layout 3">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ED1725-7AD8-1F44-A025-368F4CF44962}"/>
              </a:ext>
            </a:extLst>
          </p:cNvPr>
          <p:cNvPicPr>
            <a:picLocks noChangeAspect="1"/>
          </p:cNvPicPr>
          <p:nvPr userDrawn="1"/>
        </p:nvPicPr>
        <p:blipFill>
          <a:blip r:embed="rId2" cstate="screen">
            <a:alphaModFix amt="18000"/>
            <a:extLst>
              <a:ext uri="{28A0092B-C50C-407E-A947-70E740481C1C}">
                <a14:useLocalDpi xmlns:a14="http://schemas.microsoft.com/office/drawing/2010/main"/>
              </a:ext>
            </a:extLst>
          </a:blip>
          <a:stretch>
            <a:fillRect/>
          </a:stretch>
        </p:blipFill>
        <p:spPr>
          <a:xfrm>
            <a:off x="6698973" y="4195112"/>
            <a:ext cx="5493027" cy="1651389"/>
          </a:xfrm>
          <a:prstGeom prst="rect">
            <a:avLst/>
          </a:prstGeom>
        </p:spPr>
      </p:pic>
      <p:pic>
        <p:nvPicPr>
          <p:cNvPr id="9" name="Picture 8">
            <a:extLst>
              <a:ext uri="{FF2B5EF4-FFF2-40B4-BE49-F238E27FC236}">
                <a16:creationId xmlns:a16="http://schemas.microsoft.com/office/drawing/2014/main" id="{175D9726-547E-554A-BDCB-BA07C735021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5844209"/>
            <a:ext cx="12190749" cy="1013790"/>
          </a:xfrm>
          <a:prstGeom prst="rect">
            <a:avLst/>
          </a:prstGeom>
          <a:solidFill>
            <a:schemeClr val="tx1"/>
          </a:solidFill>
        </p:spPr>
      </p:pic>
      <p:pic>
        <p:nvPicPr>
          <p:cNvPr id="10" name="Picture 9">
            <a:extLst>
              <a:ext uri="{FF2B5EF4-FFF2-40B4-BE49-F238E27FC236}">
                <a16:creationId xmlns:a16="http://schemas.microsoft.com/office/drawing/2014/main" id="{3ADCEE22-9003-7B46-A2B7-CEF3AA9346E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6028852"/>
            <a:ext cx="1501540" cy="678114"/>
          </a:xfrm>
          <a:prstGeom prst="rect">
            <a:avLst/>
          </a:prstGeom>
        </p:spPr>
      </p:pic>
      <p:sp>
        <p:nvSpPr>
          <p:cNvPr id="6" name="Slide Number Placeholder 10">
            <a:extLst>
              <a:ext uri="{FF2B5EF4-FFF2-40B4-BE49-F238E27FC236}">
                <a16:creationId xmlns:a16="http://schemas.microsoft.com/office/drawing/2014/main" id="{37FF10DE-2139-834D-B0F4-37E6EE956D66}"/>
              </a:ext>
            </a:extLst>
          </p:cNvPr>
          <p:cNvSpPr>
            <a:spLocks noGrp="1"/>
          </p:cNvSpPr>
          <p:nvPr>
            <p:ph type="sldNum" sz="quarter" idx="12"/>
          </p:nvPr>
        </p:nvSpPr>
        <p:spPr>
          <a:xfrm>
            <a:off x="9287987" y="6466405"/>
            <a:ext cx="2743200" cy="365125"/>
          </a:xfrm>
        </p:spPr>
        <p:txBody>
          <a:body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
        <p:nvSpPr>
          <p:cNvPr id="7" name="Text Placeholder 2"/>
          <p:cNvSpPr>
            <a:spLocks noGrp="1"/>
          </p:cNvSpPr>
          <p:nvPr>
            <p:ph type="body" sz="quarter" idx="13" hasCustomPrompt="1"/>
          </p:nvPr>
        </p:nvSpPr>
        <p:spPr>
          <a:xfrm>
            <a:off x="151003" y="369888"/>
            <a:ext cx="11744136" cy="1030287"/>
          </a:xfrm>
        </p:spPr>
        <p:txBody>
          <a:bodyPr>
            <a:normAutofit/>
          </a:bodyPr>
          <a:lstStyle>
            <a:lvl1pPr marL="0" indent="0">
              <a:buNone/>
              <a:defRPr sz="3200" b="1">
                <a:latin typeface="+mj-lt"/>
              </a:defRPr>
            </a:lvl1pPr>
          </a:lstStyle>
          <a:p>
            <a:pPr lvl="0"/>
            <a:r>
              <a:rPr lang="en-US" dirty="0"/>
              <a:t>Place heading here</a:t>
            </a:r>
            <a:endParaRPr lang="en-GB" dirty="0"/>
          </a:p>
        </p:txBody>
      </p:sp>
      <p:sp>
        <p:nvSpPr>
          <p:cNvPr id="8" name="Text Placeholder 5"/>
          <p:cNvSpPr>
            <a:spLocks noGrp="1"/>
          </p:cNvSpPr>
          <p:nvPr>
            <p:ph type="body" sz="quarter" idx="14" hasCustomPrompt="1"/>
          </p:nvPr>
        </p:nvSpPr>
        <p:spPr>
          <a:xfrm>
            <a:off x="150814" y="1527175"/>
            <a:ext cx="11744325" cy="4059238"/>
          </a:xfrm>
        </p:spPr>
        <p:txBody>
          <a:bodyPr>
            <a:normAutofit/>
          </a:bodyPr>
          <a:lstStyle>
            <a:lvl1pPr marL="0" indent="0">
              <a:lnSpc>
                <a:spcPct val="100000"/>
              </a:lnSpc>
              <a:spcBef>
                <a:spcPts val="600"/>
              </a:spcBef>
              <a:buNone/>
              <a:defRPr sz="2400">
                <a:latin typeface="Arial" panose="020B0604020202020204" pitchFamily="34" charset="0"/>
                <a:cs typeface="Arial" panose="020B0604020202020204" pitchFamily="34" charset="0"/>
              </a:defRPr>
            </a:lvl1pPr>
          </a:lstStyle>
          <a:p>
            <a:pPr lvl="0"/>
            <a:r>
              <a:rPr lang="en-US" dirty="0"/>
              <a:t>Add your slide text here – minimum font size 18</a:t>
            </a:r>
            <a:endParaRPr lang="en-GB" dirty="0"/>
          </a:p>
        </p:txBody>
      </p:sp>
    </p:spTree>
    <p:extLst>
      <p:ext uri="{BB962C8B-B14F-4D97-AF65-F5344CB8AC3E}">
        <p14:creationId xmlns:p14="http://schemas.microsoft.com/office/powerpoint/2010/main" val="3538949352"/>
      </p:ext>
    </p:extLst>
  </p:cSld>
  <p:clrMapOvr>
    <a:masterClrMapping/>
  </p:clrMapOvr>
  <p:extLst>
    <p:ext uri="{DCECCB84-F9BA-43D5-87BE-67443E8EF086}">
      <p15:sldGuideLst xmlns:p15="http://schemas.microsoft.com/office/powerpoint/2012/main">
        <p15:guide id="1" orient="horz" pos="3997">
          <p15:clr>
            <a:srgbClr val="FBAE40"/>
          </p15:clr>
        </p15:guide>
        <p15:guide id="2" pos="381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ier Together layout 4">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5D9726-547E-554A-BDCB-BA07C735021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844209"/>
            <a:ext cx="12190749" cy="1013790"/>
          </a:xfrm>
          <a:prstGeom prst="rect">
            <a:avLst/>
          </a:prstGeom>
          <a:solidFill>
            <a:schemeClr val="tx1"/>
          </a:solidFill>
        </p:spPr>
      </p:pic>
      <p:pic>
        <p:nvPicPr>
          <p:cNvPr id="10" name="Picture 9">
            <a:extLst>
              <a:ext uri="{FF2B5EF4-FFF2-40B4-BE49-F238E27FC236}">
                <a16:creationId xmlns:a16="http://schemas.microsoft.com/office/drawing/2014/main" id="{3ADCEE22-9003-7B46-A2B7-CEF3AA9346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 y="6028852"/>
            <a:ext cx="1501540" cy="678114"/>
          </a:xfrm>
          <a:prstGeom prst="rect">
            <a:avLst/>
          </a:prstGeom>
        </p:spPr>
      </p:pic>
      <p:pic>
        <p:nvPicPr>
          <p:cNvPr id="3" name="Picture 2">
            <a:extLst>
              <a:ext uri="{FF2B5EF4-FFF2-40B4-BE49-F238E27FC236}">
                <a16:creationId xmlns:a16="http://schemas.microsoft.com/office/drawing/2014/main" id="{E0BDC6FE-47B5-5844-B424-718C7DF842E0}"/>
              </a:ext>
            </a:extLst>
          </p:cNvPr>
          <p:cNvPicPr>
            <a:picLocks noChangeAspect="1"/>
          </p:cNvPicPr>
          <p:nvPr userDrawn="1"/>
        </p:nvPicPr>
        <p:blipFill>
          <a:blip r:embed="rId4" cstate="screen">
            <a:alphaModFix amt="18000"/>
            <a:extLst>
              <a:ext uri="{28A0092B-C50C-407E-A947-70E740481C1C}">
                <a14:useLocalDpi xmlns:a14="http://schemas.microsoft.com/office/drawing/2010/main"/>
              </a:ext>
            </a:extLst>
          </a:blip>
          <a:stretch>
            <a:fillRect/>
          </a:stretch>
        </p:blipFill>
        <p:spPr>
          <a:xfrm>
            <a:off x="5825825" y="994828"/>
            <a:ext cx="6364923" cy="4687937"/>
          </a:xfrm>
          <a:prstGeom prst="rect">
            <a:avLst/>
          </a:prstGeom>
        </p:spPr>
      </p:pic>
      <p:sp>
        <p:nvSpPr>
          <p:cNvPr id="6" name="Slide Number Placeholder 10">
            <a:extLst>
              <a:ext uri="{FF2B5EF4-FFF2-40B4-BE49-F238E27FC236}">
                <a16:creationId xmlns:a16="http://schemas.microsoft.com/office/drawing/2014/main" id="{EB1BB548-AB8B-7A44-95DA-5EC3AB782685}"/>
              </a:ext>
            </a:extLst>
          </p:cNvPr>
          <p:cNvSpPr>
            <a:spLocks noGrp="1"/>
          </p:cNvSpPr>
          <p:nvPr>
            <p:ph type="sldNum" sz="quarter" idx="12"/>
          </p:nvPr>
        </p:nvSpPr>
        <p:spPr>
          <a:xfrm>
            <a:off x="9287987" y="6466405"/>
            <a:ext cx="2743200" cy="365125"/>
          </a:xfrm>
        </p:spPr>
        <p:txBody>
          <a:body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
        <p:nvSpPr>
          <p:cNvPr id="7" name="Text Placeholder 2"/>
          <p:cNvSpPr>
            <a:spLocks noGrp="1"/>
          </p:cNvSpPr>
          <p:nvPr>
            <p:ph type="body" sz="quarter" idx="13" hasCustomPrompt="1"/>
          </p:nvPr>
        </p:nvSpPr>
        <p:spPr>
          <a:xfrm>
            <a:off x="151003" y="369888"/>
            <a:ext cx="11744136" cy="1030287"/>
          </a:xfrm>
        </p:spPr>
        <p:txBody>
          <a:bodyPr>
            <a:normAutofit/>
          </a:bodyPr>
          <a:lstStyle>
            <a:lvl1pPr marL="0" indent="0">
              <a:buNone/>
              <a:defRPr sz="3200" b="1">
                <a:latin typeface="+mj-lt"/>
              </a:defRPr>
            </a:lvl1pPr>
          </a:lstStyle>
          <a:p>
            <a:pPr lvl="0"/>
            <a:r>
              <a:rPr lang="en-US" dirty="0"/>
              <a:t>Place heading here</a:t>
            </a:r>
            <a:endParaRPr lang="en-GB" dirty="0"/>
          </a:p>
        </p:txBody>
      </p:sp>
      <p:sp>
        <p:nvSpPr>
          <p:cNvPr id="8" name="Text Placeholder 5"/>
          <p:cNvSpPr>
            <a:spLocks noGrp="1"/>
          </p:cNvSpPr>
          <p:nvPr>
            <p:ph type="body" sz="quarter" idx="14" hasCustomPrompt="1"/>
          </p:nvPr>
        </p:nvSpPr>
        <p:spPr>
          <a:xfrm>
            <a:off x="150814" y="1527175"/>
            <a:ext cx="11744325" cy="4059238"/>
          </a:xfrm>
        </p:spPr>
        <p:txBody>
          <a:bodyPr>
            <a:normAutofit/>
          </a:bodyPr>
          <a:lstStyle>
            <a:lvl1pPr marL="0" indent="0">
              <a:lnSpc>
                <a:spcPct val="100000"/>
              </a:lnSpc>
              <a:spcBef>
                <a:spcPts val="600"/>
              </a:spcBef>
              <a:buNone/>
              <a:defRPr sz="2400">
                <a:latin typeface="Arial" panose="020B0604020202020204" pitchFamily="34" charset="0"/>
                <a:cs typeface="Arial" panose="020B0604020202020204" pitchFamily="34" charset="0"/>
              </a:defRPr>
            </a:lvl1pPr>
          </a:lstStyle>
          <a:p>
            <a:pPr lvl="0"/>
            <a:r>
              <a:rPr lang="en-US" dirty="0"/>
              <a:t>Add your slide text here – minimum font size 18</a:t>
            </a:r>
            <a:endParaRPr lang="en-GB" dirty="0"/>
          </a:p>
        </p:txBody>
      </p:sp>
    </p:spTree>
    <p:extLst>
      <p:ext uri="{BB962C8B-B14F-4D97-AF65-F5344CB8AC3E}">
        <p14:creationId xmlns:p14="http://schemas.microsoft.com/office/powerpoint/2010/main" val="624932905"/>
      </p:ext>
    </p:extLst>
  </p:cSld>
  <p:clrMapOvr>
    <a:masterClrMapping/>
  </p:clrMapOvr>
  <p:extLst>
    <p:ext uri="{DCECCB84-F9BA-43D5-87BE-67443E8EF086}">
      <p15:sldGuideLst xmlns:p15="http://schemas.microsoft.com/office/powerpoint/2012/main">
        <p15:guide id="1" orient="horz" pos="3997">
          <p15:clr>
            <a:srgbClr val="FBAE40"/>
          </p15:clr>
        </p15:guide>
        <p15:guide id="2" pos="381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lthier Together layout 5">
    <p:spTree>
      <p:nvGrpSpPr>
        <p:cNvPr id="1" name=""/>
        <p:cNvGrpSpPr/>
        <p:nvPr/>
      </p:nvGrpSpPr>
      <p:grpSpPr>
        <a:xfrm>
          <a:off x="0" y="0"/>
          <a:ext cx="0" cy="0"/>
          <a:chOff x="0" y="0"/>
          <a:chExt cx="0" cy="0"/>
        </a:xfrm>
      </p:grpSpPr>
      <p:sp>
        <p:nvSpPr>
          <p:cNvPr id="2" name="Text Placeholder 2"/>
          <p:cNvSpPr>
            <a:spLocks noGrp="1"/>
          </p:cNvSpPr>
          <p:nvPr>
            <p:ph type="body" sz="quarter" idx="13" hasCustomPrompt="1"/>
          </p:nvPr>
        </p:nvSpPr>
        <p:spPr>
          <a:xfrm>
            <a:off x="151003" y="369888"/>
            <a:ext cx="11744136" cy="1030287"/>
          </a:xfrm>
        </p:spPr>
        <p:txBody>
          <a:bodyPr>
            <a:normAutofit/>
          </a:bodyPr>
          <a:lstStyle>
            <a:lvl1pPr marL="0" indent="0">
              <a:buNone/>
              <a:defRPr sz="3200" b="1">
                <a:latin typeface="+mj-lt"/>
              </a:defRPr>
            </a:lvl1pPr>
          </a:lstStyle>
          <a:p>
            <a:pPr lvl="0"/>
            <a:r>
              <a:rPr lang="en-US" dirty="0"/>
              <a:t>Place heading here</a:t>
            </a:r>
            <a:endParaRPr lang="en-GB" dirty="0"/>
          </a:p>
        </p:txBody>
      </p:sp>
      <p:sp>
        <p:nvSpPr>
          <p:cNvPr id="3" name="Text Placeholder 5"/>
          <p:cNvSpPr>
            <a:spLocks noGrp="1"/>
          </p:cNvSpPr>
          <p:nvPr>
            <p:ph type="body" sz="quarter" idx="14" hasCustomPrompt="1"/>
          </p:nvPr>
        </p:nvSpPr>
        <p:spPr>
          <a:xfrm>
            <a:off x="150814" y="1527175"/>
            <a:ext cx="11744325" cy="4949126"/>
          </a:xfrm>
        </p:spPr>
        <p:txBody>
          <a:bodyPr>
            <a:normAutofit/>
          </a:bodyPr>
          <a:lstStyle>
            <a:lvl1pPr marL="0" indent="0">
              <a:lnSpc>
                <a:spcPct val="100000"/>
              </a:lnSpc>
              <a:spcBef>
                <a:spcPts val="600"/>
              </a:spcBef>
              <a:buNone/>
              <a:defRPr sz="2400">
                <a:latin typeface="Arial" panose="020B0604020202020204" pitchFamily="34" charset="0"/>
                <a:cs typeface="Arial" panose="020B0604020202020204" pitchFamily="34" charset="0"/>
              </a:defRPr>
            </a:lvl1pPr>
          </a:lstStyle>
          <a:p>
            <a:pPr lvl="0"/>
            <a:r>
              <a:rPr lang="en-US" dirty="0"/>
              <a:t>Add your slide text here – minimum font size 18</a:t>
            </a:r>
            <a:endParaRPr lang="en-GB" dirty="0"/>
          </a:p>
        </p:txBody>
      </p:sp>
    </p:spTree>
    <p:extLst>
      <p:ext uri="{BB962C8B-B14F-4D97-AF65-F5344CB8AC3E}">
        <p14:creationId xmlns:p14="http://schemas.microsoft.com/office/powerpoint/2010/main" val="253438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lthier Together layout 6">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BE8CB77-6AB0-2F48-AD9C-CBBAF886C87B}"/>
              </a:ext>
            </a:extLst>
          </p:cNvPr>
          <p:cNvPicPr>
            <a:picLocks noChangeAspect="1"/>
          </p:cNvPicPr>
          <p:nvPr userDrawn="1"/>
        </p:nvPicPr>
        <p:blipFill>
          <a:blip r:embed="rId2"/>
          <a:stretch>
            <a:fillRect/>
          </a:stretch>
        </p:blipFill>
        <p:spPr>
          <a:xfrm>
            <a:off x="0" y="1"/>
            <a:ext cx="7112000" cy="6858001"/>
          </a:xfrm>
          <a:prstGeom prst="rect">
            <a:avLst/>
          </a:prstGeom>
        </p:spPr>
      </p:pic>
      <p:sp>
        <p:nvSpPr>
          <p:cNvPr id="9" name="Picture Placeholder 2">
            <a:extLst>
              <a:ext uri="{FF2B5EF4-FFF2-40B4-BE49-F238E27FC236}">
                <a16:creationId xmlns:a16="http://schemas.microsoft.com/office/drawing/2014/main" id="{6B5C8527-46D6-964B-A751-A34FA1464095}"/>
              </a:ext>
            </a:extLst>
          </p:cNvPr>
          <p:cNvSpPr>
            <a:spLocks noGrp="1"/>
          </p:cNvSpPr>
          <p:nvPr>
            <p:ph type="pic" sz="quarter" idx="16"/>
          </p:nvPr>
        </p:nvSpPr>
        <p:spPr>
          <a:xfrm>
            <a:off x="7931427" y="1845121"/>
            <a:ext cx="3325319" cy="3167761"/>
          </a:xfrm>
        </p:spPr>
        <p:txBody>
          <a:bodyPr>
            <a:normAutofit/>
          </a:bodyPr>
          <a:lstStyle>
            <a:lvl1pPr>
              <a:defRPr sz="600"/>
            </a:lvl1pPr>
          </a:lstStyle>
          <a:p>
            <a:r>
              <a:rPr lang="en-US" dirty="0"/>
              <a:t>Click icon to add picture</a:t>
            </a:r>
          </a:p>
        </p:txBody>
      </p:sp>
      <p:pic>
        <p:nvPicPr>
          <p:cNvPr id="10" name="Picture 9">
            <a:extLst>
              <a:ext uri="{FF2B5EF4-FFF2-40B4-BE49-F238E27FC236}">
                <a16:creationId xmlns:a16="http://schemas.microsoft.com/office/drawing/2014/main" id="{4B0B0D21-4A22-6647-8A47-CE84A28099B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 y="6028852"/>
            <a:ext cx="1501540" cy="678114"/>
          </a:xfrm>
          <a:prstGeom prst="rect">
            <a:avLst/>
          </a:prstGeom>
        </p:spPr>
      </p:pic>
      <p:sp>
        <p:nvSpPr>
          <p:cNvPr id="7" name="Slide Number Placeholder 10">
            <a:extLst>
              <a:ext uri="{FF2B5EF4-FFF2-40B4-BE49-F238E27FC236}">
                <a16:creationId xmlns:a16="http://schemas.microsoft.com/office/drawing/2014/main" id="{E7725A31-6413-2940-8982-87E3F0E030A4}"/>
              </a:ext>
            </a:extLst>
          </p:cNvPr>
          <p:cNvSpPr>
            <a:spLocks noGrp="1"/>
          </p:cNvSpPr>
          <p:nvPr>
            <p:ph type="sldNum" sz="quarter" idx="12"/>
          </p:nvPr>
        </p:nvSpPr>
        <p:spPr>
          <a:xfrm>
            <a:off x="9287987" y="6466405"/>
            <a:ext cx="2743200" cy="365125"/>
          </a:xfrm>
        </p:spPr>
        <p:txBody>
          <a:body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
        <p:nvSpPr>
          <p:cNvPr id="11" name="Text Placeholder 2"/>
          <p:cNvSpPr>
            <a:spLocks noGrp="1"/>
          </p:cNvSpPr>
          <p:nvPr>
            <p:ph type="body" sz="quarter" idx="17" hasCustomPrompt="1"/>
          </p:nvPr>
        </p:nvSpPr>
        <p:spPr>
          <a:xfrm>
            <a:off x="545283" y="237745"/>
            <a:ext cx="5897851" cy="733028"/>
          </a:xfrm>
        </p:spPr>
        <p:txBody>
          <a:bodyPr>
            <a:noAutofit/>
          </a:bodyPr>
          <a:lstStyle>
            <a:lvl1pPr marL="0" indent="0">
              <a:buNone/>
              <a:defRPr sz="32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3" y="1090615"/>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1" cy="2957512"/>
          </a:xfrm>
        </p:spPr>
        <p:txBody>
          <a:bodyPr/>
          <a:lstStyle>
            <a:lvl1pPr marL="0" indent="0">
              <a:lnSpc>
                <a:spcPct val="100000"/>
              </a:lnSpc>
              <a:spcBef>
                <a:spcPts val="600"/>
              </a:spcBef>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18</a:t>
            </a:r>
            <a:endParaRPr lang="en-GB" dirty="0"/>
          </a:p>
        </p:txBody>
      </p:sp>
    </p:spTree>
    <p:extLst>
      <p:ext uri="{BB962C8B-B14F-4D97-AF65-F5344CB8AC3E}">
        <p14:creationId xmlns:p14="http://schemas.microsoft.com/office/powerpoint/2010/main" val="112155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lthier Together back cover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5823937-9369-3F47-A573-BD3FB2BB7E57}"/>
              </a:ext>
            </a:extLst>
          </p:cNvPr>
          <p:cNvPicPr>
            <a:picLocks noChangeAspect="1"/>
          </p:cNvPicPr>
          <p:nvPr userDrawn="1"/>
        </p:nvPicPr>
        <p:blipFill>
          <a:blip r:embed="rId2"/>
          <a:stretch>
            <a:fillRect/>
          </a:stretch>
        </p:blipFill>
        <p:spPr>
          <a:xfrm>
            <a:off x="0" y="4039565"/>
            <a:ext cx="12192000" cy="2818437"/>
          </a:xfrm>
          <a:prstGeom prst="rect">
            <a:avLst/>
          </a:prstGeom>
        </p:spPr>
      </p:pic>
      <p:sp>
        <p:nvSpPr>
          <p:cNvPr id="4" name="TextBox 3">
            <a:extLst>
              <a:ext uri="{FF2B5EF4-FFF2-40B4-BE49-F238E27FC236}">
                <a16:creationId xmlns:a16="http://schemas.microsoft.com/office/drawing/2014/main" id="{556368A3-02AF-A047-9EF1-FB813223E484}"/>
              </a:ext>
            </a:extLst>
          </p:cNvPr>
          <p:cNvSpPr txBox="1">
            <a:spLocks noChangeArrowheads="1"/>
          </p:cNvSpPr>
          <p:nvPr userDrawn="1"/>
        </p:nvSpPr>
        <p:spPr bwMode="auto">
          <a:xfrm>
            <a:off x="1483778" y="6095871"/>
            <a:ext cx="174413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100" dirty="0">
                <a:solidFill>
                  <a:schemeClr val="bg1"/>
                </a:solidFill>
                <a:latin typeface="Arial" charset="0"/>
              </a:rPr>
              <a:t>@HTBNSSG</a:t>
            </a:r>
          </a:p>
        </p:txBody>
      </p:sp>
      <p:pic>
        <p:nvPicPr>
          <p:cNvPr id="5" name="Picture 1">
            <a:hlinkClick r:id="rId3"/>
            <a:extLst>
              <a:ext uri="{FF2B5EF4-FFF2-40B4-BE49-F238E27FC236}">
                <a16:creationId xmlns:a16="http://schemas.microsoft.com/office/drawing/2014/main" id="{B8E1F3A9-05DA-FA45-B188-6A08B154E8BC}"/>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1136644" y="6095870"/>
            <a:ext cx="34713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C48C210-616A-CC48-9D2C-64ACAD909BA3}"/>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1815205"/>
            <a:ext cx="12192000" cy="2393028"/>
          </a:xfrm>
          <a:prstGeom prst="rect">
            <a:avLst/>
          </a:prstGeom>
        </p:spPr>
      </p:pic>
      <p:pic>
        <p:nvPicPr>
          <p:cNvPr id="10" name="Picture 9">
            <a:extLst>
              <a:ext uri="{FF2B5EF4-FFF2-40B4-BE49-F238E27FC236}">
                <a16:creationId xmlns:a16="http://schemas.microsoft.com/office/drawing/2014/main" id="{78BC7019-C9A6-ED40-B0CB-04EC7FAF6BCF}"/>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0" y="199442"/>
            <a:ext cx="3507129" cy="882960"/>
          </a:xfrm>
          <a:prstGeom prst="rect">
            <a:avLst/>
          </a:prstGeom>
        </p:spPr>
      </p:pic>
      <p:sp>
        <p:nvSpPr>
          <p:cNvPr id="2" name="Title 1"/>
          <p:cNvSpPr>
            <a:spLocks noGrp="1"/>
          </p:cNvSpPr>
          <p:nvPr>
            <p:ph type="title" hasCustomPrompt="1"/>
          </p:nvPr>
        </p:nvSpPr>
        <p:spPr>
          <a:xfrm>
            <a:off x="1056685" y="4362591"/>
            <a:ext cx="10515600" cy="1325563"/>
          </a:xfrm>
        </p:spPr>
        <p:txBody>
          <a:bodyPr>
            <a:normAutofit/>
          </a:bodyPr>
          <a:lstStyle>
            <a:lvl1pPr algn="ctr">
              <a:defRPr sz="3200" baseline="0">
                <a:solidFill>
                  <a:schemeClr val="bg1"/>
                </a:solidFill>
              </a:defRPr>
            </a:lvl1pPr>
          </a:lstStyle>
          <a:p>
            <a:r>
              <a:rPr lang="en-US" dirty="0"/>
              <a:t>Insert contact details / thank you </a:t>
            </a:r>
            <a:r>
              <a:rPr lang="en-US" dirty="0" err="1"/>
              <a:t>etc</a:t>
            </a:r>
            <a:endParaRPr lang="en-GB" dirty="0"/>
          </a:p>
        </p:txBody>
      </p:sp>
    </p:spTree>
    <p:extLst>
      <p:ext uri="{BB962C8B-B14F-4D97-AF65-F5344CB8AC3E}">
        <p14:creationId xmlns:p14="http://schemas.microsoft.com/office/powerpoint/2010/main" val="164992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Content Placeholder 11">
            <a:extLst>
              <a:ext uri="{FF2B5EF4-FFF2-40B4-BE49-F238E27FC236}">
                <a16:creationId xmlns:a16="http://schemas.microsoft.com/office/drawing/2014/main" id="{C7F468E6-9338-4124-BAAC-A42DD97E0A21}"/>
              </a:ext>
            </a:extLst>
          </p:cNvPr>
          <p:cNvSpPr>
            <a:spLocks noGrp="1"/>
          </p:cNvSpPr>
          <p:nvPr>
            <p:ph sz="quarter" idx="11"/>
          </p:nvPr>
        </p:nvSpPr>
        <p:spPr>
          <a:xfrm>
            <a:off x="609618" y="374603"/>
            <a:ext cx="8864601" cy="667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a:solidFill>
                  <a:prstClr val="black"/>
                </a:solidFill>
              </a14:hiddenLine>
            </a:ext>
          </a:extLst>
        </p:spPr>
        <p:txBody>
          <a:bodyPr vert="horz" lIns="0" tIns="44439" rIns="0" bIns="44439" rtlCol="0" anchor="ctr">
            <a:normAutofit/>
          </a:bodyPr>
          <a:lstStyle>
            <a:lvl1pPr>
              <a:defRPr kumimoji="0" lang="en-US" sz="2200" b="0" i="0" u="none" strike="noStrike" cap="none" spc="0" normalizeH="0" baseline="0" dirty="0" smtClean="0">
                <a:ln>
                  <a:noFill/>
                </a:ln>
                <a:solidFill>
                  <a:srgbClr val="005EB8"/>
                </a:solidFill>
                <a:effectLst/>
                <a:uLnTx/>
                <a:uFillTx/>
                <a:latin typeface="Segoe UI" panose="020B0502040204020203" pitchFamily="34" charset="0"/>
                <a:ea typeface="+mj-ea"/>
                <a:cs typeface="Arial"/>
              </a:defRPr>
            </a:lvl1pPr>
            <a:lvl2pPr marL="228600" indent="0">
              <a:buNone/>
              <a:defRPr lang="en-US" sz="1800" dirty="0" smtClean="0"/>
            </a:lvl2pPr>
            <a:lvl3pPr>
              <a:defRPr lang="en-US" sz="1800" dirty="0" smtClean="0"/>
            </a:lvl3pPr>
            <a:lvl4pPr>
              <a:defRPr lang="en-US" dirty="0" smtClean="0"/>
            </a:lvl4pPr>
            <a:lvl5pPr>
              <a:defRPr lang="en-GB" dirty="0"/>
            </a:lvl5pPr>
          </a:lstStyle>
          <a:p>
            <a:pPr marL="0" marR="0" lvl="0" indent="0" defTabSz="457200" fontAlgn="auto">
              <a:lnSpc>
                <a:spcPct val="100000"/>
              </a:lnSpc>
              <a:spcBef>
                <a:spcPct val="0"/>
              </a:spcBef>
              <a:spcAft>
                <a:spcPts val="0"/>
              </a:spcAft>
              <a:buClrTx/>
              <a:buSzTx/>
              <a:buFontTx/>
              <a:buNone/>
              <a:tabLst/>
            </a:pPr>
            <a:r>
              <a:rPr lang="en-US"/>
              <a:t>Click to edit Master text styles</a:t>
            </a:r>
          </a:p>
        </p:txBody>
      </p:sp>
      <p:sp>
        <p:nvSpPr>
          <p:cNvPr id="8" name="Content Placeholder 9">
            <a:extLst>
              <a:ext uri="{FF2B5EF4-FFF2-40B4-BE49-F238E27FC236}">
                <a16:creationId xmlns:a16="http://schemas.microsoft.com/office/drawing/2014/main" id="{E676CB9B-5026-40DF-B048-F8A8A452F94F}"/>
              </a:ext>
            </a:extLst>
          </p:cNvPr>
          <p:cNvSpPr>
            <a:spLocks noGrp="1"/>
          </p:cNvSpPr>
          <p:nvPr>
            <p:ph sz="quarter" idx="10"/>
          </p:nvPr>
        </p:nvSpPr>
        <p:spPr>
          <a:xfrm>
            <a:off x="609599" y="1257304"/>
            <a:ext cx="9512300" cy="4438645"/>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154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0DC80-0118-534A-9F33-979D4B6E4051}"/>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8D3A9DE-565B-BF42-9637-395458DFD8CE}"/>
              </a:ext>
            </a:extLst>
          </p:cNvPr>
          <p:cNvSpPr>
            <a:spLocks noGrp="1"/>
          </p:cNvSpPr>
          <p:nvPr>
            <p:ph type="body" idx="1"/>
          </p:nvPr>
        </p:nvSpPr>
        <p:spPr>
          <a:xfrm>
            <a:off x="838200" y="1825625"/>
            <a:ext cx="10515600" cy="4351339"/>
          </a:xfrm>
          <a:prstGeom prst="rect">
            <a:avLst/>
          </a:prstGeom>
        </p:spPr>
        <p:txBody>
          <a:bodyPr vert="horz" lIns="216000" tIns="45720" rIns="21600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074951-787E-714B-9F7E-606C00E586AC}"/>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004992">
                  <a:tint val="75000"/>
                </a:srgbClr>
              </a:solidFill>
            </a:endParaRPr>
          </a:p>
        </p:txBody>
      </p:sp>
      <p:sp>
        <p:nvSpPr>
          <p:cNvPr id="5" name="Footer Placeholder 4">
            <a:extLst>
              <a:ext uri="{FF2B5EF4-FFF2-40B4-BE49-F238E27FC236}">
                <a16:creationId xmlns:a16="http://schemas.microsoft.com/office/drawing/2014/main" id="{F616F6FE-1E4E-124C-81D5-C6F87461EC82}"/>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004992">
                  <a:tint val="75000"/>
                </a:srgbClr>
              </a:solidFill>
            </a:endParaRPr>
          </a:p>
        </p:txBody>
      </p:sp>
      <p:sp>
        <p:nvSpPr>
          <p:cNvPr id="6" name="Slide Number Placeholder 5">
            <a:extLst>
              <a:ext uri="{FF2B5EF4-FFF2-40B4-BE49-F238E27FC236}">
                <a16:creationId xmlns:a16="http://schemas.microsoft.com/office/drawing/2014/main" id="{F0F1A15E-3E7E-414E-877D-C72C1AF20D30}"/>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39E37-6BC0-A248-806A-337B0CEF6126}" type="slidenum">
              <a:rPr lang="en-US" smtClean="0">
                <a:solidFill>
                  <a:srgbClr val="004992">
                    <a:tint val="75000"/>
                  </a:srgbClr>
                </a:solidFill>
              </a:rPr>
              <a:pPr/>
              <a:t>‹#›</a:t>
            </a:fld>
            <a:endParaRPr lang="en-US" dirty="0">
              <a:solidFill>
                <a:srgbClr val="004992">
                  <a:tint val="75000"/>
                </a:srgbClr>
              </a:solidFill>
            </a:endParaRPr>
          </a:p>
        </p:txBody>
      </p:sp>
    </p:spTree>
    <p:extLst>
      <p:ext uri="{BB962C8B-B14F-4D97-AF65-F5344CB8AC3E}">
        <p14:creationId xmlns:p14="http://schemas.microsoft.com/office/powerpoint/2010/main" val="2289842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Lst>
  <p:hf hdr="0" ft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4D94BB-E2BB-4DD4-9372-A4179F936C8D}"/>
              </a:ext>
            </a:extLst>
          </p:cNvPr>
          <p:cNvSpPr txBox="1"/>
          <p:nvPr/>
        </p:nvSpPr>
        <p:spPr>
          <a:xfrm>
            <a:off x="11378157" y="6407621"/>
            <a:ext cx="863149" cy="276999"/>
          </a:xfrm>
          <a:prstGeom prst="rect">
            <a:avLst/>
          </a:prstGeom>
          <a:noFill/>
        </p:spPr>
        <p:txBody>
          <a:bodyPr wrap="square" rtlCol="0">
            <a:spAutoFit/>
          </a:bodyPr>
          <a:lstStyle/>
          <a:p>
            <a:pPr defTabSz="457200"/>
            <a:r>
              <a:rPr lang="en-US" sz="1200" dirty="0">
                <a:solidFill>
                  <a:srgbClr val="005EB8"/>
                </a:solidFill>
                <a:latin typeface="Arial" panose="020B0604020202020204" pitchFamily="34" charset="0"/>
                <a:cs typeface="Arial" panose="020B0604020202020204" pitchFamily="34" charset="0"/>
              </a:rPr>
              <a:t>| </a:t>
            </a:r>
            <a:fld id="{34F92BC6-D7C3-584B-87F2-0B845776A5AD}" type="slidenum">
              <a:rPr lang="en-US" sz="1200" smtClean="0">
                <a:solidFill>
                  <a:srgbClr val="A5A5A5">
                    <a:lumMod val="60000"/>
                    <a:lumOff val="40000"/>
                  </a:srgbClr>
                </a:solidFill>
                <a:latin typeface="Arial" panose="020B0604020202020204" pitchFamily="34" charset="0"/>
                <a:cs typeface="Arial" panose="020B0604020202020204" pitchFamily="34" charset="0"/>
              </a:rPr>
              <a:pPr defTabSz="457200"/>
              <a:t>‹#›</a:t>
            </a:fld>
            <a:endParaRPr lang="en-US" sz="1200" dirty="0">
              <a:solidFill>
                <a:srgbClr val="A5A5A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9931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image" Target="../media/image13.jpeg"/><Relationship Id="rId7" Type="http://schemas.openxmlformats.org/officeDocument/2006/relationships/image" Target="../media/image17.svg"/><Relationship Id="rId12"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5" Type="http://schemas.openxmlformats.org/officeDocument/2006/relationships/image" Target="../media/image25.sv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 Id="rId14" Type="http://schemas.openxmlformats.org/officeDocument/2006/relationships/image" Target="../media/image24.png"/></Relationships>
</file>

<file path=ppt/slides/_rels/slide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9738" y="2136784"/>
            <a:ext cx="11598405" cy="1940265"/>
          </a:xfrm>
        </p:spPr>
        <p:txBody>
          <a:bodyPr>
            <a:normAutofit fontScale="85000" lnSpcReduction="10000"/>
          </a:bodyPr>
          <a:lstStyle/>
          <a:p>
            <a:pPr>
              <a:lnSpc>
                <a:spcPct val="120000"/>
              </a:lnSpc>
            </a:pPr>
            <a:r>
              <a:rPr lang="en-GB" sz="3200" dirty="0"/>
              <a:t>To the ICS and beyond</a:t>
            </a:r>
          </a:p>
          <a:p>
            <a:pPr>
              <a:lnSpc>
                <a:spcPct val="120000"/>
              </a:lnSpc>
            </a:pPr>
            <a:r>
              <a:rPr lang="en-GB" sz="2800" b="0" i="1" dirty="0" err="1"/>
              <a:t>Dr.</a:t>
            </a:r>
            <a:r>
              <a:rPr lang="en-GB" sz="2800" b="0" i="1" dirty="0"/>
              <a:t> Jeff Farrar QPM, Chair (Designate)</a:t>
            </a:r>
          </a:p>
          <a:p>
            <a:pPr>
              <a:lnSpc>
                <a:spcPct val="120000"/>
              </a:lnSpc>
            </a:pPr>
            <a:r>
              <a:rPr lang="en-GB" sz="2800" b="0" i="1" dirty="0"/>
              <a:t>NHS </a:t>
            </a:r>
            <a:r>
              <a:rPr lang="en-GB" sz="2800" b="0" i="1" dirty="0" err="1"/>
              <a:t>Bristol,</a:t>
            </a:r>
            <a:r>
              <a:rPr lang="en-GB" sz="2800" b="0" i="1" dirty="0"/>
              <a:t> North Somerset and South Gloucestershire Integrated Care Board</a:t>
            </a:r>
          </a:p>
        </p:txBody>
      </p:sp>
      <p:sp>
        <p:nvSpPr>
          <p:cNvPr id="3" name="Text Placeholder 2"/>
          <p:cNvSpPr>
            <a:spLocks noGrp="1"/>
          </p:cNvSpPr>
          <p:nvPr>
            <p:ph type="body" sz="quarter" idx="11"/>
          </p:nvPr>
        </p:nvSpPr>
        <p:spPr>
          <a:xfrm>
            <a:off x="179622" y="4228051"/>
            <a:ext cx="11598521" cy="357982"/>
          </a:xfrm>
        </p:spPr>
        <p:txBody>
          <a:bodyPr>
            <a:normAutofit/>
          </a:bodyPr>
          <a:lstStyle/>
          <a:p>
            <a:r>
              <a:rPr lang="en-GB" sz="1200" dirty="0"/>
              <a:t>2 March 2022</a:t>
            </a:r>
          </a:p>
        </p:txBody>
      </p:sp>
    </p:spTree>
    <p:extLst>
      <p:ext uri="{BB962C8B-B14F-4D97-AF65-F5344CB8AC3E}">
        <p14:creationId xmlns:p14="http://schemas.microsoft.com/office/powerpoint/2010/main" val="73905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5D80A9-75A9-8E47-BEDF-537B41C58F99}"/>
              </a:ext>
            </a:extLst>
          </p:cNvPr>
          <p:cNvSpPr txBox="1"/>
          <p:nvPr/>
        </p:nvSpPr>
        <p:spPr>
          <a:xfrm>
            <a:off x="1093651" y="4457635"/>
            <a:ext cx="6746672" cy="1323439"/>
          </a:xfrm>
          <a:prstGeom prst="rect">
            <a:avLst/>
          </a:prstGeom>
          <a:noFill/>
        </p:spPr>
        <p:txBody>
          <a:bodyPr wrap="square" lIns="0" tIns="0" rIns="0" bIns="0" rtlCol="0">
            <a:spAutoFit/>
          </a:bodyPr>
          <a:lstStyle/>
          <a:p>
            <a:pPr>
              <a:spcAft>
                <a:spcPts val="600"/>
              </a:spcAft>
            </a:pPr>
            <a:r>
              <a:rPr lang="en-GB" b="1" dirty="0">
                <a:solidFill>
                  <a:schemeClr val="bg1"/>
                </a:solidFill>
                <a:latin typeface="Arial Black" panose="020B0604020202020204" pitchFamily="34" charset="0"/>
                <a:cs typeface="Arial Black" panose="020B0604020202020204" pitchFamily="34" charset="0"/>
              </a:rPr>
              <a:t>Contact us:</a:t>
            </a:r>
          </a:p>
          <a:p>
            <a:pPr>
              <a:spcAft>
                <a:spcPts val="600"/>
              </a:spcAft>
            </a:pPr>
            <a:r>
              <a:rPr lang="en-GB" sz="1200" dirty="0">
                <a:solidFill>
                  <a:schemeClr val="bg1"/>
                </a:solidFill>
                <a:latin typeface="Arial" panose="020B0604020202020204" pitchFamily="34" charset="0"/>
                <a:cs typeface="Arial" panose="020B0604020202020204" pitchFamily="34" charset="0"/>
              </a:rPr>
              <a:t>Healthier Together Office, Level 4, 360, Marlborough Street, Bristol, BS1 3NX</a:t>
            </a:r>
          </a:p>
          <a:p>
            <a:pPr>
              <a:spcAft>
                <a:spcPts val="600"/>
              </a:spcAft>
            </a:pPr>
            <a:r>
              <a:rPr lang="en-GB" sz="1200" dirty="0">
                <a:solidFill>
                  <a:schemeClr val="bg1"/>
                </a:solidFill>
                <a:latin typeface="Arial" panose="020B0604020202020204" pitchFamily="34" charset="0"/>
                <a:cs typeface="Arial" panose="020B0604020202020204" pitchFamily="34" charset="0"/>
              </a:rPr>
              <a:t>0117 900 2583</a:t>
            </a:r>
          </a:p>
          <a:p>
            <a:pPr>
              <a:spcAft>
                <a:spcPts val="600"/>
              </a:spcAft>
            </a:pPr>
            <a:r>
              <a:rPr lang="en-GB" sz="1200" dirty="0">
                <a:solidFill>
                  <a:schemeClr val="bg1"/>
                </a:solidFill>
                <a:latin typeface="Arial" panose="020B0604020202020204" pitchFamily="34" charset="0"/>
                <a:cs typeface="Arial" panose="020B0604020202020204" pitchFamily="34" charset="0"/>
              </a:rPr>
              <a:t>Bnssg.healthier.together@nhs.net </a:t>
            </a:r>
          </a:p>
          <a:p>
            <a:pPr>
              <a:spcAft>
                <a:spcPts val="600"/>
              </a:spcAft>
            </a:pPr>
            <a:r>
              <a:rPr lang="en-GB" sz="1200" dirty="0">
                <a:solidFill>
                  <a:schemeClr val="bg1"/>
                </a:solidFill>
                <a:latin typeface="Arial" panose="020B0604020202020204" pitchFamily="34" charset="0"/>
                <a:cs typeface="Arial" panose="020B0604020202020204" pitchFamily="34" charset="0"/>
              </a:rPr>
              <a:t>www.bnssghealthiertogether.org.uk</a:t>
            </a:r>
          </a:p>
        </p:txBody>
      </p:sp>
    </p:spTree>
    <p:extLst>
      <p:ext uri="{BB962C8B-B14F-4D97-AF65-F5344CB8AC3E}">
        <p14:creationId xmlns:p14="http://schemas.microsoft.com/office/powerpoint/2010/main" val="266351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E39E37-6BC0-A248-806A-337B0CEF6126}" type="slidenum">
              <a:rPr lang="en-US" smtClean="0"/>
              <a:t>2</a:t>
            </a:fld>
            <a:endParaRPr lang="en-US" dirty="0"/>
          </a:p>
        </p:txBody>
      </p:sp>
      <p:sp>
        <p:nvSpPr>
          <p:cNvPr id="3" name="Text Placeholder 2"/>
          <p:cNvSpPr>
            <a:spLocks noGrp="1"/>
          </p:cNvSpPr>
          <p:nvPr>
            <p:ph type="body" sz="quarter" idx="13"/>
          </p:nvPr>
        </p:nvSpPr>
        <p:spPr>
          <a:xfrm>
            <a:off x="15144" y="117339"/>
            <a:ext cx="11744136" cy="1030287"/>
          </a:xfrm>
        </p:spPr>
        <p:txBody>
          <a:bodyPr/>
          <a:lstStyle/>
          <a:p>
            <a:r>
              <a:rPr lang="en-GB" dirty="0"/>
              <a:t>Developing Integrated Care Systems in England</a:t>
            </a:r>
          </a:p>
        </p:txBody>
      </p:sp>
      <p:sp>
        <p:nvSpPr>
          <p:cNvPr id="5" name="TextBox 4"/>
          <p:cNvSpPr txBox="1"/>
          <p:nvPr/>
        </p:nvSpPr>
        <p:spPr>
          <a:xfrm>
            <a:off x="160813" y="739684"/>
            <a:ext cx="11744325" cy="3724096"/>
          </a:xfrm>
          <a:prstGeom prst="rect">
            <a:avLst/>
          </a:prstGeom>
          <a:noFill/>
        </p:spPr>
        <p:txBody>
          <a:bodyPr wrap="square" rtlCol="0">
            <a:spAutoFit/>
          </a:bodyPr>
          <a:lstStyle/>
          <a:p>
            <a:r>
              <a:rPr lang="en-GB" sz="2400" dirty="0"/>
              <a:t>Integrated care systems (ICSs) are partnerships of health and care organisations that come together to plan and deliver joined up services and to improve the health of people who live and work in their area. They exist to achieve four aims:</a:t>
            </a:r>
          </a:p>
          <a:p>
            <a:endParaRPr lang="en-GB" sz="2400" dirty="0"/>
          </a:p>
          <a:p>
            <a:endParaRPr lang="en-GB" sz="2400" dirty="0"/>
          </a:p>
          <a:p>
            <a:pPr marL="285750" indent="-285750">
              <a:buFont typeface="Arial" panose="020B0604020202020204" pitchFamily="34" charset="0"/>
              <a:buChar char="•"/>
            </a:pPr>
            <a:r>
              <a:rPr lang="en-GB" sz="2400" b="1" dirty="0"/>
              <a:t>Improve outcomes </a:t>
            </a:r>
            <a:r>
              <a:rPr lang="en-GB" sz="2400" dirty="0"/>
              <a:t>in population health and healthcare</a:t>
            </a:r>
          </a:p>
          <a:p>
            <a:pPr marL="285750" indent="-285750">
              <a:buFont typeface="Arial" panose="020B0604020202020204" pitchFamily="34" charset="0"/>
              <a:buChar char="•"/>
            </a:pPr>
            <a:r>
              <a:rPr lang="en-GB" sz="2400" b="1" dirty="0"/>
              <a:t>Tackle inequalities </a:t>
            </a:r>
            <a:r>
              <a:rPr lang="en-GB" sz="2400" dirty="0"/>
              <a:t>in outcomes, experience and access</a:t>
            </a:r>
          </a:p>
          <a:p>
            <a:pPr marL="285750" indent="-285750">
              <a:buFont typeface="Arial" panose="020B0604020202020204" pitchFamily="34" charset="0"/>
              <a:buChar char="•"/>
            </a:pPr>
            <a:r>
              <a:rPr lang="en-GB" sz="2400" dirty="0"/>
              <a:t>Enhance </a:t>
            </a:r>
            <a:r>
              <a:rPr lang="en-GB" sz="2400" b="1" dirty="0"/>
              <a:t>productivity and value for money</a:t>
            </a:r>
          </a:p>
          <a:p>
            <a:pPr marL="285750" indent="-285750">
              <a:buFont typeface="Arial" panose="020B0604020202020204" pitchFamily="34" charset="0"/>
              <a:buChar char="•"/>
            </a:pPr>
            <a:r>
              <a:rPr lang="en-GB" sz="2400" dirty="0"/>
              <a:t>Help the NHS support broader </a:t>
            </a:r>
            <a:r>
              <a:rPr lang="en-GB" sz="2400" b="1" dirty="0"/>
              <a:t>social and economic development</a:t>
            </a:r>
          </a:p>
          <a:p>
            <a:pPr marL="285750" indent="-285750">
              <a:buFont typeface="Arial" panose="020B0604020202020204" pitchFamily="34" charset="0"/>
              <a:buChar char="•"/>
            </a:pPr>
            <a:endParaRPr lang="en-GB" sz="2000" b="1" dirty="0"/>
          </a:p>
        </p:txBody>
      </p:sp>
    </p:spTree>
    <p:extLst>
      <p:ext uri="{BB962C8B-B14F-4D97-AF65-F5344CB8AC3E}">
        <p14:creationId xmlns:p14="http://schemas.microsoft.com/office/powerpoint/2010/main" val="109091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A5EAB5F-3124-4A0D-8AF0-CDBB40AAB1D0}"/>
              </a:ext>
            </a:extLst>
          </p:cNvPr>
          <p:cNvSpPr>
            <a:spLocks noGrp="1"/>
          </p:cNvSpPr>
          <p:nvPr>
            <p:ph type="body" sz="quarter" idx="13"/>
          </p:nvPr>
        </p:nvSpPr>
        <p:spPr>
          <a:xfrm>
            <a:off x="155960" y="176126"/>
            <a:ext cx="11742607" cy="1030153"/>
          </a:xfrm>
        </p:spPr>
        <p:txBody>
          <a:bodyPr>
            <a:normAutofit/>
          </a:bodyPr>
          <a:lstStyle/>
          <a:p>
            <a:r>
              <a:rPr lang="en-GB" sz="2800" dirty="0">
                <a:solidFill>
                  <a:srgbClr val="004992"/>
                </a:solidFill>
                <a:latin typeface="Arial" panose="020B0604020202020204" pitchFamily="34" charset="0"/>
                <a:cs typeface="Arial" panose="020B0604020202020204" pitchFamily="34" charset="0"/>
              </a:rPr>
              <a:t>An overview of our ICS</a:t>
            </a:r>
          </a:p>
        </p:txBody>
      </p:sp>
      <p:pic>
        <p:nvPicPr>
          <p:cNvPr id="48" name="Picture 47"/>
          <p:cNvPicPr/>
          <p:nvPr/>
        </p:nvPicPr>
        <p:blipFill rotWithShape="1">
          <a:blip r:embed="rId3" cstate="print">
            <a:extLst>
              <a:ext uri="{28A0092B-C50C-407E-A947-70E740481C1C}">
                <a14:useLocalDpi xmlns:a14="http://schemas.microsoft.com/office/drawing/2010/main" val="0"/>
              </a:ext>
            </a:extLst>
          </a:blip>
          <a:srcRect r="4831"/>
          <a:stretch/>
        </p:blipFill>
        <p:spPr>
          <a:xfrm>
            <a:off x="6341863" y="816196"/>
            <a:ext cx="5845492" cy="3393562"/>
          </a:xfrm>
          <a:prstGeom prst="rect">
            <a:avLst/>
          </a:prstGeom>
        </p:spPr>
      </p:pic>
      <p:sp>
        <p:nvSpPr>
          <p:cNvPr id="49" name="Right Arrow 48"/>
          <p:cNvSpPr/>
          <p:nvPr/>
        </p:nvSpPr>
        <p:spPr>
          <a:xfrm>
            <a:off x="291090" y="4656449"/>
            <a:ext cx="11580579" cy="733563"/>
          </a:xfrm>
          <a:prstGeom prst="rightArrow">
            <a:avLst/>
          </a:prstGeom>
          <a:solidFill>
            <a:srgbClr val="0070C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ctr">
            <a:spAutoFit/>
          </a:bodyPr>
          <a:lstStyle/>
          <a:p>
            <a:pPr defTabSz="457154"/>
            <a:endParaRPr lang="en-GB" dirty="0">
              <a:solidFill>
                <a:srgbClr val="004992"/>
              </a:solidFill>
              <a:latin typeface="Arial"/>
              <a:ea typeface="Arial"/>
              <a:cs typeface="Arial"/>
              <a:sym typeface="Arial"/>
            </a:endParaRPr>
          </a:p>
        </p:txBody>
      </p:sp>
      <p:sp>
        <p:nvSpPr>
          <p:cNvPr id="51" name="TextBox 50"/>
          <p:cNvSpPr txBox="1"/>
          <p:nvPr/>
        </p:nvSpPr>
        <p:spPr>
          <a:xfrm>
            <a:off x="291075" y="5208461"/>
            <a:ext cx="2609388" cy="4616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ea typeface="Arial"/>
                <a:cs typeface="Arial"/>
                <a:sym typeface="Arial"/>
              </a:rPr>
              <a:t>2016</a:t>
            </a:r>
          </a:p>
          <a:p>
            <a:pPr defTabSz="457154"/>
            <a:r>
              <a:rPr lang="en-GB" sz="1200" dirty="0">
                <a:solidFill>
                  <a:srgbClr val="004992"/>
                </a:solidFill>
                <a:latin typeface="Arial"/>
                <a:ea typeface="Arial"/>
                <a:cs typeface="Arial"/>
                <a:sym typeface="Arial"/>
              </a:rPr>
              <a:t>Partnership formed</a:t>
            </a:r>
          </a:p>
        </p:txBody>
      </p:sp>
      <p:sp>
        <p:nvSpPr>
          <p:cNvPr id="52" name="TextBox 51"/>
          <p:cNvSpPr txBox="1"/>
          <p:nvPr/>
        </p:nvSpPr>
        <p:spPr>
          <a:xfrm>
            <a:off x="4350596" y="5156419"/>
            <a:ext cx="2609388" cy="8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cs typeface="Arial"/>
                <a:sym typeface="Arial"/>
              </a:rPr>
              <a:t>2020</a:t>
            </a:r>
          </a:p>
          <a:p>
            <a:pPr defTabSz="457154"/>
            <a:r>
              <a:rPr lang="en-GB" sz="1200" dirty="0">
                <a:solidFill>
                  <a:srgbClr val="004992"/>
                </a:solidFill>
                <a:latin typeface="Arial"/>
                <a:ea typeface="Arial"/>
                <a:cs typeface="Arial"/>
                <a:sym typeface="Arial"/>
              </a:rPr>
              <a:t>ICS </a:t>
            </a:r>
          </a:p>
          <a:p>
            <a:pPr defTabSz="457154"/>
            <a:r>
              <a:rPr lang="en-GB" sz="1200" dirty="0">
                <a:solidFill>
                  <a:srgbClr val="004992"/>
                </a:solidFill>
                <a:latin typeface="Arial"/>
                <a:ea typeface="Arial"/>
                <a:cs typeface="Arial"/>
                <a:sym typeface="Arial"/>
              </a:rPr>
              <a:t>designation</a:t>
            </a:r>
          </a:p>
          <a:p>
            <a:pPr defTabSz="457154"/>
            <a:endParaRPr lang="en-GB" sz="1200" dirty="0">
              <a:solidFill>
                <a:srgbClr val="004992"/>
              </a:solidFill>
              <a:latin typeface="Arial"/>
              <a:ea typeface="Arial"/>
              <a:cs typeface="Arial"/>
              <a:sym typeface="Arial"/>
            </a:endParaRPr>
          </a:p>
        </p:txBody>
      </p:sp>
      <p:sp>
        <p:nvSpPr>
          <p:cNvPr id="53" name="TextBox 52"/>
          <p:cNvSpPr txBox="1"/>
          <p:nvPr/>
        </p:nvSpPr>
        <p:spPr>
          <a:xfrm>
            <a:off x="2544070" y="5203129"/>
            <a:ext cx="2609388" cy="4616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cs typeface="Arial"/>
                <a:sym typeface="Arial"/>
              </a:rPr>
              <a:t>2019</a:t>
            </a:r>
          </a:p>
          <a:p>
            <a:pPr defTabSz="457154"/>
            <a:r>
              <a:rPr lang="en-GB" sz="1200" dirty="0">
                <a:solidFill>
                  <a:srgbClr val="004992"/>
                </a:solidFill>
                <a:latin typeface="Arial"/>
                <a:ea typeface="Arial"/>
                <a:cs typeface="Arial"/>
                <a:sym typeface="Arial"/>
              </a:rPr>
              <a:t>Long term plan</a:t>
            </a:r>
          </a:p>
        </p:txBody>
      </p:sp>
      <p:sp>
        <p:nvSpPr>
          <p:cNvPr id="54" name="TextBox 53"/>
          <p:cNvSpPr txBox="1"/>
          <p:nvPr/>
        </p:nvSpPr>
        <p:spPr>
          <a:xfrm>
            <a:off x="7631988" y="5168033"/>
            <a:ext cx="1822646" cy="8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cs typeface="Arial"/>
                <a:sym typeface="Arial"/>
              </a:rPr>
              <a:t>Oct 2021</a:t>
            </a:r>
          </a:p>
          <a:p>
            <a:pPr defTabSz="457154"/>
            <a:r>
              <a:rPr lang="en-GB" sz="1200" dirty="0">
                <a:solidFill>
                  <a:srgbClr val="004992"/>
                </a:solidFill>
                <a:latin typeface="Arial"/>
                <a:cs typeface="Arial"/>
                <a:sym typeface="Arial"/>
              </a:rPr>
              <a:t>ICS Memorandum of Understanding</a:t>
            </a:r>
            <a:endParaRPr lang="en-GB" sz="1200" dirty="0">
              <a:solidFill>
                <a:srgbClr val="004992"/>
              </a:solidFill>
              <a:latin typeface="Arial"/>
              <a:ea typeface="Arial"/>
              <a:cs typeface="Arial"/>
              <a:sym typeface="Arial"/>
            </a:endParaRPr>
          </a:p>
          <a:p>
            <a:pPr defTabSz="457154"/>
            <a:endParaRPr lang="en-GB" sz="1200" dirty="0">
              <a:solidFill>
                <a:srgbClr val="004992"/>
              </a:solidFill>
              <a:latin typeface="Arial"/>
              <a:ea typeface="Arial"/>
              <a:cs typeface="Arial"/>
              <a:sym typeface="Arial"/>
            </a:endParaRPr>
          </a:p>
        </p:txBody>
      </p:sp>
      <p:sp>
        <p:nvSpPr>
          <p:cNvPr id="55" name="TextBox 54"/>
          <p:cNvSpPr txBox="1"/>
          <p:nvPr/>
        </p:nvSpPr>
        <p:spPr>
          <a:xfrm>
            <a:off x="2667475" y="712721"/>
            <a:ext cx="3502069" cy="39082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b="1" dirty="0">
                <a:solidFill>
                  <a:srgbClr val="004992"/>
                </a:solidFill>
                <a:latin typeface="Arial"/>
                <a:cs typeface="Arial"/>
                <a:sym typeface="Arial"/>
              </a:rPr>
              <a:t>The 10 </a:t>
            </a:r>
            <a:r>
              <a:rPr lang="en-GB" sz="1200" b="1" i="1" dirty="0">
                <a:solidFill>
                  <a:srgbClr val="004992"/>
                </a:solidFill>
                <a:latin typeface="Arial"/>
                <a:cs typeface="Arial"/>
                <a:sym typeface="Arial"/>
              </a:rPr>
              <a:t>Healthier Together</a:t>
            </a:r>
            <a:r>
              <a:rPr lang="en-GB" sz="1200" b="1" dirty="0">
                <a:solidFill>
                  <a:srgbClr val="004992"/>
                </a:solidFill>
                <a:latin typeface="Arial"/>
                <a:cs typeface="Arial"/>
                <a:sym typeface="Arial"/>
              </a:rPr>
              <a:t> ICS partners are:</a:t>
            </a:r>
          </a:p>
          <a:p>
            <a:pPr defTabSz="457154">
              <a:spcBef>
                <a:spcPts val="600"/>
              </a:spcBef>
            </a:pPr>
            <a:r>
              <a:rPr lang="en-GB" sz="1200" b="1" dirty="0">
                <a:solidFill>
                  <a:srgbClr val="002060"/>
                </a:solidFill>
                <a:latin typeface="Arial"/>
                <a:cs typeface="Arial"/>
                <a:sym typeface="Arial"/>
              </a:rPr>
              <a:t>Clinical Commissioning Group:</a:t>
            </a:r>
            <a:endParaRPr lang="en-GB" sz="1200" dirty="0">
              <a:solidFill>
                <a:srgbClr val="002060"/>
              </a:solidFill>
              <a:latin typeface="Arial"/>
              <a:cs typeface="Arial"/>
              <a:sym typeface="Arial"/>
            </a:endParaRPr>
          </a:p>
          <a:p>
            <a:pPr marL="171433" indent="-171433" defTabSz="457154">
              <a:buFont typeface="Arial" panose="020B0604020202020204" pitchFamily="34" charset="0"/>
              <a:buChar char="•"/>
            </a:pPr>
            <a:r>
              <a:rPr lang="en-GB" sz="1200" dirty="0">
                <a:solidFill>
                  <a:srgbClr val="004992"/>
                </a:solidFill>
                <a:latin typeface="Arial"/>
                <a:cs typeface="Arial"/>
                <a:sym typeface="Arial"/>
              </a:rPr>
              <a:t>BNSSG CCG</a:t>
            </a:r>
          </a:p>
          <a:p>
            <a:pPr defTabSz="457154">
              <a:spcBef>
                <a:spcPts val="600"/>
              </a:spcBef>
            </a:pPr>
            <a:r>
              <a:rPr lang="en-GB" sz="1200" b="1" dirty="0">
                <a:solidFill>
                  <a:srgbClr val="002060"/>
                </a:solidFill>
                <a:latin typeface="Arial"/>
                <a:cs typeface="Arial"/>
                <a:sym typeface="Arial"/>
              </a:rPr>
              <a:t>Local Authorities:</a:t>
            </a:r>
            <a:endParaRPr lang="en-GB" sz="1200" dirty="0">
              <a:solidFill>
                <a:srgbClr val="002060"/>
              </a:solidFill>
              <a:latin typeface="Arial"/>
              <a:cs typeface="Arial"/>
              <a:sym typeface="Arial"/>
            </a:endParaRPr>
          </a:p>
          <a:p>
            <a:pPr marL="171433" indent="-171433" defTabSz="457154">
              <a:buFont typeface="Arial" panose="020B0604020202020204" pitchFamily="34" charset="0"/>
              <a:buChar char="•"/>
            </a:pPr>
            <a:r>
              <a:rPr lang="en-GB" sz="1200" dirty="0">
                <a:solidFill>
                  <a:srgbClr val="004992"/>
                </a:solidFill>
                <a:latin typeface="Arial"/>
                <a:cs typeface="Arial"/>
                <a:sym typeface="Arial"/>
              </a:rPr>
              <a:t>Bristol City Council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North Somerset Council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South Gloucestershire Council  </a:t>
            </a:r>
          </a:p>
          <a:p>
            <a:pPr defTabSz="457154">
              <a:spcBef>
                <a:spcPts val="600"/>
              </a:spcBef>
            </a:pPr>
            <a:r>
              <a:rPr lang="en-GB" sz="1200" b="1" dirty="0">
                <a:solidFill>
                  <a:srgbClr val="002060"/>
                </a:solidFill>
                <a:latin typeface="Arial"/>
                <a:cs typeface="Arial"/>
                <a:sym typeface="Arial"/>
              </a:rPr>
              <a:t>Healthcare Providers:</a:t>
            </a:r>
            <a:endParaRPr lang="en-GB" sz="1200" dirty="0">
              <a:solidFill>
                <a:srgbClr val="002060"/>
              </a:solidFill>
              <a:latin typeface="Arial"/>
              <a:cs typeface="Arial"/>
              <a:sym typeface="Arial"/>
            </a:endParaRPr>
          </a:p>
          <a:p>
            <a:pPr marL="171433" indent="-171433" defTabSz="457154">
              <a:buFont typeface="Arial" panose="020B0604020202020204" pitchFamily="34" charset="0"/>
              <a:buChar char="•"/>
            </a:pPr>
            <a:r>
              <a:rPr lang="en-GB" sz="1200" dirty="0">
                <a:solidFill>
                  <a:srgbClr val="004992"/>
                </a:solidFill>
                <a:latin typeface="Arial"/>
                <a:cs typeface="Arial"/>
                <a:sym typeface="Arial"/>
              </a:rPr>
              <a:t>Avon &amp; Wiltshire Mental Health Partnership NHS Trust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North Bristol NHS Trust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Sirona Care and Health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South Western Ambulance Service NHS Foundation Trust  </a:t>
            </a:r>
          </a:p>
          <a:p>
            <a:pPr marL="171433" indent="-171433" defTabSz="457154">
              <a:buFont typeface="Arial" panose="020B0604020202020204" pitchFamily="34" charset="0"/>
              <a:buChar char="•"/>
            </a:pPr>
            <a:r>
              <a:rPr lang="en-GB" sz="1200" dirty="0">
                <a:solidFill>
                  <a:srgbClr val="004992"/>
                </a:solidFill>
                <a:latin typeface="Arial"/>
                <a:cs typeface="Arial"/>
                <a:sym typeface="Arial"/>
              </a:rPr>
              <a:t>University Hospitals Bristol and Weston NHS Foundation Trust  </a:t>
            </a:r>
          </a:p>
          <a:p>
            <a:pPr defTabSz="457154">
              <a:spcBef>
                <a:spcPts val="600"/>
              </a:spcBef>
            </a:pPr>
            <a:r>
              <a:rPr lang="en-GB" sz="1200" b="1" dirty="0">
                <a:solidFill>
                  <a:srgbClr val="002060"/>
                </a:solidFill>
                <a:latin typeface="Arial"/>
                <a:cs typeface="Arial"/>
                <a:sym typeface="Arial"/>
              </a:rPr>
              <a:t>GP Federation:</a:t>
            </a:r>
            <a:endParaRPr lang="en-GB" sz="1200" dirty="0">
              <a:solidFill>
                <a:srgbClr val="002060"/>
              </a:solidFill>
              <a:latin typeface="Arial"/>
              <a:cs typeface="Arial"/>
              <a:sym typeface="Arial"/>
            </a:endParaRPr>
          </a:p>
          <a:p>
            <a:pPr marL="171433" indent="-171433" defTabSz="457154">
              <a:buFont typeface="Arial" panose="020B0604020202020204" pitchFamily="34" charset="0"/>
              <a:buChar char="•"/>
            </a:pPr>
            <a:r>
              <a:rPr lang="en-GB" sz="1200" dirty="0">
                <a:solidFill>
                  <a:srgbClr val="004992"/>
                </a:solidFill>
                <a:latin typeface="Arial"/>
                <a:cs typeface="Arial"/>
                <a:sym typeface="Arial"/>
              </a:rPr>
              <a:t>One Care (BNSSG) Ltd  </a:t>
            </a:r>
          </a:p>
          <a:p>
            <a:pPr defTabSz="457154"/>
            <a:endParaRPr lang="en-GB" sz="1200" dirty="0">
              <a:solidFill>
                <a:srgbClr val="004992"/>
              </a:solidFill>
              <a:latin typeface="Arial"/>
              <a:cs typeface="Arial"/>
              <a:sym typeface="Arial"/>
            </a:endParaRPr>
          </a:p>
        </p:txBody>
      </p:sp>
      <p:sp>
        <p:nvSpPr>
          <p:cNvPr id="56" name="TextBox 55"/>
          <p:cNvSpPr txBox="1"/>
          <p:nvPr/>
        </p:nvSpPr>
        <p:spPr>
          <a:xfrm>
            <a:off x="6486700" y="712765"/>
            <a:ext cx="5526743" cy="276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b="1" dirty="0">
                <a:solidFill>
                  <a:srgbClr val="004992"/>
                </a:solidFill>
                <a:latin typeface="Arial"/>
                <a:ea typeface="Arial"/>
                <a:cs typeface="Arial"/>
                <a:sym typeface="Arial"/>
              </a:rPr>
              <a:t>We are developing integrated care partnerships (ICPs) in six localities:</a:t>
            </a:r>
          </a:p>
        </p:txBody>
      </p:sp>
      <p:sp>
        <p:nvSpPr>
          <p:cNvPr id="57" name="TextBox 56"/>
          <p:cNvSpPr txBox="1"/>
          <p:nvPr/>
        </p:nvSpPr>
        <p:spPr>
          <a:xfrm>
            <a:off x="263362" y="4365105"/>
            <a:ext cx="9781834" cy="4616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b="1" dirty="0">
                <a:solidFill>
                  <a:srgbClr val="004992"/>
                </a:solidFill>
                <a:latin typeface="Arial"/>
                <a:ea typeface="Arial"/>
                <a:cs typeface="Arial"/>
                <a:sym typeface="Arial"/>
              </a:rPr>
              <a:t>We were designated as a ‘maturing’ Integrated Care System in December 2020, in recognition of what we have achieved together…. The next phase of journey involves transition to a new statutory form by July 2022 </a:t>
            </a:r>
          </a:p>
        </p:txBody>
      </p:sp>
      <p:sp>
        <p:nvSpPr>
          <p:cNvPr id="58" name="TextBox 57"/>
          <p:cNvSpPr txBox="1"/>
          <p:nvPr/>
        </p:nvSpPr>
        <p:spPr>
          <a:xfrm>
            <a:off x="9839938" y="5149868"/>
            <a:ext cx="1953397" cy="6462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cs typeface="Arial"/>
                <a:sym typeface="Arial"/>
              </a:rPr>
              <a:t>July 2022</a:t>
            </a:r>
          </a:p>
          <a:p>
            <a:pPr defTabSz="457154"/>
            <a:r>
              <a:rPr lang="en-GB" sz="1200" dirty="0">
                <a:solidFill>
                  <a:srgbClr val="004992"/>
                </a:solidFill>
                <a:latin typeface="Arial"/>
                <a:ea typeface="Arial"/>
                <a:cs typeface="Arial"/>
                <a:sym typeface="Arial"/>
              </a:rPr>
              <a:t>ICSs operating in new statutory form</a:t>
            </a:r>
          </a:p>
        </p:txBody>
      </p:sp>
      <p:sp>
        <p:nvSpPr>
          <p:cNvPr id="59" name="TextBox 58"/>
          <p:cNvSpPr txBox="1"/>
          <p:nvPr/>
        </p:nvSpPr>
        <p:spPr>
          <a:xfrm>
            <a:off x="5982566" y="5156419"/>
            <a:ext cx="2609388" cy="8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3" tIns="45713" rIns="45713" bIns="45713" numCol="1" spcCol="38100" rtlCol="0" anchor="t">
            <a:spAutoFit/>
          </a:bodyPr>
          <a:lstStyle/>
          <a:p>
            <a:pPr defTabSz="457154"/>
            <a:r>
              <a:rPr lang="en-GB" sz="1200" dirty="0">
                <a:solidFill>
                  <a:srgbClr val="004992"/>
                </a:solidFill>
                <a:latin typeface="Arial"/>
                <a:cs typeface="Arial"/>
                <a:sym typeface="Arial"/>
              </a:rPr>
              <a:t>Feb 2021</a:t>
            </a:r>
          </a:p>
          <a:p>
            <a:pPr defTabSz="457154"/>
            <a:r>
              <a:rPr lang="en-GB" sz="1200" dirty="0">
                <a:solidFill>
                  <a:srgbClr val="004992"/>
                </a:solidFill>
                <a:latin typeface="Arial"/>
                <a:ea typeface="Arial"/>
                <a:cs typeface="Arial"/>
                <a:sym typeface="Arial"/>
              </a:rPr>
              <a:t>White Paper </a:t>
            </a:r>
          </a:p>
          <a:p>
            <a:pPr defTabSz="457154"/>
            <a:r>
              <a:rPr lang="en-GB" sz="1200" dirty="0">
                <a:solidFill>
                  <a:srgbClr val="004992"/>
                </a:solidFill>
                <a:latin typeface="Arial"/>
                <a:ea typeface="Arial"/>
                <a:cs typeface="Arial"/>
                <a:sym typeface="Arial"/>
              </a:rPr>
              <a:t>published</a:t>
            </a:r>
          </a:p>
          <a:p>
            <a:pPr defTabSz="457154"/>
            <a:endParaRPr lang="en-GB" sz="1200" dirty="0">
              <a:solidFill>
                <a:srgbClr val="004992"/>
              </a:solidFill>
              <a:latin typeface="Arial"/>
              <a:ea typeface="Arial"/>
              <a:cs typeface="Arial"/>
              <a:sym typeface="Arial"/>
            </a:endParaRPr>
          </a:p>
        </p:txBody>
      </p:sp>
      <p:grpSp>
        <p:nvGrpSpPr>
          <p:cNvPr id="60" name="Group 59"/>
          <p:cNvGrpSpPr/>
          <p:nvPr/>
        </p:nvGrpSpPr>
        <p:grpSpPr>
          <a:xfrm>
            <a:off x="133352" y="787501"/>
            <a:ext cx="2187019" cy="2293959"/>
            <a:chOff x="7286897" y="1397257"/>
            <a:chExt cx="2187304" cy="2294258"/>
          </a:xfrm>
        </p:grpSpPr>
        <p:sp>
          <p:nvSpPr>
            <p:cNvPr id="65" name="Rectangle 64">
              <a:extLst>
                <a:ext uri="{FF2B5EF4-FFF2-40B4-BE49-F238E27FC236}">
                  <a16:creationId xmlns:a16="http://schemas.microsoft.com/office/drawing/2014/main" id="{6F15EFBF-7AAE-4509-8676-E1457E5E3AE2}"/>
                </a:ext>
              </a:extLst>
            </p:cNvPr>
            <p:cNvSpPr/>
            <p:nvPr/>
          </p:nvSpPr>
          <p:spPr>
            <a:xfrm>
              <a:off x="7467469" y="2569126"/>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Providers: 5</a:t>
              </a:r>
              <a:endParaRPr lang="en-GB" sz="1100" b="1" i="1" dirty="0">
                <a:solidFill>
                  <a:prstClr val="black"/>
                </a:solidFill>
                <a:latin typeface="Arial"/>
              </a:endParaRPr>
            </a:p>
          </p:txBody>
        </p:sp>
        <p:sp>
          <p:nvSpPr>
            <p:cNvPr id="72" name="Rectangle 71">
              <a:extLst>
                <a:ext uri="{FF2B5EF4-FFF2-40B4-BE49-F238E27FC236}">
                  <a16:creationId xmlns:a16="http://schemas.microsoft.com/office/drawing/2014/main" id="{E247D0BD-BC94-4673-ADFE-B61D78E6BC71}"/>
                </a:ext>
              </a:extLst>
            </p:cNvPr>
            <p:cNvSpPr/>
            <p:nvPr/>
          </p:nvSpPr>
          <p:spPr>
            <a:xfrm>
              <a:off x="7467469" y="2959749"/>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Local authorities: 3</a:t>
              </a:r>
            </a:p>
          </p:txBody>
        </p:sp>
        <p:sp>
          <p:nvSpPr>
            <p:cNvPr id="73" name="Rectangle 72">
              <a:extLst>
                <a:ext uri="{FF2B5EF4-FFF2-40B4-BE49-F238E27FC236}">
                  <a16:creationId xmlns:a16="http://schemas.microsoft.com/office/drawing/2014/main" id="{483738C4-0E36-48D0-89CB-F024D0377E54}"/>
                </a:ext>
              </a:extLst>
            </p:cNvPr>
            <p:cNvSpPr/>
            <p:nvPr/>
          </p:nvSpPr>
          <p:spPr>
            <a:xfrm>
              <a:off x="7467469" y="3350370"/>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PCNs: 18</a:t>
              </a:r>
            </a:p>
          </p:txBody>
        </p:sp>
        <p:sp>
          <p:nvSpPr>
            <p:cNvPr id="74" name="Rectangle 73">
              <a:extLst>
                <a:ext uri="{FF2B5EF4-FFF2-40B4-BE49-F238E27FC236}">
                  <a16:creationId xmlns:a16="http://schemas.microsoft.com/office/drawing/2014/main" id="{E388FBD0-F607-47B9-856F-DACFD0644674}"/>
                </a:ext>
              </a:extLst>
            </p:cNvPr>
            <p:cNvSpPr/>
            <p:nvPr/>
          </p:nvSpPr>
          <p:spPr>
            <a:xfrm>
              <a:off x="7467469" y="1397257"/>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Population: 1m</a:t>
              </a:r>
            </a:p>
          </p:txBody>
        </p:sp>
        <p:sp>
          <p:nvSpPr>
            <p:cNvPr id="75" name="Rectangle 74">
              <a:extLst>
                <a:ext uri="{FF2B5EF4-FFF2-40B4-BE49-F238E27FC236}">
                  <a16:creationId xmlns:a16="http://schemas.microsoft.com/office/drawing/2014/main" id="{64CFA9FE-B0B3-424F-8E74-E16E4C9ECAE3}"/>
                </a:ext>
              </a:extLst>
            </p:cNvPr>
            <p:cNvSpPr/>
            <p:nvPr/>
          </p:nvSpPr>
          <p:spPr>
            <a:xfrm>
              <a:off x="7467469" y="1787880"/>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Place: 6</a:t>
              </a:r>
            </a:p>
          </p:txBody>
        </p:sp>
        <p:sp>
          <p:nvSpPr>
            <p:cNvPr id="76" name="Rectangle 75">
              <a:extLst>
                <a:ext uri="{FF2B5EF4-FFF2-40B4-BE49-F238E27FC236}">
                  <a16:creationId xmlns:a16="http://schemas.microsoft.com/office/drawing/2014/main" id="{5D1D37F0-0127-48A6-A0E1-D46A93A52121}"/>
                </a:ext>
              </a:extLst>
            </p:cNvPr>
            <p:cNvSpPr/>
            <p:nvPr/>
          </p:nvSpPr>
          <p:spPr>
            <a:xfrm>
              <a:off x="7467469" y="2178503"/>
              <a:ext cx="2006732" cy="324000"/>
            </a:xfrm>
            <a:prstGeom prst="rect">
              <a:avLst/>
            </a:prstGeom>
            <a:noFill/>
            <a:ln>
              <a:solidFill>
                <a:srgbClr val="005E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5972" tIns="35995" rIns="71991" bIns="35995" rtlCol="0" anchor="ctr"/>
            <a:lstStyle/>
            <a:p>
              <a:pPr defTabSz="457154">
                <a:defRPr/>
              </a:pPr>
              <a:r>
                <a:rPr lang="en-GB" sz="1100" b="1" dirty="0">
                  <a:solidFill>
                    <a:prstClr val="black"/>
                  </a:solidFill>
                  <a:latin typeface="Arial"/>
                </a:rPr>
                <a:t>CCGs: 1</a:t>
              </a:r>
            </a:p>
          </p:txBody>
        </p:sp>
        <p:grpSp>
          <p:nvGrpSpPr>
            <p:cNvPr id="77" name="Group 76">
              <a:extLst>
                <a:ext uri="{FF2B5EF4-FFF2-40B4-BE49-F238E27FC236}">
                  <a16:creationId xmlns:a16="http://schemas.microsoft.com/office/drawing/2014/main" id="{7A61AEA2-80A6-4400-9BFB-AB3CE274E1E6}"/>
                </a:ext>
              </a:extLst>
            </p:cNvPr>
            <p:cNvGrpSpPr/>
            <p:nvPr/>
          </p:nvGrpSpPr>
          <p:grpSpPr>
            <a:xfrm>
              <a:off x="7287851" y="1787880"/>
              <a:ext cx="324000" cy="324000"/>
              <a:chOff x="4479918" y="4073379"/>
              <a:chExt cx="324000" cy="324000"/>
            </a:xfrm>
          </p:grpSpPr>
          <p:sp>
            <p:nvSpPr>
              <p:cNvPr id="93" name="Oval 92">
                <a:extLst>
                  <a:ext uri="{FF2B5EF4-FFF2-40B4-BE49-F238E27FC236}">
                    <a16:creationId xmlns:a16="http://schemas.microsoft.com/office/drawing/2014/main" id="{2080BBC2-4D1D-44C4-83FD-3A5ACA1A8564}"/>
                  </a:ext>
                </a:extLst>
              </p:cNvPr>
              <p:cNvSpPr>
                <a:spLocks noChangeAspect="1"/>
              </p:cNvSpPr>
              <p:nvPr/>
            </p:nvSpPr>
            <p:spPr>
              <a:xfrm>
                <a:off x="4479918" y="4073379"/>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94" name="Graphic 24" descr="Map with pin">
                <a:extLst>
                  <a:ext uri="{FF2B5EF4-FFF2-40B4-BE49-F238E27FC236}">
                    <a16:creationId xmlns:a16="http://schemas.microsoft.com/office/drawing/2014/main" id="{9C8CF2A9-44FD-41FE-85CB-046187DA9E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8287" y="4082902"/>
                <a:ext cx="267259" cy="267259"/>
              </a:xfrm>
              <a:prstGeom prst="rect">
                <a:avLst/>
              </a:prstGeom>
            </p:spPr>
          </p:pic>
        </p:grpSp>
        <p:grpSp>
          <p:nvGrpSpPr>
            <p:cNvPr id="78" name="Group 77">
              <a:extLst>
                <a:ext uri="{FF2B5EF4-FFF2-40B4-BE49-F238E27FC236}">
                  <a16:creationId xmlns:a16="http://schemas.microsoft.com/office/drawing/2014/main" id="{F6000346-F894-4E4D-BD97-7C91A0548312}"/>
                </a:ext>
              </a:extLst>
            </p:cNvPr>
            <p:cNvGrpSpPr/>
            <p:nvPr/>
          </p:nvGrpSpPr>
          <p:grpSpPr>
            <a:xfrm>
              <a:off x="7287851" y="2569126"/>
              <a:ext cx="324000" cy="324000"/>
              <a:chOff x="4479918" y="4854625"/>
              <a:chExt cx="324000" cy="324000"/>
            </a:xfrm>
          </p:grpSpPr>
          <p:sp>
            <p:nvSpPr>
              <p:cNvPr id="91" name="Oval 90">
                <a:extLst>
                  <a:ext uri="{FF2B5EF4-FFF2-40B4-BE49-F238E27FC236}">
                    <a16:creationId xmlns:a16="http://schemas.microsoft.com/office/drawing/2014/main" id="{B533D798-8DDA-493D-9624-D28808A2EC5F}"/>
                  </a:ext>
                </a:extLst>
              </p:cNvPr>
              <p:cNvSpPr>
                <a:spLocks noChangeAspect="1"/>
              </p:cNvSpPr>
              <p:nvPr/>
            </p:nvSpPr>
            <p:spPr>
              <a:xfrm>
                <a:off x="4479918" y="4854625"/>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92" name="Graphic 27" descr="Needle">
                <a:extLst>
                  <a:ext uri="{FF2B5EF4-FFF2-40B4-BE49-F238E27FC236}">
                    <a16:creationId xmlns:a16="http://schemas.microsoft.com/office/drawing/2014/main" id="{6561AD7A-4620-4B63-8F06-F7D952C4FE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04013" y="4867958"/>
                <a:ext cx="283426" cy="283426"/>
              </a:xfrm>
              <a:prstGeom prst="rect">
                <a:avLst/>
              </a:prstGeom>
            </p:spPr>
          </p:pic>
        </p:grpSp>
        <p:grpSp>
          <p:nvGrpSpPr>
            <p:cNvPr id="79" name="Group 78">
              <a:extLst>
                <a:ext uri="{FF2B5EF4-FFF2-40B4-BE49-F238E27FC236}">
                  <a16:creationId xmlns:a16="http://schemas.microsoft.com/office/drawing/2014/main" id="{E13BD616-A793-4F9D-AF36-52FF6768379E}"/>
                </a:ext>
              </a:extLst>
            </p:cNvPr>
            <p:cNvGrpSpPr/>
            <p:nvPr/>
          </p:nvGrpSpPr>
          <p:grpSpPr>
            <a:xfrm>
              <a:off x="7287851" y="2959747"/>
              <a:ext cx="324000" cy="324002"/>
              <a:chOff x="4479918" y="5245246"/>
              <a:chExt cx="324000" cy="324002"/>
            </a:xfrm>
          </p:grpSpPr>
          <p:sp>
            <p:nvSpPr>
              <p:cNvPr id="89" name="Oval 88">
                <a:extLst>
                  <a:ext uri="{FF2B5EF4-FFF2-40B4-BE49-F238E27FC236}">
                    <a16:creationId xmlns:a16="http://schemas.microsoft.com/office/drawing/2014/main" id="{9CAC6374-117E-4102-B14B-DD5CCE453475}"/>
                  </a:ext>
                </a:extLst>
              </p:cNvPr>
              <p:cNvSpPr>
                <a:spLocks noChangeAspect="1"/>
              </p:cNvSpPr>
              <p:nvPr/>
            </p:nvSpPr>
            <p:spPr>
              <a:xfrm>
                <a:off x="4479918" y="5245248"/>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90" name="Graphic 30" descr="City">
                <a:extLst>
                  <a:ext uri="{FF2B5EF4-FFF2-40B4-BE49-F238E27FC236}">
                    <a16:creationId xmlns:a16="http://schemas.microsoft.com/office/drawing/2014/main" id="{56D0CA8B-FFC3-44F8-9DDC-23FD60C408E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97911" y="5245246"/>
                <a:ext cx="286106" cy="286106"/>
              </a:xfrm>
              <a:prstGeom prst="rect">
                <a:avLst/>
              </a:prstGeom>
            </p:spPr>
          </p:pic>
        </p:grpSp>
        <p:grpSp>
          <p:nvGrpSpPr>
            <p:cNvPr id="80" name="Group 79">
              <a:extLst>
                <a:ext uri="{FF2B5EF4-FFF2-40B4-BE49-F238E27FC236}">
                  <a16:creationId xmlns:a16="http://schemas.microsoft.com/office/drawing/2014/main" id="{7360B3C2-D810-4797-B1CE-EF2021E254F5}"/>
                </a:ext>
              </a:extLst>
            </p:cNvPr>
            <p:cNvGrpSpPr/>
            <p:nvPr/>
          </p:nvGrpSpPr>
          <p:grpSpPr>
            <a:xfrm>
              <a:off x="7286897" y="3350370"/>
              <a:ext cx="324954" cy="341145"/>
              <a:chOff x="4478964" y="5635869"/>
              <a:chExt cx="324954" cy="341145"/>
            </a:xfrm>
          </p:grpSpPr>
          <p:sp>
            <p:nvSpPr>
              <p:cNvPr id="87" name="Oval 86">
                <a:extLst>
                  <a:ext uri="{FF2B5EF4-FFF2-40B4-BE49-F238E27FC236}">
                    <a16:creationId xmlns:a16="http://schemas.microsoft.com/office/drawing/2014/main" id="{1F9A85F5-391B-45E1-A2C3-64028F360C67}"/>
                  </a:ext>
                </a:extLst>
              </p:cNvPr>
              <p:cNvSpPr>
                <a:spLocks noChangeAspect="1"/>
              </p:cNvSpPr>
              <p:nvPr/>
            </p:nvSpPr>
            <p:spPr>
              <a:xfrm>
                <a:off x="4479918" y="5635869"/>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88" name="Graphic 33" descr="Heart with pulse">
                <a:extLst>
                  <a:ext uri="{FF2B5EF4-FFF2-40B4-BE49-F238E27FC236}">
                    <a16:creationId xmlns:a16="http://schemas.microsoft.com/office/drawing/2014/main" id="{B7B2EFE4-A723-472A-AE37-14578F1F9F2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478964" y="5653014"/>
                <a:ext cx="324000" cy="324000"/>
              </a:xfrm>
              <a:prstGeom prst="rect">
                <a:avLst/>
              </a:prstGeom>
            </p:spPr>
          </p:pic>
        </p:grpSp>
        <p:grpSp>
          <p:nvGrpSpPr>
            <p:cNvPr id="81" name="Group 80">
              <a:extLst>
                <a:ext uri="{FF2B5EF4-FFF2-40B4-BE49-F238E27FC236}">
                  <a16:creationId xmlns:a16="http://schemas.microsoft.com/office/drawing/2014/main" id="{14A34604-C16A-47C3-BDE9-0EF21015F740}"/>
                </a:ext>
              </a:extLst>
            </p:cNvPr>
            <p:cNvGrpSpPr/>
            <p:nvPr/>
          </p:nvGrpSpPr>
          <p:grpSpPr>
            <a:xfrm>
              <a:off x="7287851" y="2178503"/>
              <a:ext cx="324000" cy="324000"/>
              <a:chOff x="4479918" y="4464002"/>
              <a:chExt cx="324000" cy="324000"/>
            </a:xfrm>
          </p:grpSpPr>
          <p:sp>
            <p:nvSpPr>
              <p:cNvPr id="85" name="Oval 84">
                <a:extLst>
                  <a:ext uri="{FF2B5EF4-FFF2-40B4-BE49-F238E27FC236}">
                    <a16:creationId xmlns:a16="http://schemas.microsoft.com/office/drawing/2014/main" id="{82523F4A-3F3E-478D-9137-608EE011129B}"/>
                  </a:ext>
                </a:extLst>
              </p:cNvPr>
              <p:cNvSpPr>
                <a:spLocks noChangeAspect="1"/>
              </p:cNvSpPr>
              <p:nvPr/>
            </p:nvSpPr>
            <p:spPr>
              <a:xfrm>
                <a:off x="4479918" y="4464002"/>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86" name="Graphic 41" descr="Customer review">
                <a:extLst>
                  <a:ext uri="{FF2B5EF4-FFF2-40B4-BE49-F238E27FC236}">
                    <a16:creationId xmlns:a16="http://schemas.microsoft.com/office/drawing/2014/main" id="{5668F84B-CB4C-4935-841C-1B71C0F8897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500203" y="4484289"/>
                <a:ext cx="283426" cy="283426"/>
              </a:xfrm>
              <a:prstGeom prst="rect">
                <a:avLst/>
              </a:prstGeom>
            </p:spPr>
          </p:pic>
        </p:grpSp>
        <p:grpSp>
          <p:nvGrpSpPr>
            <p:cNvPr id="82" name="Group 81">
              <a:extLst>
                <a:ext uri="{FF2B5EF4-FFF2-40B4-BE49-F238E27FC236}">
                  <a16:creationId xmlns:a16="http://schemas.microsoft.com/office/drawing/2014/main" id="{147580F7-6B9A-42C8-8A5E-A9A608B991EF}"/>
                </a:ext>
              </a:extLst>
            </p:cNvPr>
            <p:cNvGrpSpPr/>
            <p:nvPr/>
          </p:nvGrpSpPr>
          <p:grpSpPr>
            <a:xfrm>
              <a:off x="7287851" y="1397257"/>
              <a:ext cx="324000" cy="324000"/>
              <a:chOff x="4479918" y="3682756"/>
              <a:chExt cx="324000" cy="324000"/>
            </a:xfrm>
          </p:grpSpPr>
          <p:sp>
            <p:nvSpPr>
              <p:cNvPr id="83" name="Oval 82">
                <a:extLst>
                  <a:ext uri="{FF2B5EF4-FFF2-40B4-BE49-F238E27FC236}">
                    <a16:creationId xmlns:a16="http://schemas.microsoft.com/office/drawing/2014/main" id="{3756A767-8752-431D-97C3-3ECAABB6A658}"/>
                  </a:ext>
                </a:extLst>
              </p:cNvPr>
              <p:cNvSpPr>
                <a:spLocks noChangeAspect="1"/>
              </p:cNvSpPr>
              <p:nvPr/>
            </p:nvSpPr>
            <p:spPr>
              <a:xfrm>
                <a:off x="4479918" y="3682756"/>
                <a:ext cx="324000" cy="324000"/>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GB" sz="1000" dirty="0">
                  <a:solidFill>
                    <a:prstClr val="white"/>
                  </a:solidFill>
                  <a:latin typeface="Arial"/>
                </a:endParaRPr>
              </a:p>
            </p:txBody>
          </p:sp>
          <p:pic>
            <p:nvPicPr>
              <p:cNvPr id="84" name="Graphic 48" descr="Group of people">
                <a:extLst>
                  <a:ext uri="{FF2B5EF4-FFF2-40B4-BE49-F238E27FC236}">
                    <a16:creationId xmlns:a16="http://schemas.microsoft.com/office/drawing/2014/main" id="{3E5F2919-6CA4-49F5-B08C-E517D1F54C6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517812" y="3706572"/>
                <a:ext cx="246304" cy="246304"/>
              </a:xfrm>
              <a:prstGeom prst="rect">
                <a:avLst/>
              </a:prstGeom>
            </p:spPr>
          </p:pic>
        </p:grpSp>
      </p:grpSp>
    </p:spTree>
    <p:extLst>
      <p:ext uri="{BB962C8B-B14F-4D97-AF65-F5344CB8AC3E}">
        <p14:creationId xmlns:p14="http://schemas.microsoft.com/office/powerpoint/2010/main" val="239312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he Why:"/>
          <p:cNvSpPr txBox="1">
            <a:spLocks noGrp="1"/>
          </p:cNvSpPr>
          <p:nvPr>
            <p:ph type="body" sz="quarter" idx="4294967295"/>
          </p:nvPr>
        </p:nvSpPr>
        <p:spPr>
          <a:xfrm>
            <a:off x="233329" y="186520"/>
            <a:ext cx="10620788" cy="1030155"/>
          </a:xfrm>
          <a:prstGeom prst="rect">
            <a:avLst/>
          </a:prstGeom>
        </p:spPr>
        <p:txBody>
          <a:bodyPr/>
          <a:lstStyle>
            <a:lvl1pPr>
              <a:defRPr sz="3600"/>
            </a:lvl1pPr>
          </a:lstStyle>
          <a:p>
            <a:pPr marL="0" indent="0">
              <a:buNone/>
            </a:pPr>
            <a:r>
              <a:rPr lang="en-GB" sz="2800" b="1" dirty="0">
                <a:solidFill>
                  <a:srgbClr val="004992"/>
                </a:solidFill>
                <a:latin typeface="Arial" panose="020B0604020202020204" pitchFamily="34" charset="0"/>
                <a:ea typeface="Arial"/>
                <a:cs typeface="Arial" panose="020B0604020202020204" pitchFamily="34" charset="0"/>
              </a:rPr>
              <a:t>Our shared vision for the people of BNSSG</a:t>
            </a:r>
            <a:endParaRPr sz="1600" b="1" i="1" dirty="0">
              <a:solidFill>
                <a:srgbClr val="FF0000"/>
              </a:solidFill>
              <a:latin typeface="Arial" panose="020B0604020202020204" pitchFamily="34" charset="0"/>
              <a:ea typeface="Arial"/>
              <a:cs typeface="Arial" panose="020B0604020202020204" pitchFamily="34" charset="0"/>
            </a:endParaRPr>
          </a:p>
        </p:txBody>
      </p:sp>
      <p:pic>
        <p:nvPicPr>
          <p:cNvPr id="266" name="Picture 2" descr="Picture 2"/>
          <p:cNvPicPr>
            <a:picLocks noChangeAspect="1"/>
          </p:cNvPicPr>
          <p:nvPr/>
        </p:nvPicPr>
        <p:blipFill>
          <a:blip r:embed="rId2"/>
          <a:srcRect b="13464"/>
          <a:stretch>
            <a:fillRect/>
          </a:stretch>
        </p:blipFill>
        <p:spPr>
          <a:xfrm>
            <a:off x="2656237" y="4044344"/>
            <a:ext cx="6446869" cy="1680019"/>
          </a:xfrm>
          <a:prstGeom prst="rect">
            <a:avLst/>
          </a:prstGeom>
          <a:ln w="12700" cap="flat">
            <a:noFill/>
            <a:miter lim="400000"/>
          </a:ln>
          <a:effectLst/>
        </p:spPr>
      </p:pic>
      <p:sp>
        <p:nvSpPr>
          <p:cNvPr id="267" name="Our vision for delivering our ambitions is to join up care at locality level and across our hospital systems to respond to what people with complex needs tell us matters to them"/>
          <p:cNvSpPr txBox="1"/>
          <p:nvPr/>
        </p:nvSpPr>
        <p:spPr>
          <a:xfrm>
            <a:off x="232377" y="3770295"/>
            <a:ext cx="11917731" cy="23541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85" tIns="34285" rIns="34285" bIns="34285" numCol="1" anchor="t">
            <a:spAutoFit/>
          </a:bodyPr>
          <a:lstStyle>
            <a:lvl1pPr defTabSz="685800">
              <a:lnSpc>
                <a:spcPct val="90000"/>
              </a:lnSpc>
              <a:spcBef>
                <a:spcPts val="700"/>
              </a:spcBef>
              <a:defRPr sz="1200" i="1">
                <a:solidFill>
                  <a:srgbClr val="004992"/>
                </a:solidFill>
                <a:latin typeface="Arial"/>
                <a:ea typeface="Arial"/>
                <a:cs typeface="Arial"/>
                <a:sym typeface="Arial"/>
              </a:defRPr>
            </a:lvl1pPr>
          </a:lstStyle>
          <a:p>
            <a:pPr defTabSz="685731">
              <a:defRPr/>
            </a:pPr>
            <a:r>
              <a:rPr dirty="0">
                <a:latin typeface="Arial" panose="020B0604020202020204" pitchFamily="34" charset="0"/>
                <a:cs typeface="Arial" panose="020B0604020202020204" pitchFamily="34" charset="0"/>
              </a:rPr>
              <a:t>Our vision for delivering our ambitions is to join up care at locality level and across our hospital systems to respond to what people with complex needs tell us matters to them</a:t>
            </a:r>
          </a:p>
        </p:txBody>
      </p:sp>
      <p:sp>
        <p:nvSpPr>
          <p:cNvPr id="10" name="Rectangle 1"/>
          <p:cNvSpPr txBox="1"/>
          <p:nvPr/>
        </p:nvSpPr>
        <p:spPr>
          <a:xfrm>
            <a:off x="328305" y="795153"/>
            <a:ext cx="11380753" cy="28619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3" rIns="45713">
            <a:spAutoFit/>
          </a:bodyPr>
          <a:lstStyle/>
          <a:p>
            <a:pPr defTabSz="457154">
              <a:spcAft>
                <a:spcPts val="600"/>
              </a:spcAft>
              <a:defRPr/>
            </a:pPr>
            <a:r>
              <a:rPr lang="en-GB" sz="1600" dirty="0">
                <a:solidFill>
                  <a:srgbClr val="4472C4">
                    <a:lumMod val="75000"/>
                  </a:srgbClr>
                </a:solidFill>
                <a:latin typeface="Arial" panose="020B0604020202020204" pitchFamily="34" charset="0"/>
                <a:cs typeface="Arial" panose="020B0604020202020204" pitchFamily="34" charset="0"/>
              </a:rPr>
              <a:t>Healthier Together is the health and care partnership for people in Bristol, North Somerset and South Gloucestershire. We work together to improve the health of our population and make sure services work for everyone. </a:t>
            </a:r>
          </a:p>
          <a:p>
            <a:pPr defTabSz="457154">
              <a:spcAft>
                <a:spcPts val="600"/>
              </a:spcAft>
              <a:defRPr/>
            </a:pPr>
            <a:r>
              <a:rPr lang="en-GB" sz="1600" dirty="0">
                <a:solidFill>
                  <a:srgbClr val="4472C4">
                    <a:lumMod val="75000"/>
                  </a:srgbClr>
                </a:solidFill>
                <a:latin typeface="Arial" panose="020B0604020202020204" pitchFamily="34" charset="0"/>
                <a:cs typeface="Arial" panose="020B0604020202020204" pitchFamily="34" charset="0"/>
              </a:rPr>
              <a:t>Our vision is for people in Bristol, North Somerset and South Gloucestershire to have the best start in life, and for the places where we live to be healthy and safe. </a:t>
            </a:r>
          </a:p>
          <a:p>
            <a:pPr defTabSz="457154">
              <a:spcAft>
                <a:spcPts val="600"/>
              </a:spcAft>
              <a:defRPr/>
            </a:pPr>
            <a:r>
              <a:rPr lang="en-GB" sz="1600" dirty="0">
                <a:solidFill>
                  <a:srgbClr val="4472C4">
                    <a:lumMod val="75000"/>
                  </a:srgbClr>
                </a:solidFill>
                <a:latin typeface="Arial" panose="020B0604020202020204" pitchFamily="34" charset="0"/>
                <a:cs typeface="Arial" panose="020B0604020202020204" pitchFamily="34" charset="0"/>
              </a:rPr>
              <a:t>Everyone will have the opportunity to live longer in good health. When people need support from our services, they will be high quality and easy to access. </a:t>
            </a:r>
          </a:p>
          <a:p>
            <a:pPr defTabSz="457154">
              <a:spcAft>
                <a:spcPts val="600"/>
              </a:spcAft>
              <a:defRPr/>
            </a:pPr>
            <a:r>
              <a:rPr lang="en-GB" sz="1600" dirty="0">
                <a:solidFill>
                  <a:srgbClr val="4472C4">
                    <a:lumMod val="75000"/>
                  </a:srgbClr>
                </a:solidFill>
                <a:latin typeface="Arial" panose="020B0604020202020204" pitchFamily="34" charset="0"/>
                <a:cs typeface="Arial" panose="020B0604020202020204" pitchFamily="34" charset="0"/>
              </a:rPr>
              <a:t>People will be better supported to take control of their own health and wellbeing, and become equal partners in care. Working alongside our communities, we’ll build on strengths and tackle inequalities together. </a:t>
            </a:r>
          </a:p>
          <a:p>
            <a:pPr defTabSz="457154">
              <a:spcAft>
                <a:spcPts val="600"/>
              </a:spcAft>
              <a:defRPr/>
            </a:pPr>
            <a:r>
              <a:rPr lang="en-GB" sz="1600" dirty="0">
                <a:solidFill>
                  <a:srgbClr val="4472C4">
                    <a:lumMod val="75000"/>
                  </a:srgbClr>
                </a:solidFill>
                <a:latin typeface="Arial" panose="020B0604020202020204" pitchFamily="34" charset="0"/>
                <a:cs typeface="Arial" panose="020B0604020202020204" pitchFamily="34" charset="0"/>
              </a:rPr>
              <a:t>We’ll make it simple for health and care staff to work better together for the benefit of the people we care for – nurturing talent, removing barriers and acting on views and concerns.</a:t>
            </a:r>
            <a:endParaRPr lang="en-GB" sz="1400" dirty="0">
              <a:solidFill>
                <a:srgbClr val="4472C4">
                  <a:lumMod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84347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he Why:"/>
          <p:cNvSpPr txBox="1">
            <a:spLocks noGrp="1"/>
          </p:cNvSpPr>
          <p:nvPr>
            <p:ph type="body" sz="quarter" idx="4294967295"/>
          </p:nvPr>
        </p:nvSpPr>
        <p:spPr>
          <a:xfrm>
            <a:off x="233329" y="186520"/>
            <a:ext cx="10620788" cy="1030155"/>
          </a:xfrm>
          <a:prstGeom prst="rect">
            <a:avLst/>
          </a:prstGeom>
        </p:spPr>
        <p:txBody>
          <a:bodyPr/>
          <a:lstStyle>
            <a:lvl1pPr>
              <a:defRPr sz="3600"/>
            </a:lvl1pPr>
          </a:lstStyle>
          <a:p>
            <a:pPr marL="0" indent="0">
              <a:buNone/>
            </a:pPr>
            <a:r>
              <a:rPr lang="en-GB" sz="2800" b="1" dirty="0">
                <a:solidFill>
                  <a:srgbClr val="004992"/>
                </a:solidFill>
                <a:latin typeface="Arial" panose="020B0604020202020204" pitchFamily="34" charset="0"/>
                <a:ea typeface="Arial"/>
                <a:cs typeface="Arial" panose="020B0604020202020204" pitchFamily="34" charset="0"/>
              </a:rPr>
              <a:t>Our system goals</a:t>
            </a:r>
          </a:p>
        </p:txBody>
      </p:sp>
      <p:grpSp>
        <p:nvGrpSpPr>
          <p:cNvPr id="6" name="Group 5"/>
          <p:cNvGrpSpPr/>
          <p:nvPr/>
        </p:nvGrpSpPr>
        <p:grpSpPr>
          <a:xfrm>
            <a:off x="219839" y="980574"/>
            <a:ext cx="11752321" cy="4334091"/>
            <a:chOff x="-162428" y="1556792"/>
            <a:chExt cx="9809338" cy="3748860"/>
          </a:xfrm>
        </p:grpSpPr>
        <p:sp>
          <p:nvSpPr>
            <p:cNvPr id="7" name="Oval 6"/>
            <p:cNvSpPr/>
            <p:nvPr/>
          </p:nvSpPr>
          <p:spPr>
            <a:xfrm>
              <a:off x="-162428" y="3145652"/>
              <a:ext cx="2160000" cy="2160000"/>
            </a:xfrm>
            <a:prstGeom prst="ellipse">
              <a:avLst/>
            </a:prstGeom>
            <a:solidFill>
              <a:schemeClr val="bg1"/>
            </a:solidFill>
            <a:ln w="7620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Increase the number of years people in BNSSG live in good health </a:t>
              </a:r>
            </a:p>
          </p:txBody>
        </p:sp>
        <p:sp>
          <p:nvSpPr>
            <p:cNvPr id="8" name="Oval 7"/>
            <p:cNvSpPr/>
            <p:nvPr/>
          </p:nvSpPr>
          <p:spPr>
            <a:xfrm>
              <a:off x="1105862" y="1604918"/>
              <a:ext cx="2160000" cy="2160000"/>
            </a:xfrm>
            <a:prstGeom prst="ellipse">
              <a:avLst/>
            </a:prstGeom>
            <a:solidFill>
              <a:schemeClr val="bg1"/>
            </a:solid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Reduce the inequality in how many years people in BNSSG live in good health, particularly improving healthy life expectancy for those with the poorest outcomes</a:t>
              </a:r>
            </a:p>
          </p:txBody>
        </p:sp>
        <p:sp>
          <p:nvSpPr>
            <p:cNvPr id="9" name="Oval 8"/>
            <p:cNvSpPr/>
            <p:nvPr/>
          </p:nvSpPr>
          <p:spPr>
            <a:xfrm>
              <a:off x="2475620" y="3124906"/>
              <a:ext cx="2160000" cy="2160000"/>
            </a:xfrm>
            <a:prstGeom prst="ellipse">
              <a:avLst/>
            </a:prstGeom>
            <a:solidFill>
              <a:schemeClr val="bg1"/>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Become a place where health and care services fit with people’s lives and makes sense to the people engaging with them</a:t>
              </a:r>
            </a:p>
          </p:txBody>
        </p:sp>
        <p:sp>
          <p:nvSpPr>
            <p:cNvPr id="11" name="Oval 10"/>
            <p:cNvSpPr/>
            <p:nvPr/>
          </p:nvSpPr>
          <p:spPr>
            <a:xfrm>
              <a:off x="3775031" y="1556792"/>
              <a:ext cx="2160000" cy="2160000"/>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Make it easy for people working in health and care to work with each other </a:t>
              </a:r>
            </a:p>
          </p:txBody>
        </p:sp>
        <p:sp>
          <p:nvSpPr>
            <p:cNvPr id="12" name="Oval 11"/>
            <p:cNvSpPr/>
            <p:nvPr/>
          </p:nvSpPr>
          <p:spPr>
            <a:xfrm>
              <a:off x="4996376" y="3145652"/>
              <a:ext cx="2160000" cy="2160000"/>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Our workforce is healthy and fulfilled </a:t>
              </a:r>
            </a:p>
          </p:txBody>
        </p:sp>
        <p:sp>
          <p:nvSpPr>
            <p:cNvPr id="13" name="Oval 12"/>
            <p:cNvSpPr/>
            <p:nvPr/>
          </p:nvSpPr>
          <p:spPr>
            <a:xfrm>
              <a:off x="6206451" y="1556792"/>
              <a:ext cx="2160000" cy="2160000"/>
            </a:xfrm>
            <a:prstGeom prst="ellipse">
              <a:avLst/>
            </a:prstGeom>
            <a:solidFill>
              <a:schemeClr val="bg1"/>
            </a:solid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Reduce our adverse environmental impact in energy, travel, waste, water, food, biodiversity and land use</a:t>
              </a:r>
            </a:p>
          </p:txBody>
        </p:sp>
        <p:sp>
          <p:nvSpPr>
            <p:cNvPr id="14" name="Oval 13"/>
            <p:cNvSpPr/>
            <p:nvPr/>
          </p:nvSpPr>
          <p:spPr>
            <a:xfrm>
              <a:off x="7486910" y="3145652"/>
              <a:ext cx="2160000" cy="2160000"/>
            </a:xfrm>
            <a:prstGeom prst="ellipse">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14309" hangingPunct="0">
                <a:defRPr/>
              </a:pPr>
              <a:r>
                <a:rPr lang="en-GB" sz="1200" kern="0" dirty="0">
                  <a:solidFill>
                    <a:srgbClr val="393E4C"/>
                  </a:solidFill>
                  <a:latin typeface="Arial" panose="020B0604020202020204" pitchFamily="34" charset="0"/>
                  <a:cs typeface="Arial" panose="020B0604020202020204" pitchFamily="34" charset="0"/>
                  <a:sym typeface="Helvetica"/>
                </a:rPr>
                <a:t>Our communities are healthy, safe and positive places to live</a:t>
              </a:r>
            </a:p>
          </p:txBody>
        </p:sp>
      </p:grpSp>
    </p:spTree>
    <p:extLst>
      <p:ext uri="{BB962C8B-B14F-4D97-AF65-F5344CB8AC3E}">
        <p14:creationId xmlns:p14="http://schemas.microsoft.com/office/powerpoint/2010/main" val="294670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defTabSz="457154"/>
            <a:fld id="{F6E39E37-6BC0-A248-806A-337B0CEF6126}" type="slidenum">
              <a:rPr lang="en-US">
                <a:solidFill>
                  <a:srgbClr val="004992">
                    <a:tint val="75000"/>
                  </a:srgbClr>
                </a:solidFill>
                <a:latin typeface="Arial" panose="020B0604020202020204"/>
              </a:rPr>
              <a:pPr defTabSz="457154"/>
              <a:t>6</a:t>
            </a:fld>
            <a:endParaRPr lang="en-US" dirty="0">
              <a:solidFill>
                <a:srgbClr val="004992">
                  <a:tint val="75000"/>
                </a:srgbClr>
              </a:solidFill>
              <a:latin typeface="Arial" panose="020B0604020202020204"/>
            </a:endParaRPr>
          </a:p>
        </p:txBody>
      </p:sp>
      <p:sp>
        <p:nvSpPr>
          <p:cNvPr id="3" name="Text Placeholder 2"/>
          <p:cNvSpPr>
            <a:spLocks noGrp="1"/>
          </p:cNvSpPr>
          <p:nvPr>
            <p:ph type="body" sz="quarter" idx="13"/>
          </p:nvPr>
        </p:nvSpPr>
        <p:spPr>
          <a:xfrm>
            <a:off x="151778" y="226403"/>
            <a:ext cx="11742607" cy="1030153"/>
          </a:xfrm>
        </p:spPr>
        <p:txBody>
          <a:bodyPr>
            <a:noAutofit/>
          </a:bodyPr>
          <a:lstStyle/>
          <a:p>
            <a:r>
              <a:rPr lang="en-GB" sz="2800" dirty="0"/>
              <a:t>Principles for how we work together as an ICS</a:t>
            </a:r>
          </a:p>
        </p:txBody>
      </p:sp>
      <p:graphicFrame>
        <p:nvGraphicFramePr>
          <p:cNvPr id="7" name="Table 6"/>
          <p:cNvGraphicFramePr>
            <a:graphicFrameLocks noGrp="1"/>
          </p:cNvGraphicFramePr>
          <p:nvPr/>
        </p:nvGraphicFramePr>
        <p:xfrm>
          <a:off x="322190" y="1092969"/>
          <a:ext cx="11530589" cy="4630036"/>
        </p:xfrm>
        <a:graphic>
          <a:graphicData uri="http://schemas.openxmlformats.org/drawingml/2006/table">
            <a:tbl>
              <a:tblPr/>
              <a:tblGrid>
                <a:gridCol w="1343916">
                  <a:extLst>
                    <a:ext uri="{9D8B030D-6E8A-4147-A177-3AD203B41FA5}">
                      <a16:colId xmlns:a16="http://schemas.microsoft.com/office/drawing/2014/main" val="20000"/>
                    </a:ext>
                  </a:extLst>
                </a:gridCol>
                <a:gridCol w="10186673">
                  <a:extLst>
                    <a:ext uri="{9D8B030D-6E8A-4147-A177-3AD203B41FA5}">
                      <a16:colId xmlns:a16="http://schemas.microsoft.com/office/drawing/2014/main" val="20001"/>
                    </a:ext>
                  </a:extLst>
                </a:gridCol>
              </a:tblGrid>
              <a:tr h="1201103">
                <a:tc>
                  <a:txBody>
                    <a:bodyPr/>
                    <a:lstStyle/>
                    <a:p>
                      <a:pPr marL="0" marR="0" algn="ctr" fontAlgn="t">
                        <a:spcBef>
                          <a:spcPts val="0"/>
                        </a:spcBef>
                        <a:spcAft>
                          <a:spcPts val="0"/>
                        </a:spcAft>
                      </a:pPr>
                      <a:r>
                        <a:rPr lang="en-GB" sz="1200" b="1" dirty="0">
                          <a:solidFill>
                            <a:schemeClr val="bg1"/>
                          </a:solidFill>
                          <a:effectLst/>
                          <a:latin typeface="+mj-lt"/>
                        </a:rPr>
                        <a:t>Individuals @ the Centre</a:t>
                      </a:r>
                    </a:p>
                  </a:txBody>
                  <a:tcPr marL="35995" marR="35995" marT="35995" marB="35995"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tx1"/>
                    </a:solidFill>
                  </a:tcPr>
                </a:tc>
                <a:tc>
                  <a:txBody>
                    <a:bodyPr/>
                    <a:lstStyle/>
                    <a:p>
                      <a:pPr marL="400050" marR="0" lvl="0" indent="-285750" algn="l" defTabSz="685800" rtl="0" eaLnBrk="1" fontAlgn="ctr" latinLnBrk="0" hangingPunct="1">
                        <a:lnSpc>
                          <a:spcPct val="100000"/>
                        </a:lnSpc>
                        <a:spcBef>
                          <a:spcPts val="300"/>
                        </a:spcBef>
                        <a:spcAft>
                          <a:spcPts val="0"/>
                        </a:spcAft>
                        <a:buClrTx/>
                        <a:buSzTx/>
                        <a:buFont typeface="+mj-lt"/>
                        <a:buAutoNum type="arabicPeriod"/>
                        <a:tabLst/>
                        <a:defRPr/>
                      </a:pPr>
                      <a:r>
                        <a:rPr lang="en-GB" sz="1000" b="0" dirty="0">
                          <a:solidFill>
                            <a:schemeClr val="tx1"/>
                          </a:solidFill>
                        </a:rPr>
                        <a:t>We work to </a:t>
                      </a:r>
                      <a:r>
                        <a:rPr lang="en-GB" sz="1000" b="0" baseline="0" dirty="0">
                          <a:solidFill>
                            <a:schemeClr val="tx1"/>
                          </a:solidFill>
                        </a:rPr>
                        <a:t>achieve </a:t>
                      </a:r>
                      <a:r>
                        <a:rPr lang="en-GB" sz="1000" b="1" baseline="0" dirty="0">
                          <a:solidFill>
                            <a:schemeClr val="tx1"/>
                          </a:solidFill>
                        </a:rPr>
                        <a:t>our</a:t>
                      </a:r>
                      <a:r>
                        <a:rPr lang="en-GB" sz="1000" b="1" dirty="0">
                          <a:solidFill>
                            <a:schemeClr val="tx1"/>
                          </a:solidFill>
                        </a:rPr>
                        <a:t> vision </a:t>
                      </a:r>
                      <a:r>
                        <a:rPr lang="en-GB" sz="1000" b="0" dirty="0">
                          <a:solidFill>
                            <a:schemeClr val="tx1"/>
                          </a:solidFill>
                        </a:rPr>
                        <a:t>to meet our citizens’ needs by working together within our joint resources,</a:t>
                      </a:r>
                      <a:r>
                        <a:rPr lang="en-GB" sz="1000" b="0" baseline="0" dirty="0">
                          <a:solidFill>
                            <a:schemeClr val="tx1"/>
                          </a:solidFill>
                        </a:rPr>
                        <a:t> as  one health  and care system</a:t>
                      </a:r>
                      <a:r>
                        <a:rPr lang="en-GB" sz="1000" b="0" dirty="0">
                          <a:solidFill>
                            <a:schemeClr val="tx1"/>
                          </a:solidFill>
                        </a:rPr>
                        <a:t>.</a:t>
                      </a:r>
                      <a:r>
                        <a:rPr lang="en-GB" sz="1000" dirty="0">
                          <a:solidFill>
                            <a:schemeClr val="tx1"/>
                          </a:solidFill>
                        </a:rPr>
                        <a:t> W</a:t>
                      </a:r>
                      <a:r>
                        <a:rPr lang="en-GB" sz="1000" kern="1200" dirty="0">
                          <a:solidFill>
                            <a:schemeClr val="tx1"/>
                          </a:solidFill>
                          <a:effectLst/>
                          <a:latin typeface="+mn-lt"/>
                          <a:ea typeface="+mn-ea"/>
                          <a:cs typeface="+mn-cs"/>
                        </a:rPr>
                        <a:t>e will develop a model of care and wellbeing that </a:t>
                      </a:r>
                      <a:r>
                        <a:rPr lang="en-GB" sz="1000" b="1" kern="1200" dirty="0">
                          <a:solidFill>
                            <a:schemeClr val="tx1"/>
                          </a:solidFill>
                          <a:effectLst/>
                          <a:latin typeface="+mn-lt"/>
                          <a:ea typeface="+mn-ea"/>
                          <a:cs typeface="+mn-cs"/>
                        </a:rPr>
                        <a:t>places the individual at its heart</a:t>
                      </a:r>
                      <a:r>
                        <a:rPr lang="en-GB" sz="1000" kern="1200" dirty="0">
                          <a:solidFill>
                            <a:schemeClr val="tx1"/>
                          </a:solidFill>
                          <a:effectLst/>
                          <a:latin typeface="+mn-lt"/>
                          <a:ea typeface="+mn-ea"/>
                          <a:cs typeface="+mn-cs"/>
                        </a:rPr>
                        <a:t>, using the combined strengths of health and social care.</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a:tabLst/>
                        <a:defRPr/>
                      </a:pPr>
                      <a:r>
                        <a:rPr lang="en-GB" sz="1000" b="1" dirty="0">
                          <a:solidFill>
                            <a:schemeClr val="tx1"/>
                          </a:solidFill>
                        </a:rPr>
                        <a:t>Citizens </a:t>
                      </a:r>
                      <a:r>
                        <a:rPr lang="en-GB" sz="1000" dirty="0">
                          <a:solidFill>
                            <a:schemeClr val="tx1"/>
                          </a:solidFill>
                        </a:rPr>
                        <a:t>are integral to the design, co-production and delivery of services</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a:tabLst/>
                        <a:defRPr/>
                      </a:pPr>
                      <a:r>
                        <a:rPr lang="en-GB" sz="1000" b="0" dirty="0">
                          <a:solidFill>
                            <a:schemeClr val="tx1"/>
                          </a:solidFill>
                        </a:rPr>
                        <a:t>We involve </a:t>
                      </a:r>
                      <a:r>
                        <a:rPr lang="en-GB" sz="1000" b="0" dirty="0">
                          <a:solidFill>
                            <a:schemeClr val="tx1"/>
                          </a:solidFill>
                          <a:effectLst/>
                          <a:latin typeface="+mj-lt"/>
                        </a:rPr>
                        <a:t>people, </a:t>
                      </a:r>
                      <a:r>
                        <a:rPr lang="en-GB" sz="1000" dirty="0">
                          <a:solidFill>
                            <a:schemeClr val="tx1"/>
                          </a:solidFill>
                          <a:effectLst/>
                          <a:latin typeface="+mj-lt"/>
                        </a:rPr>
                        <a:t>communities, clinicians and professionals in all decision-making processes. </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a:tabLst/>
                        <a:defRPr/>
                      </a:pPr>
                      <a:r>
                        <a:rPr lang="en-GB" sz="1000" dirty="0">
                          <a:solidFill>
                            <a:schemeClr val="tx1"/>
                          </a:solidFill>
                          <a:effectLst/>
                          <a:latin typeface="+mj-lt"/>
                        </a:rPr>
                        <a:t>We will take collective, considered risks to cease specific activity to </a:t>
                      </a:r>
                      <a:r>
                        <a:rPr lang="en-GB" sz="1000" b="0" dirty="0">
                          <a:solidFill>
                            <a:schemeClr val="tx1"/>
                          </a:solidFill>
                          <a:effectLst/>
                          <a:latin typeface="+mj-lt"/>
                        </a:rPr>
                        <a:t>release  funds for </a:t>
                      </a:r>
                      <a:r>
                        <a:rPr lang="en-GB" sz="1000" b="1" dirty="0">
                          <a:solidFill>
                            <a:schemeClr val="tx1"/>
                          </a:solidFill>
                          <a:effectLst/>
                          <a:latin typeface="+mj-lt"/>
                        </a:rPr>
                        <a:t>prevention,</a:t>
                      </a:r>
                      <a:r>
                        <a:rPr lang="en-GB" sz="1000" b="1" baseline="0" dirty="0">
                          <a:solidFill>
                            <a:schemeClr val="tx1"/>
                          </a:solidFill>
                          <a:effectLst/>
                          <a:latin typeface="+mj-lt"/>
                        </a:rPr>
                        <a:t> </a:t>
                      </a:r>
                      <a:r>
                        <a:rPr lang="en-GB" sz="1000" b="1" dirty="0">
                          <a:solidFill>
                            <a:schemeClr val="tx1"/>
                          </a:solidFill>
                          <a:effectLst/>
                          <a:latin typeface="+mj-lt"/>
                        </a:rPr>
                        <a:t>earlier intervention</a:t>
                      </a:r>
                      <a:r>
                        <a:rPr lang="en-GB" sz="1000" b="0" baseline="0" dirty="0">
                          <a:solidFill>
                            <a:schemeClr val="tx1"/>
                          </a:solidFill>
                          <a:effectLst/>
                          <a:latin typeface="+mj-lt"/>
                        </a:rPr>
                        <a:t> </a:t>
                      </a:r>
                      <a:r>
                        <a:rPr lang="en-GB" sz="1000" b="1" baseline="0" dirty="0">
                          <a:solidFill>
                            <a:schemeClr val="tx1"/>
                          </a:solidFill>
                          <a:effectLst/>
                          <a:latin typeface="+mj-lt"/>
                        </a:rPr>
                        <a:t>and for the reduction of health inequalities.</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a:tabLst/>
                        <a:defRPr/>
                      </a:pPr>
                      <a:r>
                        <a:rPr lang="en-GB" sz="1000" b="0" baseline="0" dirty="0">
                          <a:solidFill>
                            <a:schemeClr val="tx1"/>
                          </a:solidFill>
                          <a:effectLst/>
                          <a:latin typeface="+mj-lt"/>
                        </a:rPr>
                        <a:t>We will focus on the causes of inequality and not just the symptoms, ensuring </a:t>
                      </a:r>
                      <a:r>
                        <a:rPr lang="en-GB" sz="1000" b="1" baseline="0" dirty="0">
                          <a:solidFill>
                            <a:schemeClr val="tx1"/>
                          </a:solidFill>
                          <a:effectLst/>
                          <a:latin typeface="+mj-lt"/>
                        </a:rPr>
                        <a:t>equalities is embedded </a:t>
                      </a:r>
                      <a:r>
                        <a:rPr lang="en-GB" sz="1000" b="0" baseline="0" dirty="0">
                          <a:solidFill>
                            <a:schemeClr val="tx1"/>
                          </a:solidFill>
                          <a:effectLst/>
                          <a:latin typeface="+mj-lt"/>
                        </a:rPr>
                        <a:t>in all that we do.</a:t>
                      </a:r>
                    </a:p>
                  </a:txBody>
                  <a:tcPr marL="35995" marR="35995" marT="35995" marB="3599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11170">
                <a:tc>
                  <a:txBody>
                    <a:bodyPr/>
                    <a:lstStyle/>
                    <a:p>
                      <a:pPr marL="0" marR="0" algn="ctr" fontAlgn="t">
                        <a:spcBef>
                          <a:spcPts val="0"/>
                        </a:spcBef>
                        <a:spcAft>
                          <a:spcPts val="0"/>
                        </a:spcAft>
                      </a:pPr>
                      <a:r>
                        <a:rPr lang="en-GB" sz="1200" b="1" dirty="0">
                          <a:solidFill>
                            <a:schemeClr val="bg1"/>
                          </a:solidFill>
                          <a:effectLst/>
                          <a:latin typeface="+mj-lt"/>
                        </a:rPr>
                        <a:t>Subsidiarity</a:t>
                      </a:r>
                    </a:p>
                  </a:txBody>
                  <a:tcPr marL="35995" marR="35995" marT="35995" marB="35995"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tx1"/>
                    </a:solidFill>
                  </a:tcPr>
                </a:tc>
                <a:tc>
                  <a:txBody>
                    <a:bodyPr/>
                    <a:lstStyle/>
                    <a:p>
                      <a:pPr marL="400050" marR="0" lvl="0" indent="-285750" rtl="0" fontAlgn="ctr">
                        <a:spcBef>
                          <a:spcPts val="300"/>
                        </a:spcBef>
                        <a:spcAft>
                          <a:spcPts val="0"/>
                        </a:spcAft>
                        <a:buFont typeface="+mj-lt"/>
                        <a:buAutoNum type="arabicPeriod" startAt="6"/>
                      </a:pPr>
                      <a:r>
                        <a:rPr lang="en-GB" sz="1000" b="1" dirty="0">
                          <a:solidFill>
                            <a:schemeClr val="tx1"/>
                          </a:solidFill>
                          <a:effectLst/>
                          <a:latin typeface="+mj-lt"/>
                        </a:rPr>
                        <a:t>Decisions taken closer to the communities</a:t>
                      </a:r>
                      <a:r>
                        <a:rPr lang="en-GB" sz="1000" dirty="0">
                          <a:solidFill>
                            <a:schemeClr val="tx1"/>
                          </a:solidFill>
                          <a:effectLst/>
                          <a:latin typeface="+mj-lt"/>
                        </a:rPr>
                        <a:t> they affect are likely to lead to better outcomes. The default expectation should be for decisions to be taken as close to communities as possible, except where there are clear and agreed benefits to working at greater scale</a:t>
                      </a:r>
                      <a:r>
                        <a:rPr lang="en-GB" sz="1000" b="1" dirty="0">
                          <a:solidFill>
                            <a:schemeClr val="tx1"/>
                          </a:solidFill>
                          <a:effectLst/>
                          <a:latin typeface="+mj-lt"/>
                        </a:rPr>
                        <a:t>.</a:t>
                      </a:r>
                    </a:p>
                  </a:txBody>
                  <a:tcPr marL="35995" marR="35995" marT="35995" marB="3599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59527">
                <a:tc>
                  <a:txBody>
                    <a:bodyPr/>
                    <a:lstStyle/>
                    <a:p>
                      <a:pPr marL="0" marR="0" algn="ctr" fontAlgn="t">
                        <a:spcBef>
                          <a:spcPts val="0"/>
                        </a:spcBef>
                        <a:spcAft>
                          <a:spcPts val="0"/>
                        </a:spcAft>
                      </a:pPr>
                      <a:r>
                        <a:rPr lang="en-GB" sz="1200" b="1" dirty="0">
                          <a:solidFill>
                            <a:schemeClr val="bg1"/>
                          </a:solidFill>
                          <a:effectLst/>
                          <a:latin typeface="+mj-lt"/>
                        </a:rPr>
                        <a:t>Collaboration </a:t>
                      </a:r>
                    </a:p>
                  </a:txBody>
                  <a:tcPr marL="35995" marR="35995" marT="35995" marB="35995"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tx1"/>
                    </a:solidFill>
                  </a:tcPr>
                </a:tc>
                <a:tc>
                  <a:txBody>
                    <a:bodyPr/>
                    <a:lstStyle/>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7"/>
                        <a:tabLst/>
                        <a:defRPr/>
                      </a:pPr>
                      <a:r>
                        <a:rPr lang="en-GB" sz="1000" b="1" kern="1200" dirty="0">
                          <a:solidFill>
                            <a:schemeClr val="tx1"/>
                          </a:solidFill>
                          <a:effectLst/>
                          <a:latin typeface="+mj-lt"/>
                          <a:ea typeface="+mn-ea"/>
                          <a:cs typeface="+mn-cs"/>
                        </a:rPr>
                        <a:t>Collaboration between partners in a place </a:t>
                      </a:r>
                      <a:r>
                        <a:rPr lang="en-GB" sz="1000" b="0" kern="1200" dirty="0">
                          <a:solidFill>
                            <a:schemeClr val="tx1"/>
                          </a:solidFill>
                          <a:effectLst/>
                          <a:latin typeface="+mj-lt"/>
                          <a:ea typeface="+mn-ea"/>
                          <a:cs typeface="+mn-cs"/>
                        </a:rPr>
                        <a:t>across health, care services, public health, and the voluntary sector can overcome competing objectives and separate funding flows to help address health and social inequalities, improve outcomes, transform people’s experience, and improve value for the  tax payer. </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7"/>
                        <a:tabLst/>
                        <a:defRPr/>
                      </a:pPr>
                      <a:r>
                        <a:rPr lang="en-GB" sz="1000" b="1" kern="1200" dirty="0">
                          <a:solidFill>
                            <a:schemeClr val="tx1"/>
                          </a:solidFill>
                          <a:effectLst/>
                          <a:latin typeface="+mj-lt"/>
                          <a:ea typeface="+mn-ea"/>
                          <a:cs typeface="+mn-cs"/>
                        </a:rPr>
                        <a:t>Collaboration between providers </a:t>
                      </a:r>
                      <a:r>
                        <a:rPr lang="en-GB" sz="1000" dirty="0">
                          <a:solidFill>
                            <a:schemeClr val="tx1"/>
                          </a:solidFill>
                          <a:effectLst/>
                          <a:latin typeface="+mj-lt"/>
                        </a:rPr>
                        <a:t>across larger geographic footprints is likely to be more effective than competition in sustaining high quality care, tackling unequal access to services, and enhancing productivity. ​</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7"/>
                        <a:tabLst/>
                        <a:defRPr/>
                      </a:pPr>
                      <a:r>
                        <a:rPr lang="en-GB" sz="1000" dirty="0">
                          <a:solidFill>
                            <a:schemeClr val="tx1"/>
                          </a:solidFill>
                          <a:effectLst/>
                          <a:latin typeface="+mj-lt"/>
                        </a:rPr>
                        <a:t>Through </a:t>
                      </a:r>
                      <a:r>
                        <a:rPr lang="en-GB" sz="1000" b="1" dirty="0">
                          <a:solidFill>
                            <a:schemeClr val="tx1"/>
                          </a:solidFill>
                          <a:effectLst/>
                          <a:latin typeface="+mj-lt"/>
                        </a:rPr>
                        <a:t>collaboration</a:t>
                      </a:r>
                      <a:r>
                        <a:rPr lang="en-GB" sz="1000" b="1" baseline="0" dirty="0">
                          <a:solidFill>
                            <a:schemeClr val="tx1"/>
                          </a:solidFill>
                          <a:effectLst/>
                          <a:latin typeface="+mj-lt"/>
                        </a:rPr>
                        <a:t> as a </a:t>
                      </a:r>
                      <a:r>
                        <a:rPr lang="en-GB" sz="1000" b="1" dirty="0">
                          <a:solidFill>
                            <a:schemeClr val="tx1"/>
                          </a:solidFill>
                          <a:effectLst/>
                          <a:latin typeface="+mj-lt"/>
                        </a:rPr>
                        <a:t>system </a:t>
                      </a:r>
                      <a:r>
                        <a:rPr lang="en-GB" sz="1000" dirty="0">
                          <a:solidFill>
                            <a:schemeClr val="tx1"/>
                          </a:solidFill>
                          <a:effectLst/>
                          <a:latin typeface="+mj-lt"/>
                        </a:rPr>
                        <a:t>we will be better placed to ensure the system, places, and individual organisations are able to make </a:t>
                      </a:r>
                      <a:r>
                        <a:rPr lang="en-GB" sz="1000" b="0" dirty="0">
                          <a:solidFill>
                            <a:schemeClr val="tx1"/>
                          </a:solidFill>
                          <a:effectLst/>
                          <a:latin typeface="+mj-lt"/>
                        </a:rPr>
                        <a:t>best use of resources</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7"/>
                        <a:tabLst/>
                        <a:defRPr/>
                      </a:pPr>
                      <a:r>
                        <a:rPr lang="en-GB" sz="1000" b="0" dirty="0">
                          <a:solidFill>
                            <a:schemeClr val="tx1"/>
                          </a:solidFill>
                          <a:effectLst/>
                          <a:latin typeface="+mj-lt"/>
                        </a:rPr>
                        <a:t>We </a:t>
                      </a:r>
                      <a:r>
                        <a:rPr lang="en-GB" sz="1000" b="1" dirty="0">
                          <a:solidFill>
                            <a:schemeClr val="tx1"/>
                          </a:solidFill>
                          <a:effectLst/>
                          <a:latin typeface="+mj-lt"/>
                        </a:rPr>
                        <a:t>prioritise investments based on value</a:t>
                      </a:r>
                      <a:r>
                        <a:rPr lang="en-GB" sz="1000" b="0" dirty="0">
                          <a:solidFill>
                            <a:schemeClr val="tx1"/>
                          </a:solidFill>
                          <a:effectLst/>
                          <a:latin typeface="+mj-lt"/>
                        </a:rPr>
                        <a:t>, ensuring</a:t>
                      </a:r>
                      <a:r>
                        <a:rPr lang="en-GB" sz="1000" b="0" baseline="0" dirty="0">
                          <a:solidFill>
                            <a:schemeClr val="tx1"/>
                          </a:solidFill>
                          <a:effectLst/>
                          <a:latin typeface="+mj-lt"/>
                        </a:rPr>
                        <a:t> equitable and efficient resource allocation</a:t>
                      </a:r>
                      <a:r>
                        <a:rPr lang="en-GB" sz="1000" b="0" dirty="0">
                          <a:solidFill>
                            <a:schemeClr val="tx1"/>
                          </a:solidFill>
                          <a:effectLst/>
                          <a:latin typeface="+mj-lt"/>
                        </a:rPr>
                        <a:t>, and we </a:t>
                      </a:r>
                      <a:r>
                        <a:rPr lang="en-GB" sz="1000" dirty="0">
                          <a:solidFill>
                            <a:schemeClr val="tx1"/>
                          </a:solidFill>
                          <a:effectLst/>
                          <a:latin typeface="+mj-lt"/>
                        </a:rPr>
                        <a:t>take shared ownership</a:t>
                      </a:r>
                      <a:r>
                        <a:rPr lang="en-GB" sz="1000" baseline="0" dirty="0">
                          <a:solidFill>
                            <a:schemeClr val="tx1"/>
                          </a:solidFill>
                          <a:effectLst/>
                          <a:latin typeface="+mj-lt"/>
                        </a:rPr>
                        <a:t> </a:t>
                      </a:r>
                      <a:r>
                        <a:rPr lang="en-GB" sz="1000" dirty="0">
                          <a:solidFill>
                            <a:schemeClr val="tx1"/>
                          </a:solidFill>
                          <a:effectLst/>
                          <a:latin typeface="+mj-lt"/>
                        </a:rPr>
                        <a:t>in achieving this.</a:t>
                      </a:r>
                    </a:p>
                  </a:txBody>
                  <a:tcPr marL="35995" marR="35995" marT="35995" marB="3599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05317">
                <a:tc>
                  <a:txBody>
                    <a:bodyPr/>
                    <a:lstStyle/>
                    <a:p>
                      <a:pPr marL="0" marR="0" algn="ctr" fontAlgn="t">
                        <a:spcBef>
                          <a:spcPts val="0"/>
                        </a:spcBef>
                        <a:spcAft>
                          <a:spcPts val="0"/>
                        </a:spcAft>
                      </a:pPr>
                      <a:r>
                        <a:rPr lang="en-GB" sz="1200" b="1" dirty="0">
                          <a:solidFill>
                            <a:schemeClr val="bg1"/>
                          </a:solidFill>
                          <a:effectLst/>
                          <a:latin typeface="+mj-lt"/>
                        </a:rPr>
                        <a:t>Mutual Accountability &amp; Equality</a:t>
                      </a:r>
                    </a:p>
                  </a:txBody>
                  <a:tcPr marL="35995" marR="35995" marT="35995" marB="35995"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tx1"/>
                    </a:solidFill>
                  </a:tcPr>
                </a:tc>
                <a:tc>
                  <a:txBody>
                    <a:bodyPr/>
                    <a:lstStyle/>
                    <a:p>
                      <a:pPr marL="400050" lvl="0" indent="-285750" rtl="0" fontAlgn="ctr">
                        <a:spcBef>
                          <a:spcPts val="300"/>
                        </a:spcBef>
                        <a:spcAft>
                          <a:spcPts val="0"/>
                        </a:spcAft>
                        <a:buFont typeface="+mj-lt"/>
                        <a:buAutoNum type="arabicPeriod" startAt="11"/>
                      </a:pPr>
                      <a:r>
                        <a:rPr lang="en-GB" sz="1000" dirty="0">
                          <a:solidFill>
                            <a:schemeClr val="tx1"/>
                          </a:solidFill>
                          <a:effectLst/>
                          <a:latin typeface="+mj-lt"/>
                        </a:rPr>
                        <a:t>We are coming together under a distributed leadership model and we are committed to working together as an </a:t>
                      </a:r>
                      <a:r>
                        <a:rPr lang="en-GB" sz="1000" b="1" dirty="0">
                          <a:solidFill>
                            <a:schemeClr val="tx1"/>
                          </a:solidFill>
                          <a:effectLst/>
                          <a:latin typeface="+mj-lt"/>
                        </a:rPr>
                        <a:t>equal partnership.</a:t>
                      </a:r>
                      <a:endParaRPr lang="en-GB" sz="1000" dirty="0">
                        <a:solidFill>
                          <a:schemeClr val="tx1"/>
                        </a:solidFill>
                        <a:effectLst/>
                        <a:latin typeface="+mj-lt"/>
                      </a:endParaRPr>
                    </a:p>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11"/>
                        <a:tabLst/>
                        <a:defRPr/>
                      </a:pPr>
                      <a:r>
                        <a:rPr lang="en-GB" sz="1000" dirty="0">
                          <a:solidFill>
                            <a:schemeClr val="tx1"/>
                          </a:solidFill>
                          <a:effectLst/>
                          <a:latin typeface="+mj-lt"/>
                        </a:rPr>
                        <a:t>We have a </a:t>
                      </a:r>
                      <a:r>
                        <a:rPr lang="en-GB" sz="1000" b="1" dirty="0">
                          <a:solidFill>
                            <a:schemeClr val="tx1"/>
                          </a:solidFill>
                          <a:effectLst/>
                          <a:latin typeface="+mj-lt"/>
                        </a:rPr>
                        <a:t>common understanding </a:t>
                      </a:r>
                      <a:r>
                        <a:rPr lang="en-GB" sz="1000" dirty="0">
                          <a:solidFill>
                            <a:schemeClr val="tx1"/>
                          </a:solidFill>
                          <a:effectLst/>
                          <a:latin typeface="+mj-lt"/>
                        </a:rPr>
                        <a:t>of the challenges to be addressed collectively and the impact organisations can have across other parts of the system. We engage in honest, respectful, and open dialogue, seeking to understand all perspectives and recognising individual organisations agendas and priorities. </a:t>
                      </a:r>
                      <a:r>
                        <a:rPr lang="en-GB" sz="1000" dirty="0">
                          <a:solidFill>
                            <a:schemeClr val="tx1"/>
                          </a:solidFill>
                        </a:rPr>
                        <a:t>We accept that diverse perspectives may create dissonance, and we seek to understand and work through any disharmony, and move to conclusions and action in service of our citizens.</a:t>
                      </a:r>
                      <a:r>
                        <a:rPr lang="en-GB" sz="1000" kern="1200" dirty="0">
                          <a:solidFill>
                            <a:schemeClr val="tx1"/>
                          </a:solidFill>
                          <a:effectLst/>
                          <a:latin typeface="+mn-lt"/>
                          <a:ea typeface="+mn-ea"/>
                          <a:cs typeface="+mn-cs"/>
                        </a:rPr>
                        <a:t> We strive to </a:t>
                      </a:r>
                      <a:r>
                        <a:rPr lang="en-GB" sz="1000" b="1" kern="1200" dirty="0">
                          <a:solidFill>
                            <a:schemeClr val="tx1"/>
                          </a:solidFill>
                          <a:effectLst/>
                          <a:latin typeface="+mn-lt"/>
                          <a:ea typeface="+mn-ea"/>
                          <a:cs typeface="+mn-cs"/>
                        </a:rPr>
                        <a:t>bring the best of each organisation </a:t>
                      </a:r>
                      <a:r>
                        <a:rPr lang="en-GB" sz="1000" b="0" kern="1200" dirty="0">
                          <a:solidFill>
                            <a:schemeClr val="tx1"/>
                          </a:solidFill>
                          <a:effectLst/>
                          <a:latin typeface="+mn-lt"/>
                          <a:ea typeface="+mn-ea"/>
                          <a:cs typeface="+mn-cs"/>
                        </a:rPr>
                        <a:t>to the partnership.</a:t>
                      </a:r>
                      <a:endParaRPr lang="en-GB" sz="1000" dirty="0">
                        <a:solidFill>
                          <a:schemeClr val="tx1"/>
                        </a:solidFill>
                      </a:endParaRPr>
                    </a:p>
                    <a:p>
                      <a:pPr marL="400050" lvl="0" indent="-285750" rtl="0" fontAlgn="ctr">
                        <a:spcBef>
                          <a:spcPts val="300"/>
                        </a:spcBef>
                        <a:spcAft>
                          <a:spcPts val="0"/>
                        </a:spcAft>
                        <a:buFont typeface="+mj-lt"/>
                        <a:buAutoNum type="arabicPeriod" startAt="11"/>
                      </a:pPr>
                      <a:r>
                        <a:rPr lang="en-GB" sz="1000" dirty="0">
                          <a:solidFill>
                            <a:schemeClr val="tx1"/>
                          </a:solidFill>
                          <a:effectLst/>
                          <a:latin typeface="+mj-lt"/>
                        </a:rPr>
                        <a:t>We adhere to a </a:t>
                      </a:r>
                      <a:r>
                        <a:rPr lang="en-GB" sz="1000" b="1" dirty="0">
                          <a:solidFill>
                            <a:schemeClr val="tx1"/>
                          </a:solidFill>
                          <a:effectLst/>
                          <a:latin typeface="+mj-lt"/>
                        </a:rPr>
                        <a:t>collective model of accountability</a:t>
                      </a:r>
                      <a:r>
                        <a:rPr lang="en-GB" sz="1000" dirty="0">
                          <a:solidFill>
                            <a:schemeClr val="tx1"/>
                          </a:solidFill>
                          <a:effectLst/>
                          <a:latin typeface="+mj-lt"/>
                        </a:rPr>
                        <a:t>, where we hold each other mutually accountable for our respective contributions to shared objectives. </a:t>
                      </a:r>
                    </a:p>
                    <a:p>
                      <a:pPr marL="400050" marR="0" lvl="0" indent="-285750" algn="l" defTabSz="685800" rtl="0" eaLnBrk="1" fontAlgn="ctr" latinLnBrk="0" hangingPunct="1">
                        <a:lnSpc>
                          <a:spcPct val="100000"/>
                        </a:lnSpc>
                        <a:spcBef>
                          <a:spcPts val="300"/>
                        </a:spcBef>
                        <a:spcAft>
                          <a:spcPts val="0"/>
                        </a:spcAft>
                        <a:buClrTx/>
                        <a:buSzTx/>
                        <a:buFont typeface="+mj-lt"/>
                        <a:buAutoNum type="arabicPeriod" startAt="11"/>
                        <a:tabLst/>
                        <a:defRPr/>
                      </a:pPr>
                      <a:r>
                        <a:rPr lang="en-GB" sz="1000" b="0" kern="1200" dirty="0">
                          <a:solidFill>
                            <a:schemeClr val="tx1"/>
                          </a:solidFill>
                          <a:effectLst/>
                          <a:latin typeface="+mj-lt"/>
                          <a:ea typeface="+mn-ea"/>
                          <a:cs typeface="+mn-cs"/>
                        </a:rPr>
                        <a:t>We develop a </a:t>
                      </a:r>
                      <a:r>
                        <a:rPr lang="en-GB" sz="1000" b="1" kern="1200" dirty="0">
                          <a:solidFill>
                            <a:schemeClr val="tx1"/>
                          </a:solidFill>
                          <a:effectLst/>
                          <a:latin typeface="+mj-lt"/>
                          <a:ea typeface="+mn-ea"/>
                          <a:cs typeface="+mn-cs"/>
                        </a:rPr>
                        <a:t>shared approach to risk management taking collective responsibility </a:t>
                      </a:r>
                      <a:r>
                        <a:rPr lang="en-GB" sz="1000" b="0" kern="1200" dirty="0">
                          <a:solidFill>
                            <a:schemeClr val="tx1"/>
                          </a:solidFill>
                          <a:effectLst/>
                          <a:latin typeface="+mj-lt"/>
                          <a:ea typeface="+mn-ea"/>
                          <a:cs typeface="+mn-cs"/>
                        </a:rPr>
                        <a:t>for driving necessary change while mitigating the risks of that change for individual organisations.</a:t>
                      </a:r>
                    </a:p>
                  </a:txBody>
                  <a:tcPr marL="35995" marR="35995" marT="35995" marB="3599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52746">
                <a:tc>
                  <a:txBody>
                    <a:bodyPr/>
                    <a:lstStyle/>
                    <a:p>
                      <a:pPr marL="0" marR="0" algn="ctr" fontAlgn="t">
                        <a:spcBef>
                          <a:spcPts val="0"/>
                        </a:spcBef>
                        <a:spcAft>
                          <a:spcPts val="0"/>
                        </a:spcAft>
                      </a:pPr>
                      <a:r>
                        <a:rPr lang="en-GB" sz="1200" b="1" dirty="0">
                          <a:solidFill>
                            <a:schemeClr val="bg1"/>
                          </a:solidFill>
                          <a:effectLst/>
                          <a:latin typeface="+mj-lt"/>
                        </a:rPr>
                        <a:t>Transparency</a:t>
                      </a:r>
                    </a:p>
                  </a:txBody>
                  <a:tcPr marL="35995" marR="35995" marT="35995" marB="35995" anchor="ctr">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tx1"/>
                    </a:solidFill>
                  </a:tcPr>
                </a:tc>
                <a:tc>
                  <a:txBody>
                    <a:bodyPr/>
                    <a:lstStyle/>
                    <a:p>
                      <a:pPr marL="114300" marR="0" lvl="0" indent="0" algn="l" defTabSz="685800" rtl="0" eaLnBrk="1" fontAlgn="ctr" latinLnBrk="0" hangingPunct="1">
                        <a:spcBef>
                          <a:spcPts val="300"/>
                        </a:spcBef>
                        <a:spcAft>
                          <a:spcPts val="0"/>
                        </a:spcAft>
                        <a:buFont typeface="+mj-lt"/>
                        <a:buNone/>
                      </a:pPr>
                      <a:r>
                        <a:rPr lang="en-GB" sz="1000" b="0" kern="1200" dirty="0">
                          <a:solidFill>
                            <a:schemeClr val="tx1"/>
                          </a:solidFill>
                          <a:effectLst/>
                          <a:latin typeface="+mj-lt"/>
                          <a:ea typeface="+mn-ea"/>
                          <a:cs typeface="+mn-cs"/>
                        </a:rPr>
                        <a:t>15.</a:t>
                      </a:r>
                      <a:r>
                        <a:rPr lang="en-GB" sz="1000" b="0" kern="1200" baseline="0" dirty="0">
                          <a:solidFill>
                            <a:schemeClr val="tx1"/>
                          </a:solidFill>
                          <a:effectLst/>
                          <a:latin typeface="+mj-lt"/>
                          <a:ea typeface="+mn-ea"/>
                          <a:cs typeface="+mn-cs"/>
                        </a:rPr>
                        <a:t> </a:t>
                      </a:r>
                      <a:r>
                        <a:rPr lang="en-GB" sz="1000" b="0" kern="1200" dirty="0">
                          <a:solidFill>
                            <a:schemeClr val="tx1"/>
                          </a:solidFill>
                          <a:effectLst/>
                          <a:latin typeface="+mj-lt"/>
                          <a:ea typeface="+mn-ea"/>
                          <a:cs typeface="+mn-cs"/>
                        </a:rPr>
                        <a:t>We </a:t>
                      </a:r>
                      <a:r>
                        <a:rPr lang="en-GB" sz="1000" b="1" kern="1200" dirty="0">
                          <a:solidFill>
                            <a:schemeClr val="tx1"/>
                          </a:solidFill>
                          <a:effectLst/>
                          <a:latin typeface="+mj-lt"/>
                          <a:ea typeface="+mn-ea"/>
                          <a:cs typeface="+mn-cs"/>
                        </a:rPr>
                        <a:t>pool information </a:t>
                      </a:r>
                      <a:r>
                        <a:rPr lang="en-GB" sz="1000" b="0" kern="1200" dirty="0">
                          <a:solidFill>
                            <a:schemeClr val="tx1"/>
                          </a:solidFill>
                          <a:effectLst/>
                          <a:latin typeface="+mj-lt"/>
                          <a:ea typeface="+mn-ea"/>
                          <a:cs typeface="+mn-cs"/>
                        </a:rPr>
                        <a:t>openly, transparently, early, and as accurately</a:t>
                      </a:r>
                      <a:r>
                        <a:rPr lang="en-GB" sz="1000" b="0" kern="1200" baseline="0" dirty="0">
                          <a:solidFill>
                            <a:schemeClr val="tx1"/>
                          </a:solidFill>
                          <a:effectLst/>
                          <a:latin typeface="+mj-lt"/>
                          <a:ea typeface="+mn-ea"/>
                          <a:cs typeface="+mn-cs"/>
                        </a:rPr>
                        <a:t> and completely as practical</a:t>
                      </a:r>
                      <a:r>
                        <a:rPr lang="en-GB" sz="1000" b="0" kern="1200" dirty="0">
                          <a:solidFill>
                            <a:schemeClr val="tx1"/>
                          </a:solidFill>
                          <a:effectLst/>
                          <a:latin typeface="+mj-lt"/>
                          <a:ea typeface="+mn-ea"/>
                          <a:cs typeface="+mn-cs"/>
                        </a:rPr>
                        <a:t> to ensure one version of the truth</a:t>
                      </a:r>
                    </a:p>
                    <a:p>
                      <a:pPr marL="114300" marR="0" lvl="0" indent="0" rtl="0" fontAlgn="ctr">
                        <a:spcBef>
                          <a:spcPts val="300"/>
                        </a:spcBef>
                        <a:spcAft>
                          <a:spcPts val="0"/>
                        </a:spcAft>
                        <a:buFont typeface="+mj-lt"/>
                        <a:buNone/>
                      </a:pPr>
                      <a:r>
                        <a:rPr lang="en-GB" sz="1000" dirty="0">
                          <a:solidFill>
                            <a:schemeClr val="tx1"/>
                          </a:solidFill>
                          <a:effectLst/>
                          <a:latin typeface="+mj-lt"/>
                        </a:rPr>
                        <a:t>16. We work in an open way and establish </a:t>
                      </a:r>
                      <a:r>
                        <a:rPr lang="en-GB" sz="1000" b="1" dirty="0">
                          <a:solidFill>
                            <a:schemeClr val="tx1"/>
                          </a:solidFill>
                          <a:effectLst/>
                          <a:latin typeface="+mj-lt"/>
                        </a:rPr>
                        <a:t>clear and transparent accountability for decisions.</a:t>
                      </a:r>
                      <a:endParaRPr lang="en-GB" sz="1000" dirty="0">
                        <a:solidFill>
                          <a:schemeClr val="tx1"/>
                        </a:solidFill>
                        <a:effectLst/>
                        <a:latin typeface="+mj-lt"/>
                      </a:endParaRPr>
                    </a:p>
                  </a:txBody>
                  <a:tcPr marL="35995" marR="35995" marT="35995" marB="35995">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92228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a:extLst>
              <a:ext uri="{FF2B5EF4-FFF2-40B4-BE49-F238E27FC236}">
                <a16:creationId xmlns:a16="http://schemas.microsoft.com/office/drawing/2014/main" id="{1999C820-C1C8-41E1-987B-8172145AD1D0}"/>
              </a:ext>
            </a:extLst>
          </p:cNvPr>
          <p:cNvCxnSpPr>
            <a:cxnSpLocks/>
            <a:stCxn id="16" idx="3"/>
            <a:endCxn id="50" idx="1"/>
          </p:cNvCxnSpPr>
          <p:nvPr/>
        </p:nvCxnSpPr>
        <p:spPr>
          <a:xfrm>
            <a:off x="1489314" y="1061942"/>
            <a:ext cx="113193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A62524C6-141B-4370-A555-CE427929E02C}"/>
              </a:ext>
            </a:extLst>
          </p:cNvPr>
          <p:cNvSpPr>
            <a:spLocks noGrp="1"/>
          </p:cNvSpPr>
          <p:nvPr>
            <p:ph type="sldNum" sz="quarter" idx="12"/>
          </p:nvPr>
        </p:nvSpPr>
        <p:spPr/>
        <p:txBody>
          <a:bodyPr/>
          <a:lstStyle/>
          <a:p>
            <a:fld id="{F6E39E37-6BC0-A248-806A-337B0CEF6126}" type="slidenum">
              <a:rPr lang="en-US" smtClean="0"/>
              <a:t>7</a:t>
            </a:fld>
            <a:endParaRPr lang="en-US" dirty="0"/>
          </a:p>
        </p:txBody>
      </p:sp>
      <p:sp>
        <p:nvSpPr>
          <p:cNvPr id="3" name="Text Placeholder 2">
            <a:extLst>
              <a:ext uri="{FF2B5EF4-FFF2-40B4-BE49-F238E27FC236}">
                <a16:creationId xmlns:a16="http://schemas.microsoft.com/office/drawing/2014/main" id="{F77C268B-6849-44C6-B0C1-9C6A107B3E3C}"/>
              </a:ext>
            </a:extLst>
          </p:cNvPr>
          <p:cNvSpPr>
            <a:spLocks noGrp="1"/>
          </p:cNvSpPr>
          <p:nvPr>
            <p:ph type="body" sz="quarter" idx="13"/>
          </p:nvPr>
        </p:nvSpPr>
        <p:spPr>
          <a:xfrm>
            <a:off x="57684" y="110941"/>
            <a:ext cx="12134316" cy="778505"/>
          </a:xfrm>
        </p:spPr>
        <p:txBody>
          <a:bodyPr>
            <a:normAutofit/>
          </a:bodyPr>
          <a:lstStyle/>
          <a:p>
            <a:r>
              <a:rPr lang="en-GB" sz="2400" dirty="0">
                <a:latin typeface="Arial" panose="020B0604020202020204" pitchFamily="34" charset="0"/>
                <a:cs typeface="Arial" panose="020B0604020202020204" pitchFamily="34" charset="0"/>
              </a:rPr>
              <a:t>BNSSG Integrated Care System: Whole-System Governance &amp; Operating Model* </a:t>
            </a:r>
          </a:p>
        </p:txBody>
      </p:sp>
      <p:cxnSp>
        <p:nvCxnSpPr>
          <p:cNvPr id="66" name="Straight Connector 65">
            <a:extLst>
              <a:ext uri="{FF2B5EF4-FFF2-40B4-BE49-F238E27FC236}">
                <a16:creationId xmlns:a16="http://schemas.microsoft.com/office/drawing/2014/main" id="{36829C7C-E5A0-45A3-9B3A-032772585474}"/>
              </a:ext>
            </a:extLst>
          </p:cNvPr>
          <p:cNvCxnSpPr>
            <a:cxnSpLocks/>
            <a:stCxn id="50" idx="3"/>
            <a:endCxn id="51" idx="1"/>
          </p:cNvCxnSpPr>
          <p:nvPr/>
        </p:nvCxnSpPr>
        <p:spPr>
          <a:xfrm>
            <a:off x="3810818" y="1061942"/>
            <a:ext cx="455315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A52705C-5C8C-4384-83ED-C41C0B0B1CB8}"/>
              </a:ext>
            </a:extLst>
          </p:cNvPr>
          <p:cNvSpPr txBox="1"/>
          <p:nvPr/>
        </p:nvSpPr>
        <p:spPr>
          <a:xfrm>
            <a:off x="0" y="5958649"/>
            <a:ext cx="12109755" cy="584775"/>
          </a:xfrm>
          <a:prstGeom prst="rect">
            <a:avLst/>
          </a:prstGeom>
          <a:noFill/>
        </p:spPr>
        <p:txBody>
          <a:bodyPr wrap="square" rtlCol="0">
            <a:spAutoFit/>
          </a:bodyPr>
          <a:lstStyle/>
          <a:p>
            <a:pPr algn="ctr"/>
            <a:r>
              <a:rPr lang="en-GB" sz="3200" i="1" dirty="0">
                <a:solidFill>
                  <a:schemeClr val="bg1"/>
                </a:solidFill>
              </a:rPr>
              <a:t>DRAFT</a:t>
            </a:r>
          </a:p>
        </p:txBody>
      </p:sp>
      <p:sp>
        <p:nvSpPr>
          <p:cNvPr id="16" name="Rectangle 15">
            <a:extLst>
              <a:ext uri="{FF2B5EF4-FFF2-40B4-BE49-F238E27FC236}">
                <a16:creationId xmlns:a16="http://schemas.microsoft.com/office/drawing/2014/main" id="{30AD49C5-FE87-4DE4-8DFF-E22EA4146716}"/>
              </a:ext>
            </a:extLst>
          </p:cNvPr>
          <p:cNvSpPr/>
          <p:nvPr/>
        </p:nvSpPr>
        <p:spPr>
          <a:xfrm>
            <a:off x="299740" y="719666"/>
            <a:ext cx="1189574" cy="684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Constituent Organisations</a:t>
            </a:r>
          </a:p>
        </p:txBody>
      </p:sp>
      <p:sp>
        <p:nvSpPr>
          <p:cNvPr id="50" name="Rectangle 49">
            <a:extLst>
              <a:ext uri="{FF2B5EF4-FFF2-40B4-BE49-F238E27FC236}">
                <a16:creationId xmlns:a16="http://schemas.microsoft.com/office/drawing/2014/main" id="{BFEF3642-D3B9-4FF5-9773-238F581525AE}"/>
              </a:ext>
            </a:extLst>
          </p:cNvPr>
          <p:cNvSpPr/>
          <p:nvPr/>
        </p:nvSpPr>
        <p:spPr>
          <a:xfrm>
            <a:off x="2621244" y="719666"/>
            <a:ext cx="1189574" cy="684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BNSSG Partnership Board </a:t>
            </a:r>
          </a:p>
        </p:txBody>
      </p:sp>
      <p:sp>
        <p:nvSpPr>
          <p:cNvPr id="51" name="Rectangle 50">
            <a:extLst>
              <a:ext uri="{FF2B5EF4-FFF2-40B4-BE49-F238E27FC236}">
                <a16:creationId xmlns:a16="http://schemas.microsoft.com/office/drawing/2014/main" id="{92580088-27BF-435E-8E06-8D0DFF3F0DA8}"/>
              </a:ext>
            </a:extLst>
          </p:cNvPr>
          <p:cNvSpPr/>
          <p:nvPr/>
        </p:nvSpPr>
        <p:spPr>
          <a:xfrm>
            <a:off x="8363969" y="719666"/>
            <a:ext cx="1189574" cy="684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BNSSG Integrated Care Board </a:t>
            </a:r>
          </a:p>
        </p:txBody>
      </p:sp>
      <p:grpSp>
        <p:nvGrpSpPr>
          <p:cNvPr id="84" name="Group 83">
            <a:extLst>
              <a:ext uri="{FF2B5EF4-FFF2-40B4-BE49-F238E27FC236}">
                <a16:creationId xmlns:a16="http://schemas.microsoft.com/office/drawing/2014/main" id="{D3369A57-EDA2-44D5-B64C-B95EA5895EE7}"/>
              </a:ext>
            </a:extLst>
          </p:cNvPr>
          <p:cNvGrpSpPr/>
          <p:nvPr/>
        </p:nvGrpSpPr>
        <p:grpSpPr>
          <a:xfrm>
            <a:off x="5152163" y="1296113"/>
            <a:ext cx="1870461" cy="1501560"/>
            <a:chOff x="4530337" y="1398870"/>
            <a:chExt cx="1870461" cy="1501560"/>
          </a:xfrm>
        </p:grpSpPr>
        <p:sp>
          <p:nvSpPr>
            <p:cNvPr id="32" name="Rectangle 31">
              <a:extLst>
                <a:ext uri="{FF2B5EF4-FFF2-40B4-BE49-F238E27FC236}">
                  <a16:creationId xmlns:a16="http://schemas.microsoft.com/office/drawing/2014/main" id="{462C511D-236E-454E-9694-464D09643217}"/>
                </a:ext>
              </a:extLst>
            </p:cNvPr>
            <p:cNvSpPr/>
            <p:nvPr/>
          </p:nvSpPr>
          <p:spPr>
            <a:xfrm>
              <a:off x="4530337" y="1398870"/>
              <a:ext cx="1870461" cy="1501560"/>
            </a:xfrm>
            <a:prstGeom prst="rect">
              <a:avLst/>
            </a:prstGeom>
            <a:solidFill>
              <a:schemeClr val="bg1">
                <a:lumMod val="8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i="1" dirty="0">
                  <a:solidFill>
                    <a:schemeClr val="tx1"/>
                  </a:solidFill>
                </a:rPr>
                <a:t>Forums for key input:</a:t>
              </a:r>
            </a:p>
          </p:txBody>
        </p:sp>
        <p:sp>
          <p:nvSpPr>
            <p:cNvPr id="59" name="Rectangle 58">
              <a:extLst>
                <a:ext uri="{FF2B5EF4-FFF2-40B4-BE49-F238E27FC236}">
                  <a16:creationId xmlns:a16="http://schemas.microsoft.com/office/drawing/2014/main" id="{6D18D50C-9343-4231-B85F-1D10B52477E1}"/>
                </a:ext>
              </a:extLst>
            </p:cNvPr>
            <p:cNvSpPr/>
            <p:nvPr/>
          </p:nvSpPr>
          <p:spPr>
            <a:xfrm>
              <a:off x="4773708" y="1673885"/>
              <a:ext cx="1431167" cy="345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Citizens </a:t>
              </a:r>
            </a:p>
          </p:txBody>
        </p:sp>
        <p:sp>
          <p:nvSpPr>
            <p:cNvPr id="63" name="Rectangle 62">
              <a:extLst>
                <a:ext uri="{FF2B5EF4-FFF2-40B4-BE49-F238E27FC236}">
                  <a16:creationId xmlns:a16="http://schemas.microsoft.com/office/drawing/2014/main" id="{A8749E19-9DD7-4423-9B83-D9A0E4829BF6}"/>
                </a:ext>
              </a:extLst>
            </p:cNvPr>
            <p:cNvSpPr/>
            <p:nvPr/>
          </p:nvSpPr>
          <p:spPr>
            <a:xfrm>
              <a:off x="4770849" y="2069935"/>
              <a:ext cx="1431167" cy="345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VCSE </a:t>
              </a:r>
            </a:p>
          </p:txBody>
        </p:sp>
        <p:sp>
          <p:nvSpPr>
            <p:cNvPr id="65" name="Rectangle 64">
              <a:extLst>
                <a:ext uri="{FF2B5EF4-FFF2-40B4-BE49-F238E27FC236}">
                  <a16:creationId xmlns:a16="http://schemas.microsoft.com/office/drawing/2014/main" id="{97F8F87D-8720-4CBC-8D5E-C8295B5FC6D7}"/>
                </a:ext>
              </a:extLst>
            </p:cNvPr>
            <p:cNvSpPr/>
            <p:nvPr/>
          </p:nvSpPr>
          <p:spPr>
            <a:xfrm>
              <a:off x="4770849" y="2469824"/>
              <a:ext cx="1431167" cy="345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Clinical and Care Professionals </a:t>
              </a:r>
            </a:p>
          </p:txBody>
        </p:sp>
      </p:grpSp>
      <p:cxnSp>
        <p:nvCxnSpPr>
          <p:cNvPr id="37" name="Connector: Elbow 36">
            <a:extLst>
              <a:ext uri="{FF2B5EF4-FFF2-40B4-BE49-F238E27FC236}">
                <a16:creationId xmlns:a16="http://schemas.microsoft.com/office/drawing/2014/main" id="{A478C333-3F57-41A1-8BB1-AE17469E61AC}"/>
              </a:ext>
            </a:extLst>
          </p:cNvPr>
          <p:cNvCxnSpPr>
            <a:cxnSpLocks/>
            <a:stCxn id="50" idx="2"/>
            <a:endCxn id="32" idx="1"/>
          </p:cNvCxnSpPr>
          <p:nvPr/>
        </p:nvCxnSpPr>
        <p:spPr>
          <a:xfrm rot="16200000" flipH="1">
            <a:off x="3862759" y="757489"/>
            <a:ext cx="642676" cy="1936132"/>
          </a:xfrm>
          <a:prstGeom prst="bentConnector2">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9" name="Connector: Elbow 68">
            <a:extLst>
              <a:ext uri="{FF2B5EF4-FFF2-40B4-BE49-F238E27FC236}">
                <a16:creationId xmlns:a16="http://schemas.microsoft.com/office/drawing/2014/main" id="{4DEB0C97-F3AD-41A2-AFBA-B299FA6D68AF}"/>
              </a:ext>
            </a:extLst>
          </p:cNvPr>
          <p:cNvCxnSpPr>
            <a:cxnSpLocks/>
            <a:stCxn id="51" idx="2"/>
            <a:endCxn id="32" idx="3"/>
          </p:cNvCxnSpPr>
          <p:nvPr/>
        </p:nvCxnSpPr>
        <p:spPr>
          <a:xfrm rot="5400000">
            <a:off x="7669352" y="757489"/>
            <a:ext cx="642676" cy="1936132"/>
          </a:xfrm>
          <a:prstGeom prst="bentConnector2">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24645E5-FAAC-460F-9BBC-86BB9EF31664}"/>
              </a:ext>
            </a:extLst>
          </p:cNvPr>
          <p:cNvCxnSpPr>
            <a:cxnSpLocks/>
            <a:stCxn id="51" idx="2"/>
            <a:endCxn id="108" idx="0"/>
          </p:cNvCxnSpPr>
          <p:nvPr/>
        </p:nvCxnSpPr>
        <p:spPr>
          <a:xfrm rot="16200000" flipH="1">
            <a:off x="8899503" y="1463470"/>
            <a:ext cx="1964422" cy="1845916"/>
          </a:xfrm>
          <a:prstGeom prst="bentConnector3">
            <a:avLst>
              <a:gd name="adj1" fmla="val 82456"/>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A649A4B9-FE04-4576-8471-BD7BD68FC13F}"/>
              </a:ext>
            </a:extLst>
          </p:cNvPr>
          <p:cNvCxnSpPr>
            <a:cxnSpLocks/>
            <a:stCxn id="51" idx="2"/>
            <a:endCxn id="96" idx="0"/>
          </p:cNvCxnSpPr>
          <p:nvPr/>
        </p:nvCxnSpPr>
        <p:spPr>
          <a:xfrm rot="5400000">
            <a:off x="6841248" y="1251131"/>
            <a:ext cx="1964423" cy="2270594"/>
          </a:xfrm>
          <a:prstGeom prst="bentConnector3">
            <a:avLst>
              <a:gd name="adj1" fmla="val 82456"/>
            </a:avLst>
          </a:prstGeom>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27E2DC9E-C9C8-4D98-BF26-81E0D0F4A4A2}"/>
              </a:ext>
            </a:extLst>
          </p:cNvPr>
          <p:cNvCxnSpPr>
            <a:cxnSpLocks/>
            <a:stCxn id="51" idx="2"/>
            <a:endCxn id="112" idx="0"/>
          </p:cNvCxnSpPr>
          <p:nvPr/>
        </p:nvCxnSpPr>
        <p:spPr>
          <a:xfrm rot="5400000">
            <a:off x="4490845" y="-1107116"/>
            <a:ext cx="1956579" cy="6979245"/>
          </a:xfrm>
          <a:prstGeom prst="bentConnector3">
            <a:avLst>
              <a:gd name="adj1" fmla="val 83014"/>
            </a:avLst>
          </a:prstGeom>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1CB390CA-ECB7-422E-AE2C-E8CB9E3B9B15}"/>
              </a:ext>
            </a:extLst>
          </p:cNvPr>
          <p:cNvSpPr/>
          <p:nvPr/>
        </p:nvSpPr>
        <p:spPr>
          <a:xfrm>
            <a:off x="149236" y="1735989"/>
            <a:ext cx="1494860" cy="503627"/>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Governing Boards / Committees</a:t>
            </a:r>
          </a:p>
        </p:txBody>
      </p:sp>
      <p:cxnSp>
        <p:nvCxnSpPr>
          <p:cNvPr id="77" name="Connector: Elbow 76">
            <a:extLst>
              <a:ext uri="{FF2B5EF4-FFF2-40B4-BE49-F238E27FC236}">
                <a16:creationId xmlns:a16="http://schemas.microsoft.com/office/drawing/2014/main" id="{B1F9F94B-0962-4A17-88DC-02AEA2B58FF0}"/>
              </a:ext>
            </a:extLst>
          </p:cNvPr>
          <p:cNvCxnSpPr>
            <a:cxnSpLocks/>
            <a:stCxn id="16" idx="2"/>
            <a:endCxn id="75" idx="0"/>
          </p:cNvCxnSpPr>
          <p:nvPr/>
        </p:nvCxnSpPr>
        <p:spPr>
          <a:xfrm rot="16200000" flipH="1">
            <a:off x="729710" y="1569033"/>
            <a:ext cx="331772" cy="213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01D76653-DB8C-405D-8C47-0FA22987457C}"/>
              </a:ext>
            </a:extLst>
          </p:cNvPr>
          <p:cNvCxnSpPr>
            <a:cxnSpLocks/>
            <a:stCxn id="50" idx="2"/>
            <a:endCxn id="112" idx="0"/>
          </p:cNvCxnSpPr>
          <p:nvPr/>
        </p:nvCxnSpPr>
        <p:spPr>
          <a:xfrm rot="5400000">
            <a:off x="1619482" y="1764246"/>
            <a:ext cx="1956579" cy="1236520"/>
          </a:xfrm>
          <a:prstGeom prst="bentConnector3">
            <a:avLst>
              <a:gd name="adj1" fmla="val 61577"/>
            </a:avLst>
          </a:prstGeom>
          <a:ln w="12700">
            <a:prstDash val="dash"/>
          </a:ln>
        </p:spPr>
        <p:style>
          <a:lnRef idx="1">
            <a:schemeClr val="accent1"/>
          </a:lnRef>
          <a:fillRef idx="0">
            <a:schemeClr val="accent1"/>
          </a:fillRef>
          <a:effectRef idx="0">
            <a:schemeClr val="accent1"/>
          </a:effectRef>
          <a:fontRef idx="minor">
            <a:schemeClr val="tx1"/>
          </a:fontRef>
        </p:style>
      </p:cxnSp>
      <p:grpSp>
        <p:nvGrpSpPr>
          <p:cNvPr id="162" name="Group 161">
            <a:extLst>
              <a:ext uri="{FF2B5EF4-FFF2-40B4-BE49-F238E27FC236}">
                <a16:creationId xmlns:a16="http://schemas.microsoft.com/office/drawing/2014/main" id="{9BFA0642-E903-4DF3-808D-DDEEDCD72B60}"/>
              </a:ext>
            </a:extLst>
          </p:cNvPr>
          <p:cNvGrpSpPr/>
          <p:nvPr/>
        </p:nvGrpSpPr>
        <p:grpSpPr>
          <a:xfrm>
            <a:off x="4010952" y="3368640"/>
            <a:ext cx="5354420" cy="1368000"/>
            <a:chOff x="3963522" y="3368640"/>
            <a:chExt cx="5449279" cy="1368000"/>
          </a:xfrm>
        </p:grpSpPr>
        <p:sp>
          <p:nvSpPr>
            <p:cNvPr id="96" name="Rectangle 95">
              <a:extLst>
                <a:ext uri="{FF2B5EF4-FFF2-40B4-BE49-F238E27FC236}">
                  <a16:creationId xmlns:a16="http://schemas.microsoft.com/office/drawing/2014/main" id="{C1B4CD48-8055-409C-9207-0F01E8A9B5A1}"/>
                </a:ext>
              </a:extLst>
            </p:cNvPr>
            <p:cNvSpPr/>
            <p:nvPr/>
          </p:nvSpPr>
          <p:spPr>
            <a:xfrm>
              <a:off x="3963522" y="3368640"/>
              <a:ext cx="5449279" cy="1368000"/>
            </a:xfrm>
            <a:prstGeom prst="rect">
              <a:avLst/>
            </a:prstGeom>
            <a:solidFill>
              <a:schemeClr val="bg1">
                <a:lumMod val="8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en-GB" sz="1100" b="1" i="1" dirty="0">
                  <a:solidFill>
                    <a:schemeClr val="tx1"/>
                  </a:solidFill>
                </a:rPr>
                <a:t>ICB Committees* </a:t>
              </a:r>
            </a:p>
          </p:txBody>
        </p:sp>
        <p:grpSp>
          <p:nvGrpSpPr>
            <p:cNvPr id="106" name="Group 105">
              <a:extLst>
                <a:ext uri="{FF2B5EF4-FFF2-40B4-BE49-F238E27FC236}">
                  <a16:creationId xmlns:a16="http://schemas.microsoft.com/office/drawing/2014/main" id="{FDDF1EFA-8C31-4050-AF99-83412EB05628}"/>
                </a:ext>
              </a:extLst>
            </p:cNvPr>
            <p:cNvGrpSpPr/>
            <p:nvPr/>
          </p:nvGrpSpPr>
          <p:grpSpPr>
            <a:xfrm>
              <a:off x="4059486" y="3532882"/>
              <a:ext cx="5279561" cy="1026130"/>
              <a:chOff x="2938905" y="3575238"/>
              <a:chExt cx="5328717" cy="738315"/>
            </a:xfrm>
          </p:grpSpPr>
          <p:sp>
            <p:nvSpPr>
              <p:cNvPr id="100" name="Rectangle 99">
                <a:extLst>
                  <a:ext uri="{FF2B5EF4-FFF2-40B4-BE49-F238E27FC236}">
                    <a16:creationId xmlns:a16="http://schemas.microsoft.com/office/drawing/2014/main" id="{F87023FD-2791-4914-8527-3F0C378EC112}"/>
                  </a:ext>
                </a:extLst>
              </p:cNvPr>
              <p:cNvSpPr/>
              <p:nvPr/>
            </p:nvSpPr>
            <p:spPr>
              <a:xfrm>
                <a:off x="4021222" y="3750282"/>
                <a:ext cx="999450" cy="400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Audit &amp; Risk </a:t>
                </a:r>
              </a:p>
            </p:txBody>
          </p:sp>
          <p:sp>
            <p:nvSpPr>
              <p:cNvPr id="101" name="Rectangle 100">
                <a:extLst>
                  <a:ext uri="{FF2B5EF4-FFF2-40B4-BE49-F238E27FC236}">
                    <a16:creationId xmlns:a16="http://schemas.microsoft.com/office/drawing/2014/main" id="{C660C8C3-0683-4ACA-A62B-AF600AC7300C}"/>
                  </a:ext>
                </a:extLst>
              </p:cNvPr>
              <p:cNvSpPr/>
              <p:nvPr/>
            </p:nvSpPr>
            <p:spPr>
              <a:xfrm>
                <a:off x="5103539" y="3750282"/>
                <a:ext cx="999450" cy="400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Finance, Estate &amp; Digital</a:t>
                </a:r>
              </a:p>
            </p:txBody>
          </p:sp>
          <p:sp>
            <p:nvSpPr>
              <p:cNvPr id="102" name="Rectangle 101">
                <a:extLst>
                  <a:ext uri="{FF2B5EF4-FFF2-40B4-BE49-F238E27FC236}">
                    <a16:creationId xmlns:a16="http://schemas.microsoft.com/office/drawing/2014/main" id="{8537EFAB-EB1F-4517-8498-9B94445E46DA}"/>
                  </a:ext>
                </a:extLst>
              </p:cNvPr>
              <p:cNvSpPr/>
              <p:nvPr/>
            </p:nvSpPr>
            <p:spPr>
              <a:xfrm>
                <a:off x="2938905" y="3750282"/>
                <a:ext cx="999450" cy="400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Quality &amp; Performance</a:t>
                </a:r>
              </a:p>
            </p:txBody>
          </p:sp>
          <p:sp>
            <p:nvSpPr>
              <p:cNvPr id="103" name="Rectangle 102">
                <a:extLst>
                  <a:ext uri="{FF2B5EF4-FFF2-40B4-BE49-F238E27FC236}">
                    <a16:creationId xmlns:a16="http://schemas.microsoft.com/office/drawing/2014/main" id="{5CA1C505-8DB7-40DF-9239-DDEDC0F70C41}"/>
                  </a:ext>
                </a:extLst>
              </p:cNvPr>
              <p:cNvSpPr/>
              <p:nvPr/>
            </p:nvSpPr>
            <p:spPr>
              <a:xfrm>
                <a:off x="6185856" y="3750282"/>
                <a:ext cx="999450" cy="400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Clinical / Primary Care</a:t>
                </a:r>
              </a:p>
            </p:txBody>
          </p:sp>
          <p:sp>
            <p:nvSpPr>
              <p:cNvPr id="104" name="Rectangle 103">
                <a:extLst>
                  <a:ext uri="{FF2B5EF4-FFF2-40B4-BE49-F238E27FC236}">
                    <a16:creationId xmlns:a16="http://schemas.microsoft.com/office/drawing/2014/main" id="{64C01BF1-2D67-4353-A04D-866D826489D7}"/>
                  </a:ext>
                </a:extLst>
              </p:cNvPr>
              <p:cNvSpPr/>
              <p:nvPr/>
            </p:nvSpPr>
            <p:spPr>
              <a:xfrm>
                <a:off x="7268172" y="3575238"/>
                <a:ext cx="999450" cy="345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People</a:t>
                </a:r>
              </a:p>
            </p:txBody>
          </p:sp>
          <p:sp>
            <p:nvSpPr>
              <p:cNvPr id="105" name="Rectangle 104">
                <a:extLst>
                  <a:ext uri="{FF2B5EF4-FFF2-40B4-BE49-F238E27FC236}">
                    <a16:creationId xmlns:a16="http://schemas.microsoft.com/office/drawing/2014/main" id="{8866B5E0-8070-417A-928F-1EB3BE3DAA34}"/>
                  </a:ext>
                </a:extLst>
              </p:cNvPr>
              <p:cNvSpPr/>
              <p:nvPr/>
            </p:nvSpPr>
            <p:spPr>
              <a:xfrm>
                <a:off x="7268172" y="3968232"/>
                <a:ext cx="999450" cy="345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dirty="0">
                    <a:solidFill>
                      <a:schemeClr val="bg1"/>
                    </a:solidFill>
                  </a:rPr>
                  <a:t>ICB Remuneration</a:t>
                </a:r>
              </a:p>
            </p:txBody>
          </p:sp>
        </p:grpSp>
      </p:grpSp>
      <p:sp>
        <p:nvSpPr>
          <p:cNvPr id="108" name="Rectangle 107">
            <a:extLst>
              <a:ext uri="{FF2B5EF4-FFF2-40B4-BE49-F238E27FC236}">
                <a16:creationId xmlns:a16="http://schemas.microsoft.com/office/drawing/2014/main" id="{A40DCA12-7B6A-4FA0-8B41-E55B01F7FB4E}"/>
              </a:ext>
            </a:extLst>
          </p:cNvPr>
          <p:cNvSpPr/>
          <p:nvPr/>
        </p:nvSpPr>
        <p:spPr>
          <a:xfrm>
            <a:off x="9515444" y="3368639"/>
            <a:ext cx="2578455" cy="1368000"/>
          </a:xfrm>
          <a:prstGeom prst="rect">
            <a:avLst/>
          </a:prstGeom>
          <a:solidFill>
            <a:schemeClr val="bg1">
              <a:lumMod val="8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i="1" dirty="0">
                <a:solidFill>
                  <a:schemeClr val="tx1"/>
                </a:solidFill>
              </a:rPr>
              <a:t>Provider Collaboratives</a:t>
            </a:r>
          </a:p>
        </p:txBody>
      </p:sp>
      <p:sp>
        <p:nvSpPr>
          <p:cNvPr id="112" name="Rectangle 111">
            <a:extLst>
              <a:ext uri="{FF2B5EF4-FFF2-40B4-BE49-F238E27FC236}">
                <a16:creationId xmlns:a16="http://schemas.microsoft.com/office/drawing/2014/main" id="{0D15F1C5-25FA-40EE-8ACB-5C8BB300FBD3}"/>
              </a:ext>
            </a:extLst>
          </p:cNvPr>
          <p:cNvSpPr/>
          <p:nvPr/>
        </p:nvSpPr>
        <p:spPr>
          <a:xfrm>
            <a:off x="87921" y="3360796"/>
            <a:ext cx="3783180" cy="1368000"/>
          </a:xfrm>
          <a:prstGeom prst="rect">
            <a:avLst/>
          </a:prstGeom>
          <a:solidFill>
            <a:schemeClr val="bg1">
              <a:lumMod val="8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i="1" dirty="0">
                <a:solidFill>
                  <a:schemeClr val="tx1"/>
                </a:solidFill>
              </a:rPr>
              <a:t>Place-Based Partnerships (ICPs)</a:t>
            </a:r>
          </a:p>
        </p:txBody>
      </p:sp>
      <p:sp>
        <p:nvSpPr>
          <p:cNvPr id="114" name="Rectangle 113">
            <a:extLst>
              <a:ext uri="{FF2B5EF4-FFF2-40B4-BE49-F238E27FC236}">
                <a16:creationId xmlns:a16="http://schemas.microsoft.com/office/drawing/2014/main" id="{C10A16DE-9B9B-4886-88E9-AB81013D2570}"/>
              </a:ext>
            </a:extLst>
          </p:cNvPr>
          <p:cNvSpPr/>
          <p:nvPr/>
        </p:nvSpPr>
        <p:spPr>
          <a:xfrm>
            <a:off x="159564" y="3658434"/>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Weston, Worle &amp; Villages</a:t>
            </a:r>
          </a:p>
        </p:txBody>
      </p:sp>
      <p:sp>
        <p:nvSpPr>
          <p:cNvPr id="115" name="Rectangle 114">
            <a:extLst>
              <a:ext uri="{FF2B5EF4-FFF2-40B4-BE49-F238E27FC236}">
                <a16:creationId xmlns:a16="http://schemas.microsoft.com/office/drawing/2014/main" id="{F4302EC5-9070-42D3-98F9-C56836D51405}"/>
              </a:ext>
            </a:extLst>
          </p:cNvPr>
          <p:cNvSpPr/>
          <p:nvPr/>
        </p:nvSpPr>
        <p:spPr>
          <a:xfrm>
            <a:off x="159564" y="4178371"/>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Woodspring</a:t>
            </a:r>
          </a:p>
        </p:txBody>
      </p:sp>
      <p:sp>
        <p:nvSpPr>
          <p:cNvPr id="116" name="Rectangle 115">
            <a:extLst>
              <a:ext uri="{FF2B5EF4-FFF2-40B4-BE49-F238E27FC236}">
                <a16:creationId xmlns:a16="http://schemas.microsoft.com/office/drawing/2014/main" id="{EDBB5FED-C84A-4BBC-8E71-30F94ACB7884}"/>
              </a:ext>
            </a:extLst>
          </p:cNvPr>
          <p:cNvSpPr/>
          <p:nvPr/>
        </p:nvSpPr>
        <p:spPr>
          <a:xfrm>
            <a:off x="1388983" y="3658434"/>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South</a:t>
            </a:r>
          </a:p>
          <a:p>
            <a:pPr algn="ctr"/>
            <a:r>
              <a:rPr lang="en-GB" sz="1100" dirty="0">
                <a:solidFill>
                  <a:schemeClr val="bg1"/>
                </a:solidFill>
              </a:rPr>
              <a:t>Glos.</a:t>
            </a:r>
          </a:p>
        </p:txBody>
      </p:sp>
      <p:sp>
        <p:nvSpPr>
          <p:cNvPr id="117" name="Rectangle 116">
            <a:extLst>
              <a:ext uri="{FF2B5EF4-FFF2-40B4-BE49-F238E27FC236}">
                <a16:creationId xmlns:a16="http://schemas.microsoft.com/office/drawing/2014/main" id="{92C6B7BE-CDB3-4853-A033-7BAFF209BD9E}"/>
              </a:ext>
            </a:extLst>
          </p:cNvPr>
          <p:cNvSpPr/>
          <p:nvPr/>
        </p:nvSpPr>
        <p:spPr>
          <a:xfrm>
            <a:off x="2618403" y="3658434"/>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Inner City &amp; East Bristol </a:t>
            </a:r>
          </a:p>
        </p:txBody>
      </p:sp>
      <p:sp>
        <p:nvSpPr>
          <p:cNvPr id="118" name="Rectangle 117">
            <a:extLst>
              <a:ext uri="{FF2B5EF4-FFF2-40B4-BE49-F238E27FC236}">
                <a16:creationId xmlns:a16="http://schemas.microsoft.com/office/drawing/2014/main" id="{0BBEEC14-AFE3-43DF-8F19-EC2156857361}"/>
              </a:ext>
            </a:extLst>
          </p:cNvPr>
          <p:cNvSpPr/>
          <p:nvPr/>
        </p:nvSpPr>
        <p:spPr>
          <a:xfrm>
            <a:off x="2618403" y="4178371"/>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North &amp; West Bristol</a:t>
            </a:r>
          </a:p>
        </p:txBody>
      </p:sp>
      <p:sp>
        <p:nvSpPr>
          <p:cNvPr id="119" name="Rectangle 118">
            <a:extLst>
              <a:ext uri="{FF2B5EF4-FFF2-40B4-BE49-F238E27FC236}">
                <a16:creationId xmlns:a16="http://schemas.microsoft.com/office/drawing/2014/main" id="{2EE1B647-DF44-40B7-A537-5EAD4093AAEF}"/>
              </a:ext>
            </a:extLst>
          </p:cNvPr>
          <p:cNvSpPr/>
          <p:nvPr/>
        </p:nvSpPr>
        <p:spPr>
          <a:xfrm>
            <a:off x="1388983" y="4178371"/>
            <a:ext cx="1143239"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South Bristol</a:t>
            </a:r>
          </a:p>
        </p:txBody>
      </p:sp>
      <p:cxnSp>
        <p:nvCxnSpPr>
          <p:cNvPr id="130" name="Connector: Elbow 129">
            <a:extLst>
              <a:ext uri="{FF2B5EF4-FFF2-40B4-BE49-F238E27FC236}">
                <a16:creationId xmlns:a16="http://schemas.microsoft.com/office/drawing/2014/main" id="{4CEA6A47-2836-460C-B0AE-9977E0785203}"/>
              </a:ext>
            </a:extLst>
          </p:cNvPr>
          <p:cNvCxnSpPr>
            <a:cxnSpLocks/>
            <a:stCxn id="75" idx="2"/>
          </p:cNvCxnSpPr>
          <p:nvPr/>
        </p:nvCxnSpPr>
        <p:spPr>
          <a:xfrm rot="16200000" flipH="1">
            <a:off x="816344" y="2319938"/>
            <a:ext cx="1047328" cy="886684"/>
          </a:xfrm>
          <a:prstGeom prst="bentConnector3">
            <a:avLst>
              <a:gd name="adj1" fmla="val 33180"/>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049338E6-F8DF-4264-81A4-368B08573D24}"/>
              </a:ext>
            </a:extLst>
          </p:cNvPr>
          <p:cNvSpPr/>
          <p:nvPr/>
        </p:nvSpPr>
        <p:spPr>
          <a:xfrm>
            <a:off x="1302803" y="5258591"/>
            <a:ext cx="9576214" cy="413340"/>
          </a:xfrm>
          <a:prstGeom prst="rect">
            <a:avLst/>
          </a:prstGeom>
          <a:solidFill>
            <a:schemeClr val="bg1">
              <a:lumMod val="85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i="1" dirty="0">
                <a:solidFill>
                  <a:schemeClr val="tx1"/>
                </a:solidFill>
              </a:rPr>
              <a:t>System-wide Steering and other groups </a:t>
            </a:r>
          </a:p>
        </p:txBody>
      </p:sp>
      <p:sp>
        <p:nvSpPr>
          <p:cNvPr id="160" name="Rectangle 159">
            <a:extLst>
              <a:ext uri="{FF2B5EF4-FFF2-40B4-BE49-F238E27FC236}">
                <a16:creationId xmlns:a16="http://schemas.microsoft.com/office/drawing/2014/main" id="{2C58C898-3D64-4AE8-A839-7484D7B0F0FD}"/>
              </a:ext>
            </a:extLst>
          </p:cNvPr>
          <p:cNvSpPr/>
          <p:nvPr/>
        </p:nvSpPr>
        <p:spPr>
          <a:xfrm>
            <a:off x="9655295" y="3786543"/>
            <a:ext cx="1114653" cy="68455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Acute Provider Collaboration  Board</a:t>
            </a:r>
          </a:p>
        </p:txBody>
      </p:sp>
      <p:sp>
        <p:nvSpPr>
          <p:cNvPr id="161" name="Rectangle 160">
            <a:extLst>
              <a:ext uri="{FF2B5EF4-FFF2-40B4-BE49-F238E27FC236}">
                <a16:creationId xmlns:a16="http://schemas.microsoft.com/office/drawing/2014/main" id="{7D00D857-551A-4BE9-9AA4-D0C64A4379D6}"/>
              </a:ext>
            </a:extLst>
          </p:cNvPr>
          <p:cNvSpPr/>
          <p:nvPr/>
        </p:nvSpPr>
        <p:spPr>
          <a:xfrm>
            <a:off x="10854537" y="3786543"/>
            <a:ext cx="1114653" cy="68455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Mental Health Provider Collab (TBC)</a:t>
            </a:r>
          </a:p>
        </p:txBody>
      </p:sp>
      <p:sp>
        <p:nvSpPr>
          <p:cNvPr id="169" name="Oval 168">
            <a:extLst>
              <a:ext uri="{FF2B5EF4-FFF2-40B4-BE49-F238E27FC236}">
                <a16:creationId xmlns:a16="http://schemas.microsoft.com/office/drawing/2014/main" id="{14FD5036-5882-44E0-9ED1-FE283223D449}"/>
              </a:ext>
            </a:extLst>
          </p:cNvPr>
          <p:cNvSpPr/>
          <p:nvPr/>
        </p:nvSpPr>
        <p:spPr>
          <a:xfrm>
            <a:off x="2490229" y="597279"/>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1</a:t>
            </a:r>
          </a:p>
        </p:txBody>
      </p:sp>
      <p:sp>
        <p:nvSpPr>
          <p:cNvPr id="170" name="Oval 169">
            <a:extLst>
              <a:ext uri="{FF2B5EF4-FFF2-40B4-BE49-F238E27FC236}">
                <a16:creationId xmlns:a16="http://schemas.microsoft.com/office/drawing/2014/main" id="{06AADF54-84F5-48AE-9380-5FCF1F7F57C1}"/>
              </a:ext>
            </a:extLst>
          </p:cNvPr>
          <p:cNvSpPr/>
          <p:nvPr/>
        </p:nvSpPr>
        <p:spPr>
          <a:xfrm>
            <a:off x="8250169" y="631314"/>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2</a:t>
            </a:r>
          </a:p>
        </p:txBody>
      </p:sp>
      <p:sp>
        <p:nvSpPr>
          <p:cNvPr id="171" name="Oval 170">
            <a:extLst>
              <a:ext uri="{FF2B5EF4-FFF2-40B4-BE49-F238E27FC236}">
                <a16:creationId xmlns:a16="http://schemas.microsoft.com/office/drawing/2014/main" id="{06DCFB0E-9B72-4D83-AF94-985FA7390222}"/>
              </a:ext>
            </a:extLst>
          </p:cNvPr>
          <p:cNvSpPr/>
          <p:nvPr/>
        </p:nvSpPr>
        <p:spPr>
          <a:xfrm>
            <a:off x="5021149" y="1193948"/>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4</a:t>
            </a:r>
          </a:p>
        </p:txBody>
      </p:sp>
      <p:sp>
        <p:nvSpPr>
          <p:cNvPr id="172" name="Oval 171">
            <a:extLst>
              <a:ext uri="{FF2B5EF4-FFF2-40B4-BE49-F238E27FC236}">
                <a16:creationId xmlns:a16="http://schemas.microsoft.com/office/drawing/2014/main" id="{24BBFD59-345C-4B13-814D-9511367B5A7E}"/>
              </a:ext>
            </a:extLst>
          </p:cNvPr>
          <p:cNvSpPr/>
          <p:nvPr/>
        </p:nvSpPr>
        <p:spPr>
          <a:xfrm>
            <a:off x="597164" y="3269291"/>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5</a:t>
            </a:r>
          </a:p>
        </p:txBody>
      </p:sp>
      <p:sp>
        <p:nvSpPr>
          <p:cNvPr id="174" name="Oval 173">
            <a:extLst>
              <a:ext uri="{FF2B5EF4-FFF2-40B4-BE49-F238E27FC236}">
                <a16:creationId xmlns:a16="http://schemas.microsoft.com/office/drawing/2014/main" id="{17A571EA-615F-4080-AD71-34792DDDE697}"/>
              </a:ext>
            </a:extLst>
          </p:cNvPr>
          <p:cNvSpPr/>
          <p:nvPr/>
        </p:nvSpPr>
        <p:spPr>
          <a:xfrm>
            <a:off x="5833970" y="3269291"/>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3</a:t>
            </a:r>
          </a:p>
        </p:txBody>
      </p:sp>
      <p:sp>
        <p:nvSpPr>
          <p:cNvPr id="175" name="Oval 174">
            <a:extLst>
              <a:ext uri="{FF2B5EF4-FFF2-40B4-BE49-F238E27FC236}">
                <a16:creationId xmlns:a16="http://schemas.microsoft.com/office/drawing/2014/main" id="{BCCC09D7-5513-4CCE-87FF-550A697D3A92}"/>
              </a:ext>
            </a:extLst>
          </p:cNvPr>
          <p:cNvSpPr/>
          <p:nvPr/>
        </p:nvSpPr>
        <p:spPr>
          <a:xfrm>
            <a:off x="9747955" y="3269291"/>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6</a:t>
            </a:r>
          </a:p>
        </p:txBody>
      </p:sp>
      <p:sp>
        <p:nvSpPr>
          <p:cNvPr id="176" name="Oval 175">
            <a:extLst>
              <a:ext uri="{FF2B5EF4-FFF2-40B4-BE49-F238E27FC236}">
                <a16:creationId xmlns:a16="http://schemas.microsoft.com/office/drawing/2014/main" id="{8475EBE6-D05E-4707-8412-FC76E212ABE6}"/>
              </a:ext>
            </a:extLst>
          </p:cNvPr>
          <p:cNvSpPr/>
          <p:nvPr/>
        </p:nvSpPr>
        <p:spPr>
          <a:xfrm>
            <a:off x="4460726" y="5185445"/>
            <a:ext cx="262030" cy="259492"/>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7</a:t>
            </a:r>
          </a:p>
        </p:txBody>
      </p:sp>
      <p:sp>
        <p:nvSpPr>
          <p:cNvPr id="57" name="TextBox 56">
            <a:extLst>
              <a:ext uri="{FF2B5EF4-FFF2-40B4-BE49-F238E27FC236}">
                <a16:creationId xmlns:a16="http://schemas.microsoft.com/office/drawing/2014/main" id="{520BF009-9076-4611-AB14-FCB0402D43BC}"/>
              </a:ext>
            </a:extLst>
          </p:cNvPr>
          <p:cNvSpPr txBox="1"/>
          <p:nvPr/>
        </p:nvSpPr>
        <p:spPr>
          <a:xfrm>
            <a:off x="10089057" y="653794"/>
            <a:ext cx="2004842" cy="1862048"/>
          </a:xfrm>
          <a:prstGeom prst="rect">
            <a:avLst/>
          </a:prstGeom>
          <a:noFill/>
        </p:spPr>
        <p:txBody>
          <a:bodyPr wrap="square">
            <a:spAutoFit/>
          </a:bodyPr>
          <a:lstStyle/>
          <a:p>
            <a:pPr>
              <a:spcAft>
                <a:spcPts val="600"/>
              </a:spcAft>
            </a:pPr>
            <a:r>
              <a:rPr lang="en-GB" sz="1050" i="1" dirty="0">
                <a:latin typeface="Arial" panose="020B0604020202020204" pitchFamily="34" charset="0"/>
                <a:cs typeface="Arial" panose="020B0604020202020204" pitchFamily="34" charset="0"/>
              </a:rPr>
              <a:t>*Notes: </a:t>
            </a:r>
          </a:p>
          <a:p>
            <a:pPr marL="228600" indent="-228600">
              <a:spcAft>
                <a:spcPts val="600"/>
              </a:spcAft>
              <a:buFont typeface="+mj-lt"/>
              <a:buAutoNum type="arabicPeriod"/>
            </a:pPr>
            <a:r>
              <a:rPr lang="en-GB" sz="1050" i="1" dirty="0">
                <a:latin typeface="Arial" panose="020B0604020202020204" pitchFamily="34" charset="0"/>
                <a:cs typeface="Arial" panose="020B0604020202020204" pitchFamily="34" charset="0"/>
              </a:rPr>
              <a:t>does not currently include executive/ management functions and forums</a:t>
            </a:r>
          </a:p>
          <a:p>
            <a:pPr marL="228600" indent="-228600">
              <a:spcAft>
                <a:spcPts val="600"/>
              </a:spcAft>
              <a:buFont typeface="+mj-lt"/>
              <a:buAutoNum type="arabicPeriod"/>
            </a:pPr>
            <a:r>
              <a:rPr lang="en-GB" sz="1050" i="1" dirty="0">
                <a:latin typeface="Arial" panose="020B0604020202020204" pitchFamily="34" charset="0"/>
                <a:cs typeface="Arial" panose="020B0604020202020204" pitchFamily="34" charset="0"/>
              </a:rPr>
              <a:t>Reporting/interaction lines are simplified here, detail on each group to represent more detail on interactions/relationships between groups </a:t>
            </a:r>
            <a:endParaRPr lang="en-GB" sz="1050" i="1" dirty="0"/>
          </a:p>
        </p:txBody>
      </p:sp>
      <p:cxnSp>
        <p:nvCxnSpPr>
          <p:cNvPr id="58" name="Connector: Elbow 57">
            <a:extLst>
              <a:ext uri="{FF2B5EF4-FFF2-40B4-BE49-F238E27FC236}">
                <a16:creationId xmlns:a16="http://schemas.microsoft.com/office/drawing/2014/main" id="{74415ED3-9DDF-40ED-B03A-A85FED4139C5}"/>
              </a:ext>
            </a:extLst>
          </p:cNvPr>
          <p:cNvCxnSpPr>
            <a:cxnSpLocks/>
            <a:endCxn id="136" idx="0"/>
          </p:cNvCxnSpPr>
          <p:nvPr/>
        </p:nvCxnSpPr>
        <p:spPr>
          <a:xfrm rot="5400000">
            <a:off x="5832364" y="5000044"/>
            <a:ext cx="529793" cy="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734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107227"/>
            <a:ext cx="11744136" cy="1030287"/>
          </a:xfrm>
        </p:spPr>
        <p:txBody>
          <a:bodyPr>
            <a:normAutofit/>
          </a:bodyPr>
          <a:lstStyle/>
          <a:p>
            <a:r>
              <a:rPr lang="en-GB" sz="2600" dirty="0"/>
              <a:t>BNSSG Partnership Board</a:t>
            </a:r>
          </a:p>
        </p:txBody>
      </p:sp>
      <p:sp>
        <p:nvSpPr>
          <p:cNvPr id="4" name="Text Placeholder 3">
            <a:extLst>
              <a:ext uri="{FF2B5EF4-FFF2-40B4-BE49-F238E27FC236}">
                <a16:creationId xmlns:a16="http://schemas.microsoft.com/office/drawing/2014/main" id="{B55378A0-07F2-443E-83A2-FFFF3BC6820E}"/>
              </a:ext>
            </a:extLst>
          </p:cNvPr>
          <p:cNvSpPr>
            <a:spLocks noGrp="1"/>
          </p:cNvSpPr>
          <p:nvPr>
            <p:ph type="body" sz="quarter" idx="14"/>
          </p:nvPr>
        </p:nvSpPr>
        <p:spPr>
          <a:xfrm>
            <a:off x="0" y="474317"/>
            <a:ext cx="11553315" cy="4059238"/>
          </a:xfrm>
        </p:spPr>
        <p:txBody>
          <a:bodyPr>
            <a:noAutofit/>
          </a:bodyPr>
          <a:lstStyle/>
          <a:p>
            <a:r>
              <a:rPr lang="en-GB" sz="1200" b="0" i="0" dirty="0">
                <a:solidFill>
                  <a:srgbClr val="000000"/>
                </a:solidFill>
                <a:effectLst/>
                <a:latin typeface="+mj-lt"/>
              </a:rPr>
              <a:t>The central partnership structure at system level that operates at the heart </a:t>
            </a:r>
            <a:r>
              <a:rPr lang="en-GB" sz="1200" dirty="0">
                <a:solidFill>
                  <a:srgbClr val="000000"/>
                </a:solidFill>
                <a:latin typeface="+mj-lt"/>
              </a:rPr>
              <a:t>of the ICS philosophy and approach. </a:t>
            </a:r>
            <a:r>
              <a:rPr lang="en-US" sz="1200" dirty="0">
                <a:solidFill>
                  <a:srgbClr val="000000"/>
                </a:solidFill>
                <a:latin typeface="+mj-lt"/>
              </a:rPr>
              <a:t>Its mission is to work on behalf of the population of BNSSG by setting the strategic direction for the system, being the guardians of the joint outcomes, the assurers of genuine partnership working and, by establishing an inclusive culture, to provide the vehicle by which all voices in the ICS can be heard.</a:t>
            </a:r>
            <a:endParaRPr lang="en-GB" sz="1200" dirty="0">
              <a:solidFill>
                <a:srgbClr val="000000"/>
              </a:solidFill>
              <a:latin typeface="+mj-lt"/>
            </a:endParaRPr>
          </a:p>
          <a:p>
            <a:endParaRPr lang="en-GB" sz="500" b="0" i="0" u="sng" dirty="0">
              <a:solidFill>
                <a:srgbClr val="000000"/>
              </a:solidFill>
              <a:effectLst/>
              <a:latin typeface="+mj-lt"/>
            </a:endParaRPr>
          </a:p>
          <a:p>
            <a:endParaRPr lang="en-GB" sz="1200" dirty="0">
              <a:latin typeface="+mj-lt"/>
            </a:endParaRPr>
          </a:p>
        </p:txBody>
      </p:sp>
      <p:sp>
        <p:nvSpPr>
          <p:cNvPr id="8" name="Text Placeholder 1">
            <a:extLst>
              <a:ext uri="{FF2B5EF4-FFF2-40B4-BE49-F238E27FC236}">
                <a16:creationId xmlns:a16="http://schemas.microsoft.com/office/drawing/2014/main" id="{F5BB6E0F-B384-44CA-BCF2-E379EC47135D}"/>
              </a:ext>
            </a:extLst>
          </p:cNvPr>
          <p:cNvSpPr txBox="1">
            <a:spLocks/>
          </p:cNvSpPr>
          <p:nvPr/>
        </p:nvSpPr>
        <p:spPr>
          <a:xfrm>
            <a:off x="0" y="1188635"/>
            <a:ext cx="11744136" cy="1030287"/>
          </a:xfrm>
          <a:prstGeom prst="rect">
            <a:avLst/>
          </a:prstGeom>
        </p:spPr>
        <p:txBody>
          <a:bodyPr vert="horz" lIns="216000" tIns="45720" rIns="21600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32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600" dirty="0"/>
              <a:t>BNSSG Integrated Care Board</a:t>
            </a:r>
          </a:p>
        </p:txBody>
      </p:sp>
      <p:sp>
        <p:nvSpPr>
          <p:cNvPr id="10" name="Text Placeholder 3">
            <a:extLst>
              <a:ext uri="{FF2B5EF4-FFF2-40B4-BE49-F238E27FC236}">
                <a16:creationId xmlns:a16="http://schemas.microsoft.com/office/drawing/2014/main" id="{270B50FB-E0AC-4DD4-BD3D-40433E511B0D}"/>
              </a:ext>
            </a:extLst>
          </p:cNvPr>
          <p:cNvSpPr txBox="1">
            <a:spLocks/>
          </p:cNvSpPr>
          <p:nvPr/>
        </p:nvSpPr>
        <p:spPr>
          <a:xfrm>
            <a:off x="0" y="1566140"/>
            <a:ext cx="11402283" cy="2369544"/>
          </a:xfrm>
          <a:prstGeom prst="rect">
            <a:avLst/>
          </a:prstGeom>
        </p:spPr>
        <p:txBody>
          <a:bodyPr vert="horz" lIns="216000" tIns="45720" rIns="216000" bIns="45720" rtlCol="0">
            <a:noAutofit/>
          </a:bodyPr>
          <a:lstStyle>
            <a:lvl1pPr marL="0" indent="0" algn="l" defTabSz="685800" rtl="0" eaLnBrk="1" latinLnBrk="0" hangingPunct="1">
              <a:lnSpc>
                <a:spcPct val="100000"/>
              </a:lnSpc>
              <a:spcBef>
                <a:spcPts val="6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200" dirty="0">
                <a:solidFill>
                  <a:srgbClr val="000000"/>
                </a:solidFill>
                <a:latin typeface="+mj-lt"/>
              </a:rPr>
              <a:t>A new statutory organisation to lead integration within the NHS and support broader ICS goals</a:t>
            </a:r>
          </a:p>
          <a:p>
            <a:endParaRPr lang="en-GB" sz="1100" dirty="0">
              <a:solidFill>
                <a:srgbClr val="000000"/>
              </a:solidFill>
              <a:latin typeface="+mj-lt"/>
            </a:endParaRPr>
          </a:p>
          <a:p>
            <a:r>
              <a:rPr lang="en-GB" sz="2600" b="1" dirty="0"/>
              <a:t>Place-based Partnerships (ICPs)</a:t>
            </a:r>
          </a:p>
          <a:p>
            <a:r>
              <a:rPr lang="en-GB" sz="1200" b="0" dirty="0">
                <a:solidFill>
                  <a:srgbClr val="000000"/>
                </a:solidFill>
              </a:rPr>
              <a:t>Deliver fully integrated services for the local population and strengthen the connection to people and communities to ensure we deliver the experiences that matter to people </a:t>
            </a:r>
          </a:p>
          <a:p>
            <a:endParaRPr lang="en-GB" sz="1200" dirty="0">
              <a:solidFill>
                <a:srgbClr val="000000"/>
              </a:solidFill>
              <a:latin typeface="+mj-lt"/>
            </a:endParaRPr>
          </a:p>
        </p:txBody>
      </p:sp>
      <p:sp>
        <p:nvSpPr>
          <p:cNvPr id="13" name="Text Placeholder 1">
            <a:extLst>
              <a:ext uri="{FF2B5EF4-FFF2-40B4-BE49-F238E27FC236}">
                <a16:creationId xmlns:a16="http://schemas.microsoft.com/office/drawing/2014/main" id="{1B4F742E-669B-4E4D-B828-17064C15F0C0}"/>
              </a:ext>
            </a:extLst>
          </p:cNvPr>
          <p:cNvSpPr txBox="1">
            <a:spLocks/>
          </p:cNvSpPr>
          <p:nvPr/>
        </p:nvSpPr>
        <p:spPr>
          <a:xfrm>
            <a:off x="-17418" y="3120250"/>
            <a:ext cx="11744136" cy="3230956"/>
          </a:xfrm>
          <a:prstGeom prst="rect">
            <a:avLst/>
          </a:prstGeom>
        </p:spPr>
        <p:txBody>
          <a:bodyPr vert="horz" lIns="216000" tIns="45720" rIns="21600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32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800" dirty="0"/>
              <a:t>Citizens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rPr>
              <a:t>Ensures the views and needs of the people and communities we serve and heard and listened to, underpinned by principles of equality and inclusion</a:t>
            </a:r>
            <a:endParaRPr lang="en-GB" sz="2000" b="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ea typeface="+mn-ea"/>
              <a:cs typeface="+mn-cs"/>
            </a:endParaRPr>
          </a:p>
          <a:p>
            <a:r>
              <a:rPr lang="en-GB" sz="2800" dirty="0"/>
              <a:t>VCSE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rPr>
              <a:t>Champions robust and meaningful engagement of the voluntary, community and social enterprise organisations/communities, underpinned by principles of equality and inclusion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Clinical and Care Professionals</a:t>
            </a:r>
          </a:p>
          <a:p>
            <a:pPr marR="0" lvl="0" algn="l" defTabSz="685800" rtl="0" eaLnBrk="1" fontAlgn="auto" latinLnBrk="0" hangingPunct="1">
              <a:lnSpc>
                <a:spcPct val="100000"/>
              </a:lnSpc>
              <a:spcBef>
                <a:spcPts val="600"/>
              </a:spcBef>
              <a:spcAft>
                <a:spcPts val="0"/>
              </a:spcAft>
              <a:buClrTx/>
              <a:buSzTx/>
              <a:tabLst/>
              <a:defRPr/>
            </a:pPr>
            <a:r>
              <a:rPr lang="en-GB" sz="1200" b="0" dirty="0">
                <a:solidFill>
                  <a:srgbClr val="000000"/>
                </a:solidFill>
                <a:latin typeface="Arial" panose="020B0604020202020204"/>
              </a:rPr>
              <a:t>Core part of system governance and sub committee of the ICB and Partnership Board with clear delegated decision making responsibilities and accountabilities</a:t>
            </a:r>
          </a:p>
          <a:p>
            <a:pPr marR="0" lvl="0" algn="l" defTabSz="685800" rtl="0" eaLnBrk="1" fontAlgn="auto" latinLnBrk="0" hangingPunct="1">
              <a:lnSpc>
                <a:spcPct val="100000"/>
              </a:lnSpc>
              <a:spcBef>
                <a:spcPts val="600"/>
              </a:spcBef>
              <a:spcAft>
                <a:spcPts val="0"/>
              </a:spcAft>
              <a:buClrTx/>
              <a:buSzTx/>
              <a:tabLst/>
              <a:defRPr/>
            </a:pPr>
            <a:endParaRPr lang="en-GB" sz="1200" b="0" dirty="0">
              <a:solidFill>
                <a:srgbClr val="000000"/>
              </a:solidFill>
              <a:latin typeface="Arial" panose="020B0604020202020204"/>
            </a:endParaRPr>
          </a:p>
          <a:p>
            <a:endParaRPr lang="en-GB" sz="1200" b="0" dirty="0">
              <a:solidFill>
                <a:srgbClr val="000000"/>
              </a:solidFill>
            </a:endParaRPr>
          </a:p>
          <a:p>
            <a:endParaRPr lang="en-GB" sz="1200" b="0" dirty="0">
              <a:solidFill>
                <a:srgbClr val="000000"/>
              </a:solidFill>
            </a:endParaRPr>
          </a:p>
          <a:p>
            <a:endParaRPr lang="en-GB" sz="2800" dirty="0"/>
          </a:p>
        </p:txBody>
      </p:sp>
    </p:spTree>
    <p:extLst>
      <p:ext uri="{BB962C8B-B14F-4D97-AF65-F5344CB8AC3E}">
        <p14:creationId xmlns:p14="http://schemas.microsoft.com/office/powerpoint/2010/main" val="33173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8ECBBE-3406-4552-AB43-F86AFBFE3D66}"/>
              </a:ext>
            </a:extLst>
          </p:cNvPr>
          <p:cNvSpPr>
            <a:spLocks noGrp="1"/>
          </p:cNvSpPr>
          <p:nvPr>
            <p:ph type="sldNum" sz="quarter" idx="12"/>
          </p:nvPr>
        </p:nvSpPr>
        <p:spPr/>
        <p:txBody>
          <a:bodyPr/>
          <a:lstStyle/>
          <a:p>
            <a:fld id="{F6E39E37-6BC0-A248-806A-337B0CEF6126}" type="slidenum">
              <a:rPr lang="en-US" smtClean="0">
                <a:solidFill>
                  <a:srgbClr val="004992">
                    <a:tint val="75000"/>
                  </a:srgbClr>
                </a:solidFill>
              </a:rPr>
              <a:pPr/>
              <a:t>9</a:t>
            </a:fld>
            <a:endParaRPr lang="en-US" dirty="0">
              <a:solidFill>
                <a:srgbClr val="004992">
                  <a:tint val="75000"/>
                </a:srgbClr>
              </a:solidFill>
            </a:endParaRPr>
          </a:p>
        </p:txBody>
      </p:sp>
      <p:sp>
        <p:nvSpPr>
          <p:cNvPr id="3" name="Text Placeholder 2">
            <a:extLst>
              <a:ext uri="{FF2B5EF4-FFF2-40B4-BE49-F238E27FC236}">
                <a16:creationId xmlns:a16="http://schemas.microsoft.com/office/drawing/2014/main" id="{F05C7385-AECD-4815-AFFF-8A2355ACA417}"/>
              </a:ext>
            </a:extLst>
          </p:cNvPr>
          <p:cNvSpPr>
            <a:spLocks noGrp="1"/>
          </p:cNvSpPr>
          <p:nvPr>
            <p:ph type="body" sz="quarter" idx="13"/>
          </p:nvPr>
        </p:nvSpPr>
        <p:spPr/>
        <p:txBody>
          <a:bodyPr/>
          <a:lstStyle/>
          <a:p>
            <a:r>
              <a:rPr lang="en-GB" dirty="0"/>
              <a:t>To the ICS and beyond: what’s next? </a:t>
            </a:r>
          </a:p>
        </p:txBody>
      </p:sp>
      <p:sp>
        <p:nvSpPr>
          <p:cNvPr id="19" name="Text Placeholder 1">
            <a:extLst>
              <a:ext uri="{FF2B5EF4-FFF2-40B4-BE49-F238E27FC236}">
                <a16:creationId xmlns:a16="http://schemas.microsoft.com/office/drawing/2014/main" id="{DE7C0A40-875A-4E89-8FAE-BEB407270BBF}"/>
              </a:ext>
            </a:extLst>
          </p:cNvPr>
          <p:cNvSpPr txBox="1">
            <a:spLocks/>
          </p:cNvSpPr>
          <p:nvPr/>
        </p:nvSpPr>
        <p:spPr>
          <a:xfrm>
            <a:off x="3380449" y="5126749"/>
            <a:ext cx="5431102" cy="632730"/>
          </a:xfrm>
          <a:prstGeom prst="rect">
            <a:avLst/>
          </a:prstGeom>
          <a:ln w="19050">
            <a:solidFill>
              <a:schemeClr val="tx1"/>
            </a:solidFill>
            <a:prstDash val="sysDash"/>
          </a:ln>
        </p:spPr>
        <p:txBody>
          <a:bodyPr vert="horz" lIns="216000" tIns="45720" rIns="21600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32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spcBef>
                <a:spcPts val="0"/>
              </a:spcBef>
            </a:pPr>
            <a:r>
              <a:rPr lang="en-GB" sz="2600" dirty="0"/>
              <a:t>ICB establishment: 1 July 2022*</a:t>
            </a:r>
            <a:endParaRPr lang="en-GB" sz="1200" i="1" dirty="0"/>
          </a:p>
        </p:txBody>
      </p:sp>
      <p:grpSp>
        <p:nvGrpSpPr>
          <p:cNvPr id="20" name="Group 19">
            <a:extLst>
              <a:ext uri="{FF2B5EF4-FFF2-40B4-BE49-F238E27FC236}">
                <a16:creationId xmlns:a16="http://schemas.microsoft.com/office/drawing/2014/main" id="{EEDD2076-4744-4BF0-A8E9-0FF27C0FCF2C}"/>
              </a:ext>
            </a:extLst>
          </p:cNvPr>
          <p:cNvGrpSpPr/>
          <p:nvPr/>
        </p:nvGrpSpPr>
        <p:grpSpPr>
          <a:xfrm>
            <a:off x="296861" y="1098520"/>
            <a:ext cx="11034532" cy="3959512"/>
            <a:chOff x="3414379" y="920601"/>
            <a:chExt cx="6197803" cy="3959512"/>
          </a:xfrm>
        </p:grpSpPr>
        <p:sp>
          <p:nvSpPr>
            <p:cNvPr id="21" name="Chevron 6">
              <a:extLst>
                <a:ext uri="{FF2B5EF4-FFF2-40B4-BE49-F238E27FC236}">
                  <a16:creationId xmlns:a16="http://schemas.microsoft.com/office/drawing/2014/main" id="{2B4E1376-2B00-4871-A1BA-D1C817634A88}"/>
                </a:ext>
              </a:extLst>
            </p:cNvPr>
            <p:cNvSpPr/>
            <p:nvPr/>
          </p:nvSpPr>
          <p:spPr>
            <a:xfrm>
              <a:off x="3414379" y="920602"/>
              <a:ext cx="3154358" cy="834056"/>
            </a:xfrm>
            <a:prstGeom prst="chevron">
              <a:avLst/>
            </a:prstGeom>
            <a:solidFill>
              <a:srgbClr val="0049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457200"/>
              <a:r>
                <a:rPr lang="en-GB" sz="2000" b="1" dirty="0">
                  <a:solidFill>
                    <a:prstClr val="white"/>
                  </a:solidFill>
                  <a:cs typeface="Arial" panose="020B0604020202020204" pitchFamily="34" charset="0"/>
                </a:rPr>
                <a:t>Q4 (Jan-Mar 22)</a:t>
              </a:r>
            </a:p>
            <a:p>
              <a:pPr algn="ctr" defTabSz="457200"/>
              <a:r>
                <a:rPr lang="en-GB" sz="2000" i="1" dirty="0">
                  <a:solidFill>
                    <a:prstClr val="white"/>
                  </a:solidFill>
                  <a:cs typeface="Arial" panose="020B0604020202020204" pitchFamily="34" charset="0"/>
                </a:rPr>
                <a:t>Finalise plans</a:t>
              </a:r>
            </a:p>
          </p:txBody>
        </p:sp>
        <p:sp>
          <p:nvSpPr>
            <p:cNvPr id="22" name="Chevron 7">
              <a:extLst>
                <a:ext uri="{FF2B5EF4-FFF2-40B4-BE49-F238E27FC236}">
                  <a16:creationId xmlns:a16="http://schemas.microsoft.com/office/drawing/2014/main" id="{A45CC9D9-02A3-4D66-8987-703FB50E8416}"/>
                </a:ext>
              </a:extLst>
            </p:cNvPr>
            <p:cNvSpPr/>
            <p:nvPr/>
          </p:nvSpPr>
          <p:spPr>
            <a:xfrm>
              <a:off x="6457824" y="920601"/>
              <a:ext cx="3154358" cy="834056"/>
            </a:xfrm>
            <a:prstGeom prst="chevron">
              <a:avLst/>
            </a:prstGeom>
            <a:solidFill>
              <a:srgbClr val="0049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457200"/>
              <a:r>
                <a:rPr lang="en-GB" sz="2000" b="1" dirty="0">
                  <a:solidFill>
                    <a:prstClr val="white"/>
                  </a:solidFill>
                  <a:cs typeface="Arial" panose="020B0604020202020204" pitchFamily="34" charset="0"/>
                </a:rPr>
                <a:t>Q1 (Apr-Jun 22)</a:t>
              </a:r>
            </a:p>
            <a:p>
              <a:pPr algn="ctr" defTabSz="457200"/>
              <a:r>
                <a:rPr lang="en-GB" sz="2000" i="1" dirty="0">
                  <a:solidFill>
                    <a:prstClr val="white"/>
                  </a:solidFill>
                  <a:cs typeface="Arial" panose="020B0604020202020204" pitchFamily="34" charset="0"/>
                </a:rPr>
                <a:t>Complete transition*</a:t>
              </a:r>
            </a:p>
          </p:txBody>
        </p:sp>
        <p:sp>
          <p:nvSpPr>
            <p:cNvPr id="23" name="Rectangle 22">
              <a:extLst>
                <a:ext uri="{FF2B5EF4-FFF2-40B4-BE49-F238E27FC236}">
                  <a16:creationId xmlns:a16="http://schemas.microsoft.com/office/drawing/2014/main" id="{AC51BD29-F574-4A65-A0BD-0A10E3C4D2E5}"/>
                </a:ext>
              </a:extLst>
            </p:cNvPr>
            <p:cNvSpPr/>
            <p:nvPr/>
          </p:nvSpPr>
          <p:spPr>
            <a:xfrm>
              <a:off x="3442577" y="1863903"/>
              <a:ext cx="2981345" cy="3016210"/>
            </a:xfrm>
            <a:prstGeom prst="rect">
              <a:avLst/>
            </a:prstGeom>
          </p:spPr>
          <p:txBody>
            <a:bodyPr wrap="square">
              <a:spAutoFit/>
            </a:bodyPr>
            <a:lstStyle/>
            <a:p>
              <a:pPr marL="171450" indent="-171450" defTabSz="457200">
                <a:spcAft>
                  <a:spcPts val="1200"/>
                </a:spcAft>
                <a:buFont typeface="Arial" panose="020B0604020202020204" pitchFamily="34" charset="0"/>
                <a:buChar char="•"/>
              </a:pPr>
              <a:r>
                <a:rPr lang="en-GB" sz="2000" b="1" dirty="0">
                  <a:solidFill>
                    <a:srgbClr val="4472C4">
                      <a:lumMod val="75000"/>
                    </a:srgbClr>
                  </a:solidFill>
                  <a:cs typeface="Arial" panose="020B0604020202020204" pitchFamily="34" charset="0"/>
                </a:rPr>
                <a:t>Complete design of ICS governance arrangements </a:t>
              </a:r>
              <a:r>
                <a:rPr lang="en-GB" sz="2000" dirty="0">
                  <a:solidFill>
                    <a:srgbClr val="4472C4">
                      <a:lumMod val="75000"/>
                    </a:srgbClr>
                  </a:solidFill>
                  <a:cs typeface="Arial" panose="020B0604020202020204" pitchFamily="34" charset="0"/>
                </a:rPr>
                <a:t>(ICS Partnership Board and Integrated Care Board)</a:t>
              </a:r>
            </a:p>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Begin </a:t>
              </a:r>
              <a:r>
                <a:rPr lang="en-GB" sz="2000" b="1" dirty="0">
                  <a:solidFill>
                    <a:srgbClr val="4472C4">
                      <a:lumMod val="75000"/>
                    </a:srgbClr>
                  </a:solidFill>
                  <a:cs typeface="Arial" panose="020B0604020202020204" pitchFamily="34" charset="0"/>
                </a:rPr>
                <a:t>long term plan </a:t>
              </a:r>
              <a:r>
                <a:rPr lang="en-GB" sz="2000" dirty="0">
                  <a:solidFill>
                    <a:srgbClr val="4472C4">
                      <a:lumMod val="75000"/>
                    </a:srgbClr>
                  </a:solidFill>
                  <a:cs typeface="Arial" panose="020B0604020202020204" pitchFamily="34" charset="0"/>
                </a:rPr>
                <a:t>updates </a:t>
              </a:r>
            </a:p>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Designate ICB Chief Executive starts (14 Feb)</a:t>
              </a:r>
            </a:p>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ICB Independent Non-Executive Members (NEDs) confirmed </a:t>
              </a:r>
            </a:p>
          </p:txBody>
        </p:sp>
        <p:sp>
          <p:nvSpPr>
            <p:cNvPr id="24" name="Rectangle 23">
              <a:extLst>
                <a:ext uri="{FF2B5EF4-FFF2-40B4-BE49-F238E27FC236}">
                  <a16:creationId xmlns:a16="http://schemas.microsoft.com/office/drawing/2014/main" id="{AC84D3C4-5526-4DFA-8C77-309B34C19DD1}"/>
                </a:ext>
              </a:extLst>
            </p:cNvPr>
            <p:cNvSpPr/>
            <p:nvPr/>
          </p:nvSpPr>
          <p:spPr>
            <a:xfrm>
              <a:off x="6590378" y="1863908"/>
              <a:ext cx="2874687" cy="2246769"/>
            </a:xfrm>
            <a:prstGeom prst="rect">
              <a:avLst/>
            </a:prstGeom>
          </p:spPr>
          <p:txBody>
            <a:bodyPr wrap="square">
              <a:spAutoFit/>
            </a:bodyPr>
            <a:lstStyle/>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Begin operating under new governance in </a:t>
              </a:r>
              <a:r>
                <a:rPr lang="en-GB" sz="2000" b="1" dirty="0">
                  <a:solidFill>
                    <a:srgbClr val="4472C4">
                      <a:lumMod val="75000"/>
                    </a:srgbClr>
                  </a:solidFill>
                  <a:cs typeface="Arial" panose="020B0604020202020204" pitchFamily="34" charset="0"/>
                </a:rPr>
                <a:t>shadow form</a:t>
              </a:r>
              <a:r>
                <a:rPr lang="en-GB" sz="2000" dirty="0">
                  <a:solidFill>
                    <a:srgbClr val="4472C4">
                      <a:lumMod val="75000"/>
                    </a:srgbClr>
                  </a:solidFill>
                  <a:cs typeface="Arial" panose="020B0604020202020204" pitchFamily="34" charset="0"/>
                </a:rPr>
                <a:t> (from June)</a:t>
              </a:r>
            </a:p>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ICB constitution approved </a:t>
              </a:r>
            </a:p>
            <a:p>
              <a:pPr marL="171450" indent="-171450" defTabSz="457200">
                <a:spcAft>
                  <a:spcPts val="1200"/>
                </a:spcAft>
                <a:buFont typeface="Arial" panose="020B0604020202020204" pitchFamily="34" charset="0"/>
                <a:buChar char="•"/>
              </a:pPr>
              <a:r>
                <a:rPr lang="en-GB" sz="2000" dirty="0">
                  <a:solidFill>
                    <a:srgbClr val="4472C4">
                      <a:lumMod val="75000"/>
                    </a:srgbClr>
                  </a:solidFill>
                  <a:cs typeface="Arial" panose="020B0604020202020204" pitchFamily="34" charset="0"/>
                </a:rPr>
                <a:t>Complete governing documents and </a:t>
              </a:r>
              <a:r>
                <a:rPr lang="en-GB" sz="2000" b="1" dirty="0">
                  <a:solidFill>
                    <a:srgbClr val="4472C4">
                      <a:lumMod val="75000"/>
                    </a:srgbClr>
                  </a:solidFill>
                  <a:cs typeface="Arial" panose="020B0604020202020204" pitchFamily="34" charset="0"/>
                </a:rPr>
                <a:t>transfer staff and assets to Integrated Care Board</a:t>
              </a:r>
            </a:p>
          </p:txBody>
        </p:sp>
      </p:grpSp>
      <p:sp>
        <p:nvSpPr>
          <p:cNvPr id="25" name="TextBox 24">
            <a:extLst>
              <a:ext uri="{FF2B5EF4-FFF2-40B4-BE49-F238E27FC236}">
                <a16:creationId xmlns:a16="http://schemas.microsoft.com/office/drawing/2014/main" id="{FE775282-5E41-4353-8192-69AF4BE3C9AB}"/>
              </a:ext>
            </a:extLst>
          </p:cNvPr>
          <p:cNvSpPr txBox="1"/>
          <p:nvPr/>
        </p:nvSpPr>
        <p:spPr>
          <a:xfrm>
            <a:off x="7189695" y="6211113"/>
            <a:ext cx="5307969" cy="553998"/>
          </a:xfrm>
          <a:prstGeom prst="rect">
            <a:avLst/>
          </a:prstGeom>
          <a:noFill/>
        </p:spPr>
        <p:txBody>
          <a:bodyPr wrap="square" rtlCol="0">
            <a:spAutoFit/>
          </a:bodyPr>
          <a:lstStyle/>
          <a:p>
            <a:r>
              <a:rPr lang="en-GB" sz="1200" i="1" dirty="0">
                <a:solidFill>
                  <a:schemeClr val="bg1"/>
                </a:solidFill>
              </a:rPr>
              <a:t>*subject to passage of Health &amp; Care Bill through parliament</a:t>
            </a:r>
          </a:p>
          <a:p>
            <a:endParaRPr lang="en-GB" dirty="0"/>
          </a:p>
        </p:txBody>
      </p:sp>
    </p:spTree>
    <p:extLst>
      <p:ext uri="{BB962C8B-B14F-4D97-AF65-F5344CB8AC3E}">
        <p14:creationId xmlns:p14="http://schemas.microsoft.com/office/powerpoint/2010/main" val="3782657520"/>
      </p:ext>
    </p:extLst>
  </p:cSld>
  <p:clrMapOvr>
    <a:masterClrMapping/>
  </p:clrMapOvr>
</p:sld>
</file>

<file path=ppt/theme/theme1.xml><?xml version="1.0" encoding="utf-8"?>
<a:theme xmlns:a="http://schemas.openxmlformats.org/drawingml/2006/main" name="1_Healthier Together theme April 2018">
  <a:themeElements>
    <a:clrScheme name="Custom 1">
      <a:dk1>
        <a:srgbClr val="004992"/>
      </a:dk1>
      <a:lt1>
        <a:srgbClr val="FFFFFF"/>
      </a:lt1>
      <a:dk2>
        <a:srgbClr val="009638"/>
      </a:dk2>
      <a:lt2>
        <a:srgbClr val="34BBED"/>
      </a:lt2>
      <a:accent1>
        <a:srgbClr val="009DCC"/>
      </a:accent1>
      <a:accent2>
        <a:srgbClr val="65B22E"/>
      </a:accent2>
      <a:accent3>
        <a:srgbClr val="768692"/>
      </a:accent3>
      <a:accent4>
        <a:srgbClr val="00ABC1"/>
      </a:accent4>
      <a:accent5>
        <a:srgbClr val="005EB8"/>
      </a:accent5>
      <a:accent6>
        <a:srgbClr val="0067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IER TOGETHER THEME" id="{FACF227C-A2E4-A64F-9678-D695C3BC5FB4}" vid="{B0834625-5E7C-E74C-AD97-69E95A6D34D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40295</TotalTime>
  <Words>2005</Words>
  <Application>Microsoft Office PowerPoint</Application>
  <PresentationFormat>Widescreen</PresentationFormat>
  <Paragraphs>195</Paragraphs>
  <Slides>10</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Arial Black</vt:lpstr>
      <vt:lpstr>Calibri</vt:lpstr>
      <vt:lpstr>Calibri Light</vt:lpstr>
      <vt:lpstr>Segoe UI</vt:lpstr>
      <vt:lpstr>1_Healthier Together theme April 2018</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FARIA, Cintia (NHS BRISTOL, NORTH SOMERSET AND SOUTH GLOUCESTERSHIRE CCG)</dc:creator>
  <cp:lastModifiedBy>FARRAR, Jeffrey (NHS BRISTOL, NORTH SOMERSET AND SOUTH GLOUCESTERSHIRE CCG)</cp:lastModifiedBy>
  <cp:revision>183</cp:revision>
  <dcterms:created xsi:type="dcterms:W3CDTF">2021-11-05T11:33:47Z</dcterms:created>
  <dcterms:modified xsi:type="dcterms:W3CDTF">2022-02-11T11:54:01Z</dcterms:modified>
</cp:coreProperties>
</file>