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7" r:id="rId2"/>
    <p:sldId id="319" r:id="rId3"/>
    <p:sldId id="321" r:id="rId4"/>
    <p:sldId id="323" r:id="rId5"/>
    <p:sldId id="324" r:id="rId6"/>
    <p:sldId id="329" r:id="rId7"/>
    <p:sldId id="333" r:id="rId8"/>
    <p:sldId id="334" r:id="rId9"/>
    <p:sldId id="294" r:id="rId10"/>
    <p:sldId id="326" r:id="rId11"/>
    <p:sldId id="335" r:id="rId12"/>
    <p:sldId id="336" r:id="rId13"/>
    <p:sldId id="337" r:id="rId14"/>
    <p:sldId id="338" r:id="rId15"/>
    <p:sldId id="306" r:id="rId16"/>
    <p:sldId id="327" r:id="rId17"/>
    <p:sldId id="339" r:id="rId18"/>
    <p:sldId id="340" r:id="rId19"/>
    <p:sldId id="341" r:id="rId20"/>
    <p:sldId id="342" r:id="rId21"/>
    <p:sldId id="343" r:id="rId22"/>
    <p:sldId id="315" r:id="rId23"/>
    <p:sldId id="32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1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781" autoAdjust="0"/>
  </p:normalViewPr>
  <p:slideViewPr>
    <p:cSldViewPr snapToGrid="0">
      <p:cViewPr varScale="1">
        <p:scale>
          <a:sx n="79" d="100"/>
          <a:sy n="79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643B3-EC97-4577-85BC-D6605EE7698D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927AA-9F96-4757-A303-991E25975A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861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Asking people (and then capturing) what they would like to achieve is a good way of identifying their aspirations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927AA-9F96-4757-A303-991E25975A2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845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Asking people (and then capturing) what they would like to achieve is a good way of identifying their aspirations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927AA-9F96-4757-A303-991E25975A2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321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0B580-B4AE-420D-B4B4-7ECF8370C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35EBD2-178A-42F2-94BF-9399A7B07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6548C-5541-44B4-8299-A3D35A7B9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58F3-70E9-4539-B049-495460A723A2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09B5A-C86C-4089-8FA3-972F24C43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748BA-5D84-4E82-AAE4-DEE7DBE42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E5E4-AF30-4451-8A86-20AA5495B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984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929B3-C3A2-4FC2-AA62-5D13B50BA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93C405-569C-4CFB-AC23-5A1558A56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04A93-B951-4AB1-B59C-14749F3A4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58F3-70E9-4539-B049-495460A723A2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1056C-5A6A-4B62-9E2B-494AE2448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464A4-63EC-4A29-AD00-47B7550DE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E5E4-AF30-4451-8A86-20AA5495B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946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265BDE-00C5-499B-B239-0D9E17CA70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4B610D-89A9-4E18-928B-3372D641A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6DC75-F92A-4285-A0B7-F040BD6EA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58F3-70E9-4539-B049-495460A723A2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B2055-3379-4824-B206-D2E8F2B35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E34FF-8F2A-4D25-933C-1BF4D8C6A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E5E4-AF30-4451-8A86-20AA5495B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81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60D99-40CA-4ED9-BE92-40BA7F1C1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06D04-8928-471C-8B54-187915A08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124CD-F2E8-4180-9847-08278433D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58F3-70E9-4539-B049-495460A723A2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8B0B8-B34D-4330-BD37-C156F7FB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C1BC2-85EA-40AC-8845-3D94520F1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E5E4-AF30-4451-8A86-20AA5495B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385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E0E8F-B45B-48D2-A819-3040AE733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425B0-021D-4670-8186-27FF1EDE3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1FE23-9494-41C6-89FC-247693D2D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58F3-70E9-4539-B049-495460A723A2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FC787-8371-4593-8D2B-085FAB3DF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E9791-F365-4BAC-988B-1AC0204A4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E5E4-AF30-4451-8A86-20AA5495B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60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03452-7DAE-46A7-A53D-42E7C6CDB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E9398-AC88-4722-9BC8-76788EA50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D8607E-3E55-4A25-A61A-CA2C305FB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D2D439-3104-452B-9867-087357FC9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58F3-70E9-4539-B049-495460A723A2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3BFE2-B69D-40F7-A7B5-1A7CA0AB1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9D1AF3-C66E-4FA8-AD2D-4A6E5810E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E5E4-AF30-4451-8A86-20AA5495B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99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F8D94-ACE1-4473-B67A-354FC36F8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E8CAD-AD13-4552-B554-2B234BD0A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CB10F-31BF-487D-B43D-994CCFD0E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92987B-E21A-448D-9652-B99056C21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6E3EC8-E2B2-425D-A838-24753BA88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BE7AE2-5437-4591-BFE4-B9557BDFC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58F3-70E9-4539-B049-495460A723A2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78AFCD-6252-43EC-936F-1EB4A05BB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D61B78-3030-437F-8E0D-572488515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E5E4-AF30-4451-8A86-20AA5495B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893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75AF4-AE65-4895-8B68-A3CDDFD41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929901-1DFF-4516-B5B4-808BF930C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58F3-70E9-4539-B049-495460A723A2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DFE9C3-0773-43E3-AD7A-B7D32B824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D34E97-3B1D-4E4B-8C35-90555971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E5E4-AF30-4451-8A86-20AA5495B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23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732A2C-7F58-4A63-A321-C2BBC6955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58F3-70E9-4539-B049-495460A723A2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064747-942A-4F65-BCC7-0DB66524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957BE-0C07-45F2-9F55-5A92AEEDF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E5E4-AF30-4451-8A86-20AA5495B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54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80FB3-9865-41C0-81FF-42BC3052A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7F083-53CD-4562-B23F-0E8F41D59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8421F-DE36-4339-A072-216225DDE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D495BB-6C05-4463-9C10-4D3F241E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58F3-70E9-4539-B049-495460A723A2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0F8B8A-CBA5-4EC3-BFF4-D38E22C2B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868FE4-E682-4ECF-A6D3-30CE325F2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E5E4-AF30-4451-8A86-20AA5495B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33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12B57-AA34-4104-B0B6-8FC2C681C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FE46B2-E67A-4B51-A287-E647663922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08A381-0C22-4533-BC27-8184B61F1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9E1D2-24F1-428D-9993-A60C241AC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58F3-70E9-4539-B049-495460A723A2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0119F-12E7-44E2-B0EE-6935F220B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CB14C-1192-4C0D-9226-341F4FA21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E5E4-AF30-4451-8A86-20AA5495B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837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6E2997-8AA4-44CD-A3E6-7C541ABD6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BBB5D-ECA3-4DFD-BB9C-E0F2FB5F2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D9B86-1705-4C39-B0CD-0645A70541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158F3-70E9-4539-B049-495460A723A2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A2BC3-D414-4084-877B-8579AB31D2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377D1-4872-4583-BA6C-476132365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2E5E4-AF30-4451-8A86-20AA5495B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51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36F91-B5A2-4E2E-9C94-4BB157445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latin typeface="Arial Nova" panose="020B0504020202020204" pitchFamily="34" charset="0"/>
              </a:rPr>
              <a:t>Is the service caring?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hand&#10;&#10;Description automatically generated">
            <a:extLst>
              <a:ext uri="{FF2B5EF4-FFF2-40B4-BE49-F238E27FC236}">
                <a16:creationId xmlns:a16="http://schemas.microsoft.com/office/drawing/2014/main" id="{F7BB4DDB-8F7B-48EC-9A6D-4293BDE905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8" r="7182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81413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AC77F2E-3BC4-44C3-8932-A90D6B2207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27" b="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19FE129-A15F-413D-80CE-9B0D449D7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85" y="212775"/>
            <a:ext cx="5314536" cy="1177875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 Nova" panose="020B0504020202020204" pitchFamily="34" charset="0"/>
              </a:rPr>
              <a:t>C1 – Kindness and compassion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53F4BD-1BB7-4CBE-B50F-6F6C265FDFED}"/>
              </a:ext>
            </a:extLst>
          </p:cNvPr>
          <p:cNvSpPr txBox="1">
            <a:spLocks/>
          </p:cNvSpPr>
          <p:nvPr/>
        </p:nvSpPr>
        <p:spPr>
          <a:xfrm>
            <a:off x="294685" y="1593900"/>
            <a:ext cx="5314536" cy="587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dirty="0">
                <a:latin typeface="Arial Nova" panose="020B0504020202020204" pitchFamily="34" charset="0"/>
              </a:rPr>
              <a:t>Make sure that: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DD4CFF-2372-4E21-B29C-58B255897671}"/>
              </a:ext>
            </a:extLst>
          </p:cNvPr>
          <p:cNvSpPr txBox="1">
            <a:spLocks/>
          </p:cNvSpPr>
          <p:nvPr/>
        </p:nvSpPr>
        <p:spPr>
          <a:xfrm>
            <a:off x="294685" y="2533805"/>
            <a:ext cx="6096387" cy="587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Wingdings 2" panose="05020102010507070707" pitchFamily="18" charset="2"/>
              <a:buChar char="R"/>
            </a:pPr>
            <a:r>
              <a:rPr lang="en-GB" sz="2600" dirty="0">
                <a:latin typeface="Arial Nova" panose="020B0504020202020204" pitchFamily="34" charset="0"/>
              </a:rPr>
              <a:t>Staff respond to people’s needs effectively and in a timely manner</a:t>
            </a:r>
          </a:p>
          <a:p>
            <a:pPr algn="just"/>
            <a:endParaRPr lang="en-GB" sz="2600" dirty="0">
              <a:latin typeface="Arial Nova" panose="020B05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D3DE3E-07F1-44AB-BB8B-F76D62030868}"/>
              </a:ext>
            </a:extLst>
          </p:cNvPr>
          <p:cNvSpPr/>
          <p:nvPr/>
        </p:nvSpPr>
        <p:spPr>
          <a:xfrm>
            <a:off x="294685" y="3324380"/>
            <a:ext cx="645545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 2" panose="05020102010507070707" pitchFamily="18" charset="2"/>
              <a:buChar char="R"/>
            </a:pPr>
            <a:r>
              <a:rPr lang="en-GB" sz="2600" dirty="0">
                <a:latin typeface="Arial Nova" panose="020B0504020202020204" pitchFamily="34" charset="0"/>
              </a:rPr>
              <a:t>you promote compassionate, respectful and compassionate behaviour amongst the staff team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BE6E44-F02A-4925-81E4-C266013A94E4}"/>
              </a:ext>
            </a:extLst>
          </p:cNvPr>
          <p:cNvSpPr/>
          <p:nvPr/>
        </p:nvSpPr>
        <p:spPr>
          <a:xfrm>
            <a:off x="294685" y="4820292"/>
            <a:ext cx="64554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 2" panose="05020102010507070707" pitchFamily="18" charset="2"/>
              <a:buChar char="R"/>
            </a:pPr>
            <a:r>
              <a:rPr lang="en-GB" sz="2600" dirty="0">
                <a:latin typeface="Arial Nova" panose="020B0504020202020204" pitchFamily="34" charset="0"/>
              </a:rPr>
              <a:t>Anything else? </a:t>
            </a:r>
          </a:p>
        </p:txBody>
      </p:sp>
    </p:spTree>
    <p:extLst>
      <p:ext uri="{BB962C8B-B14F-4D97-AF65-F5344CB8AC3E}">
        <p14:creationId xmlns:p14="http://schemas.microsoft.com/office/powerpoint/2010/main" val="1094788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1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1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8BC8ED3-E41B-4BBB-844D-FD38CD61536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" t="-543" r="-579" b="17235"/>
          <a:stretch/>
        </p:blipFill>
        <p:spPr bwMode="auto">
          <a:xfrm>
            <a:off x="7177692" y="307730"/>
            <a:ext cx="3802909" cy="399763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A person taking a selfie&#10;&#10;Description automatically generated">
            <a:extLst>
              <a:ext uri="{FF2B5EF4-FFF2-40B4-BE49-F238E27FC236}">
                <a16:creationId xmlns:a16="http://schemas.microsoft.com/office/drawing/2014/main" id="{022BF926-3286-4AB0-9CB0-19006EB75C3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"/>
          <a:stretch/>
        </p:blipFill>
        <p:spPr bwMode="auto">
          <a:xfrm>
            <a:off x="378068" y="739036"/>
            <a:ext cx="5455917" cy="315540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6" name="Straight Connector 2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EF4195D8-75C7-4F5D-90F0-635EF7C60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512" y="5555674"/>
            <a:ext cx="11438792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Arial Nova" panose="020B0504020202020204" pitchFamily="34" charset="0"/>
              </a:rPr>
              <a:t>C2 – supporting people to express their views and be involved in decision making</a:t>
            </a:r>
            <a:br>
              <a:rPr lang="en-GB" sz="4800" dirty="0">
                <a:solidFill>
                  <a:schemeClr val="bg1"/>
                </a:solidFill>
              </a:rPr>
            </a:b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20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Two people looking at the camera&#10;&#10;Description automatically generated">
            <a:extLst>
              <a:ext uri="{FF2B5EF4-FFF2-40B4-BE49-F238E27FC236}">
                <a16:creationId xmlns:a16="http://schemas.microsoft.com/office/drawing/2014/main" id="{CC2AA2F4-7681-4FAD-89CF-94BBD935F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6" r="-1" b="-1"/>
          <a:stretch/>
        </p:blipFill>
        <p:spPr>
          <a:xfrm>
            <a:off x="317635" y="299363"/>
            <a:ext cx="4160452" cy="3049204"/>
          </a:xfrm>
          <a:prstGeom prst="rect">
            <a:avLst/>
          </a:prstGeom>
        </p:spPr>
      </p:pic>
      <p:pic>
        <p:nvPicPr>
          <p:cNvPr id="5" name="Picture 4" descr="A person in a striped shirt&#10;&#10;Description automatically generated">
            <a:extLst>
              <a:ext uri="{FF2B5EF4-FFF2-40B4-BE49-F238E27FC236}">
                <a16:creationId xmlns:a16="http://schemas.microsoft.com/office/drawing/2014/main" id="{16897EE2-EF53-40F8-81F1-E47D2A2722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0" r="2" b="23172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erson sitting on a table&#10;&#10;Description automatically generated">
            <a:extLst>
              <a:ext uri="{FF2B5EF4-FFF2-40B4-BE49-F238E27FC236}">
                <a16:creationId xmlns:a16="http://schemas.microsoft.com/office/drawing/2014/main" id="{D6DDA42C-2CA8-4B00-892B-9FE5111E16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1" r="6" b="6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5F089EA-39A4-4239-9AD1-0176F74F4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83849"/>
            <a:ext cx="6465287" cy="13568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just"/>
            <a:r>
              <a:rPr lang="en-US" sz="2800" kern="1200" dirty="0">
                <a:solidFill>
                  <a:srgbClr val="FFFFFF"/>
                </a:solidFill>
                <a:latin typeface="Arial Nova" panose="020B0504020202020204" pitchFamily="34" charset="0"/>
              </a:rPr>
              <a:t>What evidence is there that staff are enabling people to express themselves effectively?</a:t>
            </a:r>
          </a:p>
        </p:txBody>
      </p:sp>
    </p:spTree>
    <p:extLst>
      <p:ext uri="{BB962C8B-B14F-4D97-AF65-F5344CB8AC3E}">
        <p14:creationId xmlns:p14="http://schemas.microsoft.com/office/powerpoint/2010/main" val="206746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57A7E443-7557-47C4-B281-D99FD6B248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r="6566" b="-1"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AC26EB4C-E6D8-4AE7-AFB5-BFE69B259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5" y="5439851"/>
            <a:ext cx="8296078" cy="12645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just"/>
            <a:r>
              <a:rPr lang="en-GB" sz="3100" dirty="0">
                <a:latin typeface="Arial Nova" panose="020B0504020202020204" pitchFamily="34" charset="0"/>
              </a:rPr>
              <a:t>What information is there readily available to people about local advocacy services and relevant community organisations and how to access them?</a:t>
            </a:r>
            <a:br>
              <a:rPr lang="en-GB" dirty="0"/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435658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31">
            <a:extLst>
              <a:ext uri="{FF2B5EF4-FFF2-40B4-BE49-F238E27FC236}">
                <a16:creationId xmlns:a16="http://schemas.microsoft.com/office/drawing/2014/main" id="{A2AEA782-0EA4-42E9-871D-7401D6A09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75140" cy="2130951"/>
          </a:xfrm>
          <a:custGeom>
            <a:avLst/>
            <a:gdLst>
              <a:gd name="connsiteX0" fmla="*/ 0 w 4475140"/>
              <a:gd name="connsiteY0" fmla="*/ 0 h 2130951"/>
              <a:gd name="connsiteX1" fmla="*/ 1074821 w 4475140"/>
              <a:gd name="connsiteY1" fmla="*/ 0 h 2130951"/>
              <a:gd name="connsiteX2" fmla="*/ 1074821 w 4475140"/>
              <a:gd name="connsiteY2" fmla="*/ 478 h 2130951"/>
              <a:gd name="connsiteX3" fmla="*/ 4475140 w 4475140"/>
              <a:gd name="connsiteY3" fmla="*/ 478 h 2130951"/>
              <a:gd name="connsiteX4" fmla="*/ 3488452 w 4475140"/>
              <a:gd name="connsiteY4" fmla="*/ 2130951 h 2130951"/>
              <a:gd name="connsiteX5" fmla="*/ 0 w 4475140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30951">
                <a:moveTo>
                  <a:pt x="0" y="0"/>
                </a:moveTo>
                <a:lnTo>
                  <a:pt x="1074821" y="0"/>
                </a:lnTo>
                <a:lnTo>
                  <a:pt x="1074821" y="478"/>
                </a:lnTo>
                <a:lnTo>
                  <a:pt x="4475140" y="478"/>
                </a:lnTo>
                <a:lnTo>
                  <a:pt x="3488452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2C6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57FD5C-6993-4DFB-96AC-2C11044090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3" r="1" b="26025"/>
          <a:stretch/>
        </p:blipFill>
        <p:spPr>
          <a:xfrm>
            <a:off x="3649318" y="10"/>
            <a:ext cx="8542682" cy="2130463"/>
          </a:xfrm>
          <a:custGeom>
            <a:avLst/>
            <a:gdLst>
              <a:gd name="connsiteX0" fmla="*/ 986689 w 8542682"/>
              <a:gd name="connsiteY0" fmla="*/ 0 h 2130473"/>
              <a:gd name="connsiteX1" fmla="*/ 8542682 w 8542682"/>
              <a:gd name="connsiteY1" fmla="*/ 0 h 2130473"/>
              <a:gd name="connsiteX2" fmla="*/ 8542682 w 8542682"/>
              <a:gd name="connsiteY2" fmla="*/ 2130473 h 2130473"/>
              <a:gd name="connsiteX3" fmla="*/ 0 w 8542682"/>
              <a:gd name="connsiteY3" fmla="*/ 2130473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2682" h="2130473">
                <a:moveTo>
                  <a:pt x="986689" y="0"/>
                </a:moveTo>
                <a:lnTo>
                  <a:pt x="8542682" y="0"/>
                </a:lnTo>
                <a:lnTo>
                  <a:pt x="8542682" y="2130473"/>
                </a:lnTo>
                <a:lnTo>
                  <a:pt x="0" y="2130473"/>
                </a:lnTo>
                <a:close/>
              </a:path>
            </a:pathLst>
          </a:custGeom>
        </p:spPr>
      </p:pic>
      <p:sp>
        <p:nvSpPr>
          <p:cNvPr id="11" name="Freeform 34">
            <a:extLst>
              <a:ext uri="{FF2B5EF4-FFF2-40B4-BE49-F238E27FC236}">
                <a16:creationId xmlns:a16="http://schemas.microsoft.com/office/drawing/2014/main" id="{B0992639-1CDA-4FE6-BB95-E13221490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716860" y="4682362"/>
            <a:ext cx="4475140" cy="2174680"/>
          </a:xfrm>
          <a:custGeom>
            <a:avLst/>
            <a:gdLst>
              <a:gd name="connsiteX0" fmla="*/ 3468199 w 4475140"/>
              <a:gd name="connsiteY0" fmla="*/ 2174680 h 2174680"/>
              <a:gd name="connsiteX1" fmla="*/ 0 w 4475140"/>
              <a:gd name="connsiteY1" fmla="*/ 2174680 h 2174680"/>
              <a:gd name="connsiteX2" fmla="*/ 0 w 4475140"/>
              <a:gd name="connsiteY2" fmla="*/ 0 h 2174680"/>
              <a:gd name="connsiteX3" fmla="*/ 1074821 w 4475140"/>
              <a:gd name="connsiteY3" fmla="*/ 0 h 2174680"/>
              <a:gd name="connsiteX4" fmla="*/ 1074821 w 4475140"/>
              <a:gd name="connsiteY4" fmla="*/ 478 h 2174680"/>
              <a:gd name="connsiteX5" fmla="*/ 4475140 w 4475140"/>
              <a:gd name="connsiteY5" fmla="*/ 478 h 217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74680">
                <a:moveTo>
                  <a:pt x="3468199" y="2174680"/>
                </a:moveTo>
                <a:lnTo>
                  <a:pt x="0" y="2174680"/>
                </a:lnTo>
                <a:lnTo>
                  <a:pt x="0" y="0"/>
                </a:lnTo>
                <a:lnTo>
                  <a:pt x="1074821" y="0"/>
                </a:lnTo>
                <a:lnTo>
                  <a:pt x="1074821" y="478"/>
                </a:lnTo>
                <a:lnTo>
                  <a:pt x="4475140" y="47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C33F96-755A-415A-8BCC-6F922484C3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4" r="-2" b="29373"/>
          <a:stretch/>
        </p:blipFill>
        <p:spPr>
          <a:xfrm>
            <a:off x="20" y="4682840"/>
            <a:ext cx="8563356" cy="2175160"/>
          </a:xfrm>
          <a:custGeom>
            <a:avLst/>
            <a:gdLst>
              <a:gd name="connsiteX0" fmla="*/ 0 w 8563376"/>
              <a:gd name="connsiteY0" fmla="*/ 0 h 2175160"/>
              <a:gd name="connsiteX1" fmla="*/ 8563376 w 8563376"/>
              <a:gd name="connsiteY1" fmla="*/ 0 h 2175160"/>
              <a:gd name="connsiteX2" fmla="*/ 7555992 w 8563376"/>
              <a:gd name="connsiteY2" fmla="*/ 2175160 h 2175160"/>
              <a:gd name="connsiteX3" fmla="*/ 0 w 8563376"/>
              <a:gd name="connsiteY3" fmla="*/ 2175160 h 217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63376" h="2175160">
                <a:moveTo>
                  <a:pt x="0" y="0"/>
                </a:moveTo>
                <a:lnTo>
                  <a:pt x="8563376" y="0"/>
                </a:lnTo>
                <a:lnTo>
                  <a:pt x="7555992" y="2175160"/>
                </a:lnTo>
                <a:lnTo>
                  <a:pt x="0" y="2175160"/>
                </a:lnTo>
                <a:close/>
              </a:path>
            </a:pathLst>
          </a:cu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CABBFFD-4CF9-431B-BDA8-A04A738D2466}"/>
              </a:ext>
            </a:extLst>
          </p:cNvPr>
          <p:cNvSpPr txBox="1">
            <a:spLocks/>
          </p:cNvSpPr>
          <p:nvPr/>
        </p:nvSpPr>
        <p:spPr>
          <a:xfrm>
            <a:off x="155899" y="2322729"/>
            <a:ext cx="11828578" cy="7224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000000"/>
                </a:solidFill>
                <a:latin typeface="Arial Nova" panose="020B0504020202020204" pitchFamily="34" charset="0"/>
              </a:rPr>
              <a:t>Feedback from service users and staff …</a:t>
            </a:r>
            <a:endParaRPr lang="en-US" sz="3600" dirty="0">
              <a:solidFill>
                <a:srgbClr val="000000"/>
              </a:solidFill>
              <a:latin typeface="Arial Nova" panose="020B05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4AC3FBA-675F-405C-A05B-DBA0ACA9DC14}"/>
              </a:ext>
            </a:extLst>
          </p:cNvPr>
          <p:cNvSpPr txBox="1">
            <a:spLocks/>
          </p:cNvSpPr>
          <p:nvPr/>
        </p:nvSpPr>
        <p:spPr>
          <a:xfrm>
            <a:off x="155899" y="3017238"/>
            <a:ext cx="11643752" cy="9137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>
                <a:latin typeface="Arial Nova" panose="020B0504020202020204" pitchFamily="34" charset="0"/>
              </a:rPr>
              <a:t>Are there enough staff on duty and do they have enough time to meet people’s needs in an unhurried way?</a:t>
            </a:r>
          </a:p>
        </p:txBody>
      </p:sp>
    </p:spTree>
    <p:extLst>
      <p:ext uri="{BB962C8B-B14F-4D97-AF65-F5344CB8AC3E}">
        <p14:creationId xmlns:p14="http://schemas.microsoft.com/office/powerpoint/2010/main" val="298828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AC77F2E-3BC4-44C3-8932-A90D6B2207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27" b="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19FE129-A15F-413D-80CE-9B0D449D7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334" y="337441"/>
            <a:ext cx="6455456" cy="1177875"/>
          </a:xfrm>
        </p:spPr>
        <p:txBody>
          <a:bodyPr>
            <a:noAutofit/>
          </a:bodyPr>
          <a:lstStyle/>
          <a:p>
            <a:pPr algn="just"/>
            <a:r>
              <a:rPr lang="en-GB" sz="3600" dirty="0">
                <a:latin typeface="Arial Nova" panose="020B0504020202020204" pitchFamily="34" charset="0"/>
              </a:rPr>
              <a:t>C2 – supporting people to express their views and be involved in decision making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D3DE3E-07F1-44AB-BB8B-F76D62030868}"/>
              </a:ext>
            </a:extLst>
          </p:cNvPr>
          <p:cNvSpPr/>
          <p:nvPr/>
        </p:nvSpPr>
        <p:spPr>
          <a:xfrm>
            <a:off x="219917" y="2470265"/>
            <a:ext cx="627816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 2" panose="05020102010507070707" pitchFamily="18" charset="2"/>
              <a:buChar char="R"/>
            </a:pPr>
            <a:r>
              <a:rPr lang="en-GB" sz="2600" dirty="0">
                <a:latin typeface="Arial Nova" panose="020B0504020202020204" pitchFamily="34" charset="0"/>
              </a:rPr>
              <a:t>Staff recognise when a person wants and / or would benefit from support from a representative or advocate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8C4C7B-4CD0-469B-8D9F-3C4E4C079459}"/>
              </a:ext>
            </a:extLst>
          </p:cNvPr>
          <p:cNvSpPr/>
          <p:nvPr/>
        </p:nvSpPr>
        <p:spPr>
          <a:xfrm>
            <a:off x="219917" y="3937970"/>
            <a:ext cx="680345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 2" panose="05020102010507070707" pitchFamily="18" charset="2"/>
              <a:buChar char="R"/>
            </a:pPr>
            <a:r>
              <a:rPr lang="en-GB" sz="2600" dirty="0">
                <a:latin typeface="Arial Nova" panose="020B0504020202020204" pitchFamily="34" charset="0"/>
              </a:rPr>
              <a:t>you provide people with information about other local services that might be of relevance to them and help people to contact these services if they need / wish to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AA65F8B-1FB3-4564-AD53-E0BAB57564A0}"/>
              </a:ext>
            </a:extLst>
          </p:cNvPr>
          <p:cNvSpPr txBox="1">
            <a:spLocks/>
          </p:cNvSpPr>
          <p:nvPr/>
        </p:nvSpPr>
        <p:spPr>
          <a:xfrm>
            <a:off x="294685" y="1707897"/>
            <a:ext cx="5314536" cy="587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2600" dirty="0">
                <a:latin typeface="Arial Nova" panose="020B0504020202020204" pitchFamily="34" charset="0"/>
              </a:rPr>
              <a:t>Make sure that:</a:t>
            </a:r>
          </a:p>
        </p:txBody>
      </p:sp>
    </p:spTree>
    <p:extLst>
      <p:ext uri="{BB962C8B-B14F-4D97-AF65-F5344CB8AC3E}">
        <p14:creationId xmlns:p14="http://schemas.microsoft.com/office/powerpoint/2010/main" val="564884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AC77F2E-3BC4-44C3-8932-A90D6B2207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27" b="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19FE129-A15F-413D-80CE-9B0D449D7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334" y="337441"/>
            <a:ext cx="6455456" cy="1177875"/>
          </a:xfrm>
        </p:spPr>
        <p:txBody>
          <a:bodyPr>
            <a:noAutofit/>
          </a:bodyPr>
          <a:lstStyle/>
          <a:p>
            <a:pPr algn="just"/>
            <a:r>
              <a:rPr lang="en-GB" sz="3600" dirty="0">
                <a:latin typeface="Arial Nova" panose="020B0504020202020204" pitchFamily="34" charset="0"/>
              </a:rPr>
              <a:t>C2 – supporting people to express their views and be involved in decision making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D3DE3E-07F1-44AB-BB8B-F76D62030868}"/>
              </a:ext>
            </a:extLst>
          </p:cNvPr>
          <p:cNvSpPr/>
          <p:nvPr/>
        </p:nvSpPr>
        <p:spPr>
          <a:xfrm>
            <a:off x="219917" y="2470265"/>
            <a:ext cx="62781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 2" panose="05020102010507070707" pitchFamily="18" charset="2"/>
              <a:buChar char="R"/>
            </a:pPr>
            <a:r>
              <a:rPr lang="en-GB" sz="2600" dirty="0">
                <a:latin typeface="Arial Nova" panose="020B0504020202020204" pitchFamily="34" charset="0"/>
              </a:rPr>
              <a:t>You ensure that staff have both the time and the training needed to support people in a compassionate and personal way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8C4C7B-4CD0-469B-8D9F-3C4E4C079459}"/>
              </a:ext>
            </a:extLst>
          </p:cNvPr>
          <p:cNvSpPr/>
          <p:nvPr/>
        </p:nvSpPr>
        <p:spPr>
          <a:xfrm>
            <a:off x="219917" y="4222863"/>
            <a:ext cx="680345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 2" panose="05020102010507070707" pitchFamily="18" charset="2"/>
              <a:buChar char="R"/>
            </a:pPr>
            <a:r>
              <a:rPr lang="en-GB" sz="2600" dirty="0">
                <a:latin typeface="Arial Nova" panose="020B0504020202020204" pitchFamily="34" charset="0"/>
              </a:rPr>
              <a:t>Anything else?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AA65F8B-1FB3-4564-AD53-E0BAB57564A0}"/>
              </a:ext>
            </a:extLst>
          </p:cNvPr>
          <p:cNvSpPr txBox="1">
            <a:spLocks/>
          </p:cNvSpPr>
          <p:nvPr/>
        </p:nvSpPr>
        <p:spPr>
          <a:xfrm>
            <a:off x="294685" y="1707897"/>
            <a:ext cx="5314536" cy="587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2600" dirty="0">
                <a:latin typeface="Arial Nova" panose="020B0504020202020204" pitchFamily="34" charset="0"/>
              </a:rPr>
              <a:t>Make sure that:</a:t>
            </a:r>
          </a:p>
        </p:txBody>
      </p:sp>
    </p:spTree>
    <p:extLst>
      <p:ext uri="{BB962C8B-B14F-4D97-AF65-F5344CB8AC3E}">
        <p14:creationId xmlns:p14="http://schemas.microsoft.com/office/powerpoint/2010/main" val="1208964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4C7DC-2E7C-4392-80C4-BFA754FB6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A6DA2E-FE8E-42AB-82CD-ED721E3F87D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"/>
          <a:stretch/>
        </p:blipFill>
        <p:spPr bwMode="auto">
          <a:xfrm>
            <a:off x="3483524" y="0"/>
            <a:ext cx="8708476" cy="3374473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C:\Users\My Laptop\Pictures\01 - work photo collections\New folder\Dignity in care.png">
            <a:extLst>
              <a:ext uri="{FF2B5EF4-FFF2-40B4-BE49-F238E27FC236}">
                <a16:creationId xmlns:a16="http://schemas.microsoft.com/office/drawing/2014/main" id="{1EA017F3-AD31-405C-90DC-16036EA9F1C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" r="7315"/>
          <a:stretch/>
        </p:blipFill>
        <p:spPr bwMode="auto">
          <a:xfrm>
            <a:off x="-1" y="0"/>
            <a:ext cx="3483525" cy="3374474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C:\Users\My Laptop\Pictures\01 - work photo collections\Knocking on your door.jpg">
            <a:extLst>
              <a:ext uri="{FF2B5EF4-FFF2-40B4-BE49-F238E27FC236}">
                <a16:creationId xmlns:a16="http://schemas.microsoft.com/office/drawing/2014/main" id="{F9EA32BE-FEC2-4FE5-8B7B-BC77B1858FE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4474"/>
            <a:ext cx="3483526" cy="3483526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C1C8598-E511-47F7-AB1C-F8A6F6A611F0}"/>
              </a:ext>
            </a:extLst>
          </p:cNvPr>
          <p:cNvSpPr/>
          <p:nvPr/>
        </p:nvSpPr>
        <p:spPr>
          <a:xfrm>
            <a:off x="3483524" y="3374473"/>
            <a:ext cx="8708476" cy="3483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4056B2-774D-4163-84B3-26EA81D8AFAF}"/>
              </a:ext>
            </a:extLst>
          </p:cNvPr>
          <p:cNvSpPr txBox="1">
            <a:spLocks/>
          </p:cNvSpPr>
          <p:nvPr/>
        </p:nvSpPr>
        <p:spPr>
          <a:xfrm>
            <a:off x="3645140" y="3429000"/>
            <a:ext cx="8385243" cy="1266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chemeClr val="bg1"/>
                </a:solidFill>
                <a:latin typeface="Arial Nova" panose="020B0504020202020204" pitchFamily="34" charset="0"/>
              </a:rPr>
              <a:t>C3: Promote and respect people’s privacy, dignity and independence</a:t>
            </a:r>
            <a:endParaRPr lang="en-US" sz="3600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45474D-661D-42DA-8957-CEA079C48C80}"/>
              </a:ext>
            </a:extLst>
          </p:cNvPr>
          <p:cNvSpPr/>
          <p:nvPr/>
        </p:nvSpPr>
        <p:spPr>
          <a:xfrm>
            <a:off x="3645141" y="4749542"/>
            <a:ext cx="838524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600" dirty="0">
                <a:solidFill>
                  <a:schemeClr val="bg1"/>
                </a:solidFill>
                <a:latin typeface="Arial Nova" panose="020B0504020202020204" pitchFamily="34" charset="0"/>
                <a:ea typeface="Calibri" panose="020F0502020204030204" pitchFamily="34" charset="0"/>
              </a:rPr>
              <a:t>What evidence can you provide to show that </a:t>
            </a:r>
            <a:r>
              <a:rPr lang="en-GB" sz="2600" dirty="0">
                <a:solidFill>
                  <a:schemeClr val="bg1"/>
                </a:solidFill>
                <a:latin typeface="Arial Nova" panose="020B0504020202020204" pitchFamily="34" charset="0"/>
              </a:rPr>
              <a:t>the service is promoting a culture amongst staff around respecting people’s privacy and dignity?</a:t>
            </a:r>
          </a:p>
        </p:txBody>
      </p:sp>
    </p:spTree>
    <p:extLst>
      <p:ext uri="{BB962C8B-B14F-4D97-AF65-F5344CB8AC3E}">
        <p14:creationId xmlns:p14="http://schemas.microsoft.com/office/powerpoint/2010/main" val="339394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6B9EF5-5D92-4AC7-BC55-FC5C4C98E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05C5575-0F07-43D0-AE78-81EAA8E67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B478D612-47F8-4D9C-93D8-0BF7007D4F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" r="53113" b="1"/>
          <a:stretch/>
        </p:blipFill>
        <p:spPr>
          <a:xfrm>
            <a:off x="3639395" y="10"/>
            <a:ext cx="4023360" cy="298023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</p:spPr>
      </p:pic>
      <p:pic>
        <p:nvPicPr>
          <p:cNvPr id="4" name="Content Placeholder 5" descr="A person in a blue shirt&#10;&#10;Description automatically generated">
            <a:extLst>
              <a:ext uri="{FF2B5EF4-FFF2-40B4-BE49-F238E27FC236}">
                <a16:creationId xmlns:a16="http://schemas.microsoft.com/office/drawing/2014/main" id="{883444D5-10E7-45DB-9B53-CC5B125D13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7" r="12229" b="2"/>
          <a:stretch/>
        </p:blipFill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DEF6FF6-6018-4150-A877-E9F4ADB18A72}"/>
              </a:ext>
            </a:extLst>
          </p:cNvPr>
          <p:cNvSpPr/>
          <p:nvPr/>
        </p:nvSpPr>
        <p:spPr>
          <a:xfrm>
            <a:off x="345621" y="3754717"/>
            <a:ext cx="683339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600" dirty="0">
                <a:latin typeface="Arial Nova" panose="020B0504020202020204" pitchFamily="34" charset="0"/>
              </a:rPr>
              <a:t>What evidence can the service provide to show that people receive effective pain relief when they need it?</a:t>
            </a:r>
          </a:p>
        </p:txBody>
      </p:sp>
    </p:spTree>
    <p:extLst>
      <p:ext uri="{BB962C8B-B14F-4D97-AF65-F5344CB8AC3E}">
        <p14:creationId xmlns:p14="http://schemas.microsoft.com/office/powerpoint/2010/main" val="2787157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C:\Users\My Laptop\Pictures\01 - work photo collections\New folder 6\GDPR.jpg">
            <a:extLst>
              <a:ext uri="{FF2B5EF4-FFF2-40B4-BE49-F238E27FC236}">
                <a16:creationId xmlns:a16="http://schemas.microsoft.com/office/drawing/2014/main" id="{F1FC66A5-6ED6-48B6-86C8-C5F2727D33B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5" r="-2" b="-2"/>
          <a:stretch/>
        </p:blipFill>
        <p:spPr bwMode="auto">
          <a:xfrm>
            <a:off x="317635" y="299363"/>
            <a:ext cx="4160452" cy="3049204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28396B-CEA6-419B-AC37-2BA441E8EC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6876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8D3DC36-589C-4B17-B01B-6CAFC2DD691E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9" r="3829" b="-1"/>
          <a:stretch/>
        </p:blipFill>
        <p:spPr bwMode="auto">
          <a:xfrm>
            <a:off x="317635" y="3509433"/>
            <a:ext cx="4160452" cy="3026833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2E68919-97EA-4F41-AE12-5F98CAF95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3107" y="3718518"/>
            <a:ext cx="6862713" cy="151601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just"/>
            <a:r>
              <a:rPr lang="en-GB" sz="2600" dirty="0">
                <a:solidFill>
                  <a:schemeClr val="bg1"/>
                </a:solidFill>
                <a:latin typeface="Arial Nova" panose="020B0504020202020204" pitchFamily="34" charset="0"/>
              </a:rPr>
              <a:t>What measures can you evidence to show that you protect people’s personal data in line with the requirements of the General Data Protection Regulations (GDPR)?</a:t>
            </a:r>
            <a:endParaRPr lang="en-US" sz="2600" kern="1200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26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75C5D9B-0923-4DBD-BB3D-0449F6B45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2050" y="4472610"/>
            <a:ext cx="6847056" cy="6927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C1: Kindness and compassion</a:t>
            </a:r>
          </a:p>
        </p:txBody>
      </p:sp>
      <p:pic>
        <p:nvPicPr>
          <p:cNvPr id="3" name="Picture 2" descr="A close up of a person&#10;&#10;Description automatically generated">
            <a:extLst>
              <a:ext uri="{FF2B5EF4-FFF2-40B4-BE49-F238E27FC236}">
                <a16:creationId xmlns:a16="http://schemas.microsoft.com/office/drawing/2014/main" id="{29C229AD-CA04-447B-9289-F9428B8E237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0" r="-3" b="-3"/>
          <a:stretch/>
        </p:blipFill>
        <p:spPr bwMode="auto">
          <a:xfrm>
            <a:off x="20" y="1"/>
            <a:ext cx="4848284" cy="435943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EF0CF-F361-41BE-8D6E-423758ACDD2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r="8033"/>
          <a:stretch/>
        </p:blipFill>
        <p:spPr bwMode="auto">
          <a:xfrm>
            <a:off x="4972050" y="-1"/>
            <a:ext cx="7216902" cy="4359440"/>
          </a:xfrm>
          <a:prstGeom prst="rect">
            <a:avLst/>
          </a:prstGeom>
          <a:noFill/>
        </p:spPr>
      </p:pic>
      <p:pic>
        <p:nvPicPr>
          <p:cNvPr id="5" name="Picture 4" descr="A person in a blue shirt&#10;&#10;Description automatically generated">
            <a:extLst>
              <a:ext uri="{FF2B5EF4-FFF2-40B4-BE49-F238E27FC236}">
                <a16:creationId xmlns:a16="http://schemas.microsoft.com/office/drawing/2014/main" id="{2D0B02AE-B6B4-45AE-A986-190F7B4CEBE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9" r="2" b="15787"/>
          <a:stretch/>
        </p:blipFill>
        <p:spPr>
          <a:xfrm>
            <a:off x="20" y="4472610"/>
            <a:ext cx="4848284" cy="23853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7D73A20-9CC3-49AC-8A29-B51CD66B122A}"/>
              </a:ext>
            </a:extLst>
          </p:cNvPr>
          <p:cNvSpPr/>
          <p:nvPr/>
        </p:nvSpPr>
        <p:spPr>
          <a:xfrm>
            <a:off x="4972050" y="5165387"/>
            <a:ext cx="707079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2600" dirty="0">
                <a:latin typeface="Arial Nova" panose="020B0504020202020204" pitchFamily="34" charset="0"/>
                <a:ea typeface="Calibri" panose="020F0502020204030204" pitchFamily="34" charset="0"/>
              </a:rPr>
              <a:t>What evidence can you provide to show that the service is promoting a culture amongst staff to ensure people are supported in a respectful, kind and compassionate way?</a:t>
            </a:r>
            <a:endParaRPr lang="en-GB" sz="2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777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8682EB4B-6681-49CA-A7D3-D57D820AC2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r="16470" b="-1"/>
          <a:stretch/>
        </p:blipFill>
        <p:spPr>
          <a:xfrm>
            <a:off x="20" y="1"/>
            <a:ext cx="4848284" cy="4359438"/>
          </a:xfrm>
          <a:prstGeom prst="rect">
            <a:avLst/>
          </a:prstGeom>
        </p:spPr>
      </p:pic>
      <p:pic>
        <p:nvPicPr>
          <p:cNvPr id="5" name="Picture 4" descr="C:\Users\My Laptop\Pictures\01 - work photo collections\Independence.jpg">
            <a:extLst>
              <a:ext uri="{FF2B5EF4-FFF2-40B4-BE49-F238E27FC236}">
                <a16:creationId xmlns:a16="http://schemas.microsoft.com/office/drawing/2014/main" id="{4354424C-D67B-43B5-8759-BDFBDF34BC5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" r="-1" b="19360"/>
          <a:stretch/>
        </p:blipFill>
        <p:spPr bwMode="auto">
          <a:xfrm>
            <a:off x="4972050" y="-1"/>
            <a:ext cx="7216902" cy="4359440"/>
          </a:xfrm>
          <a:prstGeom prst="rect">
            <a:avLst/>
          </a:prstGeom>
          <a:noFill/>
        </p:spPr>
      </p:pic>
      <p:pic>
        <p:nvPicPr>
          <p:cNvPr id="3" name="Picture 2" descr="A young boy sitting at a table with a bowl of fruit&#10;&#10;Description automatically generated">
            <a:extLst>
              <a:ext uri="{FF2B5EF4-FFF2-40B4-BE49-F238E27FC236}">
                <a16:creationId xmlns:a16="http://schemas.microsoft.com/office/drawing/2014/main" id="{E3C47F5C-44DE-4035-BBCC-EFE95AFB62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6293"/>
          <a:stretch/>
        </p:blipFill>
        <p:spPr>
          <a:xfrm>
            <a:off x="20" y="4472610"/>
            <a:ext cx="4848284" cy="23853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A3499D4-4179-41D9-8E3B-92428988CFCC}"/>
              </a:ext>
            </a:extLst>
          </p:cNvPr>
          <p:cNvSpPr/>
          <p:nvPr/>
        </p:nvSpPr>
        <p:spPr>
          <a:xfrm>
            <a:off x="4972049" y="5278558"/>
            <a:ext cx="704161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600" dirty="0">
                <a:latin typeface="Arial Nova" panose="020B0504020202020204" pitchFamily="34" charset="0"/>
              </a:rPr>
              <a:t>What evidence is there that the service is promoting a culture of staff supporting people to be as independent as they can be?</a:t>
            </a:r>
            <a:endParaRPr lang="en-GB" sz="26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29CC451-9916-4893-B3C0-3B5A692E4E31}"/>
              </a:ext>
            </a:extLst>
          </p:cNvPr>
          <p:cNvSpPr txBox="1">
            <a:spLocks/>
          </p:cNvSpPr>
          <p:nvPr/>
        </p:nvSpPr>
        <p:spPr>
          <a:xfrm>
            <a:off x="4972049" y="4472610"/>
            <a:ext cx="6701141" cy="6927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4000" dirty="0">
                <a:latin typeface="Arial Nova" panose="020B0504020202020204" pitchFamily="34" charset="0"/>
              </a:rPr>
              <a:t>Promoting independence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441028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book&#10;&#10;Description automatically generated">
            <a:extLst>
              <a:ext uri="{FF2B5EF4-FFF2-40B4-BE49-F238E27FC236}">
                <a16:creationId xmlns:a16="http://schemas.microsoft.com/office/drawing/2014/main" id="{0F4A92D4-0D3C-44AE-A4E5-CA0C81F133A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5" r="-1" b="-1"/>
          <a:stretch/>
        </p:blipFill>
        <p:spPr>
          <a:xfrm>
            <a:off x="1" y="10"/>
            <a:ext cx="3696822" cy="3355932"/>
          </a:xfrm>
          <a:prstGeom prst="rect">
            <a:avLst/>
          </a:prstGeom>
        </p:spPr>
      </p:pic>
      <p:pic>
        <p:nvPicPr>
          <p:cNvPr id="4" name="Picture 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09A6A919-AA4D-4378-88A8-6305B984D3E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6" r="14209" b="1"/>
          <a:stretch/>
        </p:blipFill>
        <p:spPr>
          <a:xfrm>
            <a:off x="3857689" y="10"/>
            <a:ext cx="3696821" cy="3355932"/>
          </a:xfrm>
          <a:prstGeom prst="rect">
            <a:avLst/>
          </a:prstGeom>
        </p:spPr>
      </p:pic>
      <p:pic>
        <p:nvPicPr>
          <p:cNvPr id="5" name="Picture 4" descr="A picture containing mat, furniture&#10;&#10;Description automatically generated">
            <a:extLst>
              <a:ext uri="{FF2B5EF4-FFF2-40B4-BE49-F238E27FC236}">
                <a16:creationId xmlns:a16="http://schemas.microsoft.com/office/drawing/2014/main" id="{B2B0335F-A900-4F0A-BF22-C4E54A7B59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9212"/>
          <a:stretch/>
        </p:blipFill>
        <p:spPr>
          <a:xfrm>
            <a:off x="20" y="3497344"/>
            <a:ext cx="7554490" cy="336065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86583F-F1A7-4F7F-AEED-C1E151048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78378" y="4003046"/>
            <a:ext cx="3383280" cy="0"/>
          </a:xfrm>
          <a:prstGeom prst="line">
            <a:avLst/>
          </a:prstGeom>
          <a:ln w="19050">
            <a:solidFill>
              <a:srgbClr val="E0B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E98B76CB-78FC-4993-9FE8-8E598449D64A}"/>
              </a:ext>
            </a:extLst>
          </p:cNvPr>
          <p:cNvSpPr txBox="1">
            <a:spLocks/>
          </p:cNvSpPr>
          <p:nvPr/>
        </p:nvSpPr>
        <p:spPr>
          <a:xfrm>
            <a:off x="7800091" y="4058238"/>
            <a:ext cx="4190804" cy="18377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4000" dirty="0">
                <a:latin typeface="Arial Nova" panose="020B0504020202020204" pitchFamily="34" charset="0"/>
              </a:rPr>
              <a:t>Supporting relationships with family and friends</a:t>
            </a:r>
            <a:endParaRPr lang="en-US" sz="80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2E1E2A2-FD63-4B01-BE9F-FCBA2038F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0091" y="129424"/>
            <a:ext cx="4190804" cy="29625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just"/>
            <a:r>
              <a:rPr lang="en-GB" sz="2800" dirty="0">
                <a:latin typeface="Arial Nova" panose="020B0504020202020204" pitchFamily="34" charset="0"/>
              </a:rPr>
              <a:t>What measures are in place to ensure that people’s friends and relatives are made to feel welcome and are able to visit without unnecessary restrictions?</a:t>
            </a:r>
          </a:p>
        </p:txBody>
      </p:sp>
    </p:spTree>
    <p:extLst>
      <p:ext uri="{BB962C8B-B14F-4D97-AF65-F5344CB8AC3E}">
        <p14:creationId xmlns:p14="http://schemas.microsoft.com/office/powerpoint/2010/main" val="38356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AC77F2E-3BC4-44C3-8932-A90D6B2207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27" b="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19FE129-A15F-413D-80CE-9B0D449D7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25" y="112200"/>
            <a:ext cx="7253979" cy="1177875"/>
          </a:xfrm>
        </p:spPr>
        <p:txBody>
          <a:bodyPr>
            <a:noAutofit/>
          </a:bodyPr>
          <a:lstStyle/>
          <a:p>
            <a:r>
              <a:rPr lang="en-GB" sz="3200" dirty="0">
                <a:latin typeface="Arial Nova" panose="020B0504020202020204" pitchFamily="34" charset="0"/>
              </a:rPr>
              <a:t>C3 – Promote and respect people’s privacy, dignity and independence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53F4BD-1BB7-4CBE-B50F-6F6C265FDFED}"/>
              </a:ext>
            </a:extLst>
          </p:cNvPr>
          <p:cNvSpPr txBox="1">
            <a:spLocks/>
          </p:cNvSpPr>
          <p:nvPr/>
        </p:nvSpPr>
        <p:spPr>
          <a:xfrm>
            <a:off x="294684" y="1404033"/>
            <a:ext cx="5314536" cy="587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2600" dirty="0">
                <a:latin typeface="Arial Nova" panose="020B0504020202020204" pitchFamily="34" charset="0"/>
              </a:rPr>
              <a:t>Make sure that: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DD4CFF-2372-4E21-B29C-58B255897671}"/>
              </a:ext>
            </a:extLst>
          </p:cNvPr>
          <p:cNvSpPr txBox="1">
            <a:spLocks/>
          </p:cNvSpPr>
          <p:nvPr/>
        </p:nvSpPr>
        <p:spPr>
          <a:xfrm>
            <a:off x="294684" y="2591519"/>
            <a:ext cx="6288095" cy="587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Wingdings 2" panose="05020102010507070707" pitchFamily="18" charset="2"/>
              <a:buChar char="R"/>
            </a:pPr>
            <a:r>
              <a:rPr lang="en-GB" sz="2600" dirty="0">
                <a:latin typeface="Arial Nova" panose="020B0504020202020204" pitchFamily="34" charset="0"/>
              </a:rPr>
              <a:t>Staff always respect people’s privacy and dignity including during intimate or physical care </a:t>
            </a:r>
          </a:p>
          <a:p>
            <a:pPr algn="just"/>
            <a:endParaRPr lang="en-GB" sz="2600" dirty="0">
              <a:latin typeface="Arial Nova" panose="020B05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D3DE3E-07F1-44AB-BB8B-F76D62030868}"/>
              </a:ext>
            </a:extLst>
          </p:cNvPr>
          <p:cNvSpPr/>
          <p:nvPr/>
        </p:nvSpPr>
        <p:spPr>
          <a:xfrm>
            <a:off x="294684" y="3499168"/>
            <a:ext cx="645545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 2" panose="05020102010507070707" pitchFamily="18" charset="2"/>
              <a:buChar char="R"/>
            </a:pPr>
            <a:r>
              <a:rPr lang="en-GB" sz="2600" dirty="0">
                <a:latin typeface="Arial Nova" panose="020B0504020202020204" pitchFamily="34" charset="0"/>
              </a:rPr>
              <a:t>Staff always respond swiftly and appropriately when people experience physical pain or emotional distress</a:t>
            </a:r>
          </a:p>
          <a:p>
            <a:pPr marL="457200" indent="-457200" algn="just">
              <a:spcAft>
                <a:spcPts val="0"/>
              </a:spcAft>
              <a:buFont typeface="Wingdings 2" panose="05020102010507070707" pitchFamily="18" charset="2"/>
              <a:buChar char="R"/>
            </a:pPr>
            <a:endParaRPr lang="en-GB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8C4C7B-4CD0-469B-8D9F-3C4E4C079459}"/>
              </a:ext>
            </a:extLst>
          </p:cNvPr>
          <p:cNvSpPr/>
          <p:nvPr/>
        </p:nvSpPr>
        <p:spPr>
          <a:xfrm>
            <a:off x="294684" y="5040052"/>
            <a:ext cx="685256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 2" panose="05020102010507070707" pitchFamily="18" charset="2"/>
              <a:buChar char="R"/>
            </a:pPr>
            <a:r>
              <a:rPr lang="en-GB" sz="2600" dirty="0">
                <a:latin typeface="Arial Nova" panose="020B0504020202020204" pitchFamily="34" charset="0"/>
              </a:rPr>
              <a:t>People’s personal information is always held securely in line with Data Protection requirements and that their confidentiality is maintained</a:t>
            </a:r>
          </a:p>
          <a:p>
            <a:pPr algn="just">
              <a:spcAft>
                <a:spcPts val="0"/>
              </a:spcAft>
            </a:pPr>
            <a:endParaRPr lang="en-GB" sz="2600" dirty="0"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135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AC77F2E-3BC4-44C3-8932-A90D6B2207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27" b="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19FE129-A15F-413D-80CE-9B0D449D7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25" y="112200"/>
            <a:ext cx="7253979" cy="1177875"/>
          </a:xfrm>
        </p:spPr>
        <p:txBody>
          <a:bodyPr>
            <a:noAutofit/>
          </a:bodyPr>
          <a:lstStyle/>
          <a:p>
            <a:r>
              <a:rPr lang="en-GB" sz="3200" dirty="0">
                <a:latin typeface="Arial Nova" panose="020B0504020202020204" pitchFamily="34" charset="0"/>
              </a:rPr>
              <a:t>C3 – Promote and respect people’s privacy, dignity and independence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53F4BD-1BB7-4CBE-B50F-6F6C265FDFED}"/>
              </a:ext>
            </a:extLst>
          </p:cNvPr>
          <p:cNvSpPr txBox="1">
            <a:spLocks/>
          </p:cNvSpPr>
          <p:nvPr/>
        </p:nvSpPr>
        <p:spPr>
          <a:xfrm>
            <a:off x="294684" y="1404033"/>
            <a:ext cx="5314536" cy="587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2600" dirty="0">
                <a:latin typeface="Arial Nova" panose="020B0504020202020204" pitchFamily="34" charset="0"/>
              </a:rPr>
              <a:t>Make sure that: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DD4CFF-2372-4E21-B29C-58B255897671}"/>
              </a:ext>
            </a:extLst>
          </p:cNvPr>
          <p:cNvSpPr txBox="1">
            <a:spLocks/>
          </p:cNvSpPr>
          <p:nvPr/>
        </p:nvSpPr>
        <p:spPr>
          <a:xfrm>
            <a:off x="294684" y="2591519"/>
            <a:ext cx="6288095" cy="587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Wingdings 2" panose="05020102010507070707" pitchFamily="18" charset="2"/>
              <a:buChar char="R"/>
            </a:pPr>
            <a:r>
              <a:rPr lang="en-GB" sz="2600" dirty="0">
                <a:latin typeface="Arial Nova" panose="020B0504020202020204" pitchFamily="34" charset="0"/>
              </a:rPr>
              <a:t>People’s needs and preferences associated with any protected characteristics are taken into account when scheduling staff</a:t>
            </a:r>
          </a:p>
          <a:p>
            <a:pPr algn="just"/>
            <a:endParaRPr lang="en-GB" sz="2600" dirty="0">
              <a:latin typeface="Arial Nova" panose="020B05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D3DE3E-07F1-44AB-BB8B-F76D62030868}"/>
              </a:ext>
            </a:extLst>
          </p:cNvPr>
          <p:cNvSpPr/>
          <p:nvPr/>
        </p:nvSpPr>
        <p:spPr>
          <a:xfrm>
            <a:off x="294684" y="3663172"/>
            <a:ext cx="64554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 2" panose="05020102010507070707" pitchFamily="18" charset="2"/>
              <a:buChar char="R"/>
            </a:pPr>
            <a:r>
              <a:rPr lang="en-GB" sz="2600" dirty="0">
                <a:latin typeface="Arial Nova" panose="020B0504020202020204" pitchFamily="34" charset="0"/>
              </a:rPr>
              <a:t>People can be as independent as they want to be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8C4C7B-4CD0-469B-8D9F-3C4E4C079459}"/>
              </a:ext>
            </a:extLst>
          </p:cNvPr>
          <p:cNvSpPr/>
          <p:nvPr/>
        </p:nvSpPr>
        <p:spPr>
          <a:xfrm>
            <a:off x="294684" y="4789714"/>
            <a:ext cx="685256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 2" panose="05020102010507070707" pitchFamily="18" charset="2"/>
              <a:buChar char="R"/>
            </a:pPr>
            <a:r>
              <a:rPr lang="en-GB" sz="2600" dirty="0">
                <a:latin typeface="Arial Nova" panose="020B0504020202020204" pitchFamily="34" charset="0"/>
              </a:rPr>
              <a:t>Friends and relatives are made to feel welcome and do not experience unnecessary restrictions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8B2923-EAE2-46E9-AFF8-2F6784A87963}"/>
              </a:ext>
            </a:extLst>
          </p:cNvPr>
          <p:cNvSpPr/>
          <p:nvPr/>
        </p:nvSpPr>
        <p:spPr>
          <a:xfrm>
            <a:off x="294684" y="6286154"/>
            <a:ext cx="64554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 2" panose="05020102010507070707" pitchFamily="18" charset="2"/>
              <a:buChar char="R"/>
            </a:pPr>
            <a:r>
              <a:rPr lang="en-GB" sz="2600" dirty="0">
                <a:latin typeface="Arial Nova" panose="020B0504020202020204" pitchFamily="34" charset="0"/>
              </a:rPr>
              <a:t>Anything else? </a:t>
            </a:r>
          </a:p>
        </p:txBody>
      </p:sp>
    </p:spTree>
    <p:extLst>
      <p:ext uri="{BB962C8B-B14F-4D97-AF65-F5344CB8AC3E}">
        <p14:creationId xmlns:p14="http://schemas.microsoft.com/office/powerpoint/2010/main" val="3178558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31">
            <a:extLst>
              <a:ext uri="{FF2B5EF4-FFF2-40B4-BE49-F238E27FC236}">
                <a16:creationId xmlns:a16="http://schemas.microsoft.com/office/drawing/2014/main" id="{A2AEA782-0EA4-42E9-871D-7401D6A09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75140" cy="2130951"/>
          </a:xfrm>
          <a:custGeom>
            <a:avLst/>
            <a:gdLst>
              <a:gd name="connsiteX0" fmla="*/ 0 w 4475140"/>
              <a:gd name="connsiteY0" fmla="*/ 0 h 2130951"/>
              <a:gd name="connsiteX1" fmla="*/ 1074821 w 4475140"/>
              <a:gd name="connsiteY1" fmla="*/ 0 h 2130951"/>
              <a:gd name="connsiteX2" fmla="*/ 1074821 w 4475140"/>
              <a:gd name="connsiteY2" fmla="*/ 478 h 2130951"/>
              <a:gd name="connsiteX3" fmla="*/ 4475140 w 4475140"/>
              <a:gd name="connsiteY3" fmla="*/ 478 h 2130951"/>
              <a:gd name="connsiteX4" fmla="*/ 3488452 w 4475140"/>
              <a:gd name="connsiteY4" fmla="*/ 2130951 h 2130951"/>
              <a:gd name="connsiteX5" fmla="*/ 0 w 4475140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30951">
                <a:moveTo>
                  <a:pt x="0" y="0"/>
                </a:moveTo>
                <a:lnTo>
                  <a:pt x="1074821" y="0"/>
                </a:lnTo>
                <a:lnTo>
                  <a:pt x="1074821" y="478"/>
                </a:lnTo>
                <a:lnTo>
                  <a:pt x="4475140" y="478"/>
                </a:lnTo>
                <a:lnTo>
                  <a:pt x="3488452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2C6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57FD5C-6993-4DFB-96AC-2C11044090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3" r="1" b="26025"/>
          <a:stretch/>
        </p:blipFill>
        <p:spPr>
          <a:xfrm>
            <a:off x="3649318" y="10"/>
            <a:ext cx="8542682" cy="2130463"/>
          </a:xfrm>
          <a:custGeom>
            <a:avLst/>
            <a:gdLst>
              <a:gd name="connsiteX0" fmla="*/ 986689 w 8542682"/>
              <a:gd name="connsiteY0" fmla="*/ 0 h 2130473"/>
              <a:gd name="connsiteX1" fmla="*/ 8542682 w 8542682"/>
              <a:gd name="connsiteY1" fmla="*/ 0 h 2130473"/>
              <a:gd name="connsiteX2" fmla="*/ 8542682 w 8542682"/>
              <a:gd name="connsiteY2" fmla="*/ 2130473 h 2130473"/>
              <a:gd name="connsiteX3" fmla="*/ 0 w 8542682"/>
              <a:gd name="connsiteY3" fmla="*/ 2130473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2682" h="2130473">
                <a:moveTo>
                  <a:pt x="986689" y="0"/>
                </a:moveTo>
                <a:lnTo>
                  <a:pt x="8542682" y="0"/>
                </a:lnTo>
                <a:lnTo>
                  <a:pt x="8542682" y="2130473"/>
                </a:lnTo>
                <a:lnTo>
                  <a:pt x="0" y="2130473"/>
                </a:lnTo>
                <a:close/>
              </a:path>
            </a:pathLst>
          </a:custGeom>
        </p:spPr>
      </p:pic>
      <p:sp>
        <p:nvSpPr>
          <p:cNvPr id="11" name="Freeform 34">
            <a:extLst>
              <a:ext uri="{FF2B5EF4-FFF2-40B4-BE49-F238E27FC236}">
                <a16:creationId xmlns:a16="http://schemas.microsoft.com/office/drawing/2014/main" id="{B0992639-1CDA-4FE6-BB95-E13221490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716860" y="4682362"/>
            <a:ext cx="4475140" cy="2174680"/>
          </a:xfrm>
          <a:custGeom>
            <a:avLst/>
            <a:gdLst>
              <a:gd name="connsiteX0" fmla="*/ 3468199 w 4475140"/>
              <a:gd name="connsiteY0" fmla="*/ 2174680 h 2174680"/>
              <a:gd name="connsiteX1" fmla="*/ 0 w 4475140"/>
              <a:gd name="connsiteY1" fmla="*/ 2174680 h 2174680"/>
              <a:gd name="connsiteX2" fmla="*/ 0 w 4475140"/>
              <a:gd name="connsiteY2" fmla="*/ 0 h 2174680"/>
              <a:gd name="connsiteX3" fmla="*/ 1074821 w 4475140"/>
              <a:gd name="connsiteY3" fmla="*/ 0 h 2174680"/>
              <a:gd name="connsiteX4" fmla="*/ 1074821 w 4475140"/>
              <a:gd name="connsiteY4" fmla="*/ 478 h 2174680"/>
              <a:gd name="connsiteX5" fmla="*/ 4475140 w 4475140"/>
              <a:gd name="connsiteY5" fmla="*/ 478 h 217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74680">
                <a:moveTo>
                  <a:pt x="3468199" y="2174680"/>
                </a:moveTo>
                <a:lnTo>
                  <a:pt x="0" y="2174680"/>
                </a:lnTo>
                <a:lnTo>
                  <a:pt x="0" y="0"/>
                </a:lnTo>
                <a:lnTo>
                  <a:pt x="1074821" y="0"/>
                </a:lnTo>
                <a:lnTo>
                  <a:pt x="1074821" y="478"/>
                </a:lnTo>
                <a:lnTo>
                  <a:pt x="4475140" y="47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C33F96-755A-415A-8BCC-6F922484C3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4" r="-2" b="29373"/>
          <a:stretch/>
        </p:blipFill>
        <p:spPr>
          <a:xfrm>
            <a:off x="20" y="4682840"/>
            <a:ext cx="8563356" cy="2175160"/>
          </a:xfrm>
          <a:custGeom>
            <a:avLst/>
            <a:gdLst>
              <a:gd name="connsiteX0" fmla="*/ 0 w 8563376"/>
              <a:gd name="connsiteY0" fmla="*/ 0 h 2175160"/>
              <a:gd name="connsiteX1" fmla="*/ 8563376 w 8563376"/>
              <a:gd name="connsiteY1" fmla="*/ 0 h 2175160"/>
              <a:gd name="connsiteX2" fmla="*/ 7555992 w 8563376"/>
              <a:gd name="connsiteY2" fmla="*/ 2175160 h 2175160"/>
              <a:gd name="connsiteX3" fmla="*/ 0 w 8563376"/>
              <a:gd name="connsiteY3" fmla="*/ 2175160 h 217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63376" h="2175160">
                <a:moveTo>
                  <a:pt x="0" y="0"/>
                </a:moveTo>
                <a:lnTo>
                  <a:pt x="8563376" y="0"/>
                </a:lnTo>
                <a:lnTo>
                  <a:pt x="7555992" y="2175160"/>
                </a:lnTo>
                <a:lnTo>
                  <a:pt x="0" y="2175160"/>
                </a:lnTo>
                <a:close/>
              </a:path>
            </a:pathLst>
          </a:cu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F5BACF4-8681-4396-BB76-8CF2B0C10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99" y="2322729"/>
            <a:ext cx="11828578" cy="72245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kern="1200" dirty="0">
                <a:solidFill>
                  <a:srgbClr val="000000"/>
                </a:solidFill>
                <a:latin typeface="Arial Nova" panose="020B0504020202020204" pitchFamily="34" charset="0"/>
              </a:rPr>
              <a:t>Kindness and compassion… service user feedback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C9C0760-18E6-49ED-92D7-733AEBE45AB8}"/>
              </a:ext>
            </a:extLst>
          </p:cNvPr>
          <p:cNvSpPr txBox="1">
            <a:spLocks/>
          </p:cNvSpPr>
          <p:nvPr/>
        </p:nvSpPr>
        <p:spPr>
          <a:xfrm>
            <a:off x="155899" y="3298690"/>
            <a:ext cx="11643752" cy="795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Arial Nova" panose="020B0504020202020204" pitchFamily="34" charset="0"/>
              </a:rPr>
              <a:t>What do service users say about their staff and how well they feel treated and respected?</a:t>
            </a:r>
          </a:p>
        </p:txBody>
      </p:sp>
    </p:spTree>
    <p:extLst>
      <p:ext uri="{BB962C8B-B14F-4D97-AF65-F5344CB8AC3E}">
        <p14:creationId xmlns:p14="http://schemas.microsoft.com/office/powerpoint/2010/main" val="380583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FA1473DC-D607-4285-8C78-4A761E87AB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8" r="13637" b="-1"/>
          <a:stretch/>
        </p:blipFill>
        <p:spPr>
          <a:xfrm>
            <a:off x="8007861" y="1"/>
            <a:ext cx="4184139" cy="4247004"/>
          </a:xfrm>
          <a:custGeom>
            <a:avLst/>
            <a:gdLst>
              <a:gd name="connsiteX0" fmla="*/ 807468 w 4184139"/>
              <a:gd name="connsiteY0" fmla="*/ 0 h 4247004"/>
              <a:gd name="connsiteX1" fmla="*/ 4068803 w 4184139"/>
              <a:gd name="connsiteY1" fmla="*/ 0 h 4247004"/>
              <a:gd name="connsiteX2" fmla="*/ 4162158 w 4184139"/>
              <a:gd name="connsiteY2" fmla="*/ 84846 h 4247004"/>
              <a:gd name="connsiteX3" fmla="*/ 4184139 w 4184139"/>
              <a:gd name="connsiteY3" fmla="*/ 109032 h 4247004"/>
              <a:gd name="connsiteX4" fmla="*/ 4184139 w 4184139"/>
              <a:gd name="connsiteY4" fmla="*/ 3508705 h 4247004"/>
              <a:gd name="connsiteX5" fmla="*/ 4162158 w 4184139"/>
              <a:gd name="connsiteY5" fmla="*/ 3532891 h 4247004"/>
              <a:gd name="connsiteX6" fmla="*/ 2438135 w 4184139"/>
              <a:gd name="connsiteY6" fmla="*/ 4247004 h 4247004"/>
              <a:gd name="connsiteX7" fmla="*/ 0 w 4184139"/>
              <a:gd name="connsiteY7" fmla="*/ 1808869 h 4247004"/>
              <a:gd name="connsiteX8" fmla="*/ 714113 w 4184139"/>
              <a:gd name="connsiteY8" fmla="*/ 84846 h 424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4139" h="4247004">
                <a:moveTo>
                  <a:pt x="807468" y="0"/>
                </a:moveTo>
                <a:lnTo>
                  <a:pt x="4068803" y="0"/>
                </a:lnTo>
                <a:lnTo>
                  <a:pt x="4162158" y="84846"/>
                </a:lnTo>
                <a:lnTo>
                  <a:pt x="4184139" y="109032"/>
                </a:lnTo>
                <a:lnTo>
                  <a:pt x="4184139" y="3508705"/>
                </a:lnTo>
                <a:lnTo>
                  <a:pt x="4162158" y="3532891"/>
                </a:lnTo>
                <a:cubicBezTo>
                  <a:pt x="3720942" y="3974107"/>
                  <a:pt x="3111408" y="4247004"/>
                  <a:pt x="2438135" y="4247004"/>
                </a:cubicBezTo>
                <a:cubicBezTo>
                  <a:pt x="1091590" y="4247004"/>
                  <a:pt x="0" y="3155414"/>
                  <a:pt x="0" y="1808869"/>
                </a:cubicBezTo>
                <a:cubicBezTo>
                  <a:pt x="0" y="1135596"/>
                  <a:pt x="272898" y="526062"/>
                  <a:pt x="714113" y="84846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4" name="Picture 3" descr="A screen shot of a person&#10;&#10;Description automatically generated">
            <a:extLst>
              <a:ext uri="{FF2B5EF4-FFF2-40B4-BE49-F238E27FC236}">
                <a16:creationId xmlns:a16="http://schemas.microsoft.com/office/drawing/2014/main" id="{579B85F8-C80B-488F-A657-5C76580965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3" t="4109" r="16596" b="-1"/>
          <a:stretch/>
        </p:blipFill>
        <p:spPr>
          <a:xfrm>
            <a:off x="3882821" y="0"/>
            <a:ext cx="4215670" cy="3242850"/>
          </a:xfrm>
          <a:custGeom>
            <a:avLst/>
            <a:gdLst>
              <a:gd name="connsiteX0" fmla="*/ 431362 w 4215670"/>
              <a:gd name="connsiteY0" fmla="*/ 0 h 3381796"/>
              <a:gd name="connsiteX1" fmla="*/ 3784309 w 4215670"/>
              <a:gd name="connsiteY1" fmla="*/ 0 h 3381796"/>
              <a:gd name="connsiteX2" fmla="*/ 3855685 w 4215670"/>
              <a:gd name="connsiteY2" fmla="*/ 95451 h 3381796"/>
              <a:gd name="connsiteX3" fmla="*/ 4215670 w 4215670"/>
              <a:gd name="connsiteY3" fmla="*/ 1273961 h 3381796"/>
              <a:gd name="connsiteX4" fmla="*/ 2107836 w 4215670"/>
              <a:gd name="connsiteY4" fmla="*/ 3381796 h 3381796"/>
              <a:gd name="connsiteX5" fmla="*/ 0 w 4215670"/>
              <a:gd name="connsiteY5" fmla="*/ 1273961 h 3381796"/>
              <a:gd name="connsiteX6" fmla="*/ 359986 w 4215670"/>
              <a:gd name="connsiteY6" fmla="*/ 95451 h 338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5670" h="3381796">
                <a:moveTo>
                  <a:pt x="431362" y="0"/>
                </a:moveTo>
                <a:lnTo>
                  <a:pt x="3784309" y="0"/>
                </a:lnTo>
                <a:lnTo>
                  <a:pt x="3855685" y="95451"/>
                </a:lnTo>
                <a:cubicBezTo>
                  <a:pt x="4082961" y="431863"/>
                  <a:pt x="4215670" y="837414"/>
                  <a:pt x="4215670" y="1273961"/>
                </a:cubicBezTo>
                <a:cubicBezTo>
                  <a:pt x="4215670" y="2438087"/>
                  <a:pt x="3271960" y="3381796"/>
                  <a:pt x="2107836" y="3381796"/>
                </a:cubicBezTo>
                <a:cubicBezTo>
                  <a:pt x="943711" y="3381796"/>
                  <a:pt x="0" y="2438087"/>
                  <a:pt x="0" y="1273961"/>
                </a:cubicBezTo>
                <a:cubicBezTo>
                  <a:pt x="0" y="837414"/>
                  <a:pt x="132710" y="431863"/>
                  <a:pt x="359986" y="95451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3" name="Picture 2" descr="A close up of a person&#10;&#10;Description automatically generated">
            <a:extLst>
              <a:ext uri="{FF2B5EF4-FFF2-40B4-BE49-F238E27FC236}">
                <a16:creationId xmlns:a16="http://schemas.microsoft.com/office/drawing/2014/main" id="{439A0127-70CB-4674-890B-0A38398F91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6" r="10156" b="1"/>
          <a:stretch/>
        </p:blipFill>
        <p:spPr>
          <a:xfrm>
            <a:off x="1" y="1337091"/>
            <a:ext cx="5190767" cy="5530385"/>
          </a:xfrm>
          <a:custGeom>
            <a:avLst/>
            <a:gdLst>
              <a:gd name="connsiteX0" fmla="*/ 1986067 w 5190767"/>
              <a:gd name="connsiteY0" fmla="*/ 0 h 5530385"/>
              <a:gd name="connsiteX1" fmla="*/ 5190767 w 5190767"/>
              <a:gd name="connsiteY1" fmla="*/ 3204701 h 5530385"/>
              <a:gd name="connsiteX2" fmla="*/ 4252132 w 5190767"/>
              <a:gd name="connsiteY2" fmla="*/ 5470767 h 5530385"/>
              <a:gd name="connsiteX3" fmla="*/ 4186536 w 5190767"/>
              <a:gd name="connsiteY3" fmla="*/ 5530385 h 5530385"/>
              <a:gd name="connsiteX4" fmla="*/ 0 w 5190767"/>
              <a:gd name="connsiteY4" fmla="*/ 5530385 h 5530385"/>
              <a:gd name="connsiteX5" fmla="*/ 0 w 5190767"/>
              <a:gd name="connsiteY5" fmla="*/ 692598 h 5530385"/>
              <a:gd name="connsiteX6" fmla="*/ 194287 w 5190767"/>
              <a:gd name="connsiteY6" fmla="*/ 547313 h 5530385"/>
              <a:gd name="connsiteX7" fmla="*/ 1986067 w 5190767"/>
              <a:gd name="connsiteY7" fmla="*/ 0 h 553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767" h="5530385">
                <a:moveTo>
                  <a:pt x="1986067" y="0"/>
                </a:moveTo>
                <a:cubicBezTo>
                  <a:pt x="3755974" y="0"/>
                  <a:pt x="5190767" y="1434794"/>
                  <a:pt x="5190767" y="3204701"/>
                </a:cubicBezTo>
                <a:cubicBezTo>
                  <a:pt x="5190767" y="4089655"/>
                  <a:pt x="4832069" y="4890830"/>
                  <a:pt x="4252132" y="5470767"/>
                </a:cubicBezTo>
                <a:lnTo>
                  <a:pt x="4186536" y="5530385"/>
                </a:lnTo>
                <a:lnTo>
                  <a:pt x="0" y="5530385"/>
                </a:lnTo>
                <a:lnTo>
                  <a:pt x="0" y="692598"/>
                </a:lnTo>
                <a:lnTo>
                  <a:pt x="194287" y="547313"/>
                </a:lnTo>
                <a:cubicBezTo>
                  <a:pt x="705761" y="201768"/>
                  <a:pt x="1322351" y="0"/>
                  <a:pt x="1986067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03FC70-67D9-49EF-983C-3853BF2B4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4876AAE-9F56-4F61-85C5-171DD40FD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8342" y="4247006"/>
            <a:ext cx="7153633" cy="9000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2600" kern="1200" dirty="0">
                <a:solidFill>
                  <a:srgbClr val="000000"/>
                </a:solidFill>
                <a:latin typeface="Arial Nova" panose="020B0504020202020204" pitchFamily="34" charset="0"/>
              </a:rPr>
              <a:t>Are there any existing concerns about the way staff members interact with service users?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23B041-A1B8-4941-8A9C-2FA8BFD41350}"/>
              </a:ext>
            </a:extLst>
          </p:cNvPr>
          <p:cNvSpPr txBox="1">
            <a:spLocks/>
          </p:cNvSpPr>
          <p:nvPr/>
        </p:nvSpPr>
        <p:spPr>
          <a:xfrm>
            <a:off x="4838341" y="5148608"/>
            <a:ext cx="7153633" cy="900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600" dirty="0">
                <a:solidFill>
                  <a:srgbClr val="000000"/>
                </a:solidFill>
                <a:latin typeface="Arial Nova" panose="020B0504020202020204" pitchFamily="34" charset="0"/>
              </a:rPr>
              <a:t>If so, how have these been dealt with?</a:t>
            </a:r>
          </a:p>
        </p:txBody>
      </p:sp>
    </p:spTree>
    <p:extLst>
      <p:ext uri="{BB962C8B-B14F-4D97-AF65-F5344CB8AC3E}">
        <p14:creationId xmlns:p14="http://schemas.microsoft.com/office/powerpoint/2010/main" val="56667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ik\Pictures\01 - work photo collections\Accessible information\Easy read.jpg">
            <a:extLst>
              <a:ext uri="{FF2B5EF4-FFF2-40B4-BE49-F238E27FC236}">
                <a16:creationId xmlns:a16="http://schemas.microsoft.com/office/drawing/2014/main" id="{B0CEED17-CA94-4D3C-9232-0DD139F5E1F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17" y="768486"/>
            <a:ext cx="2798323" cy="2569514"/>
          </a:xfrm>
          <a:prstGeom prst="rect">
            <a:avLst/>
          </a:prstGeom>
          <a:noFill/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BC0F8B1-F985-469B-8332-13DBC7665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1791963" y="451044"/>
            <a:ext cx="2308583" cy="2741196"/>
          </a:xfrm>
          <a:custGeom>
            <a:avLst/>
            <a:gdLst>
              <a:gd name="connsiteX0" fmla="*/ 2308583 w 2308583"/>
              <a:gd name="connsiteY0" fmla="*/ 2741196 h 2741196"/>
              <a:gd name="connsiteX1" fmla="*/ 462 w 2308583"/>
              <a:gd name="connsiteY1" fmla="*/ 2741196 h 2741196"/>
              <a:gd name="connsiteX2" fmla="*/ 0 w 2308583"/>
              <a:gd name="connsiteY2" fmla="*/ 2469337 h 2741196"/>
              <a:gd name="connsiteX3" fmla="*/ 2022607 w 2308583"/>
              <a:gd name="connsiteY3" fmla="*/ 2470269 h 2741196"/>
              <a:gd name="connsiteX4" fmla="*/ 2022607 w 2308583"/>
              <a:gd name="connsiteY4" fmla="*/ 0 h 2741196"/>
              <a:gd name="connsiteX5" fmla="*/ 2308583 w 2308583"/>
              <a:gd name="connsiteY5" fmla="*/ 0 h 274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2741196">
                <a:moveTo>
                  <a:pt x="2308583" y="2741196"/>
                </a:moveTo>
                <a:lnTo>
                  <a:pt x="462" y="2741196"/>
                </a:lnTo>
                <a:cubicBezTo>
                  <a:pt x="-462" y="2647366"/>
                  <a:pt x="923" y="2563167"/>
                  <a:pt x="0" y="2469337"/>
                </a:cubicBezTo>
                <a:lnTo>
                  <a:pt x="2022607" y="2470269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Picture 5" descr="Wigit symbols">
            <a:extLst>
              <a:ext uri="{FF2B5EF4-FFF2-40B4-BE49-F238E27FC236}">
                <a16:creationId xmlns:a16="http://schemas.microsoft.com/office/drawing/2014/main" id="{77E22155-8211-4401-AC2B-E9205F5E50B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948" y="434000"/>
            <a:ext cx="3687483" cy="2758238"/>
          </a:xfrm>
          <a:prstGeom prst="rect">
            <a:avLst/>
          </a:prstGeom>
          <a:noFill/>
          <a:extLst/>
        </p:spPr>
      </p:pic>
      <p:pic>
        <p:nvPicPr>
          <p:cNvPr id="7" name="Picture 6" descr="Sign language">
            <a:extLst>
              <a:ext uri="{FF2B5EF4-FFF2-40B4-BE49-F238E27FC236}">
                <a16:creationId xmlns:a16="http://schemas.microsoft.com/office/drawing/2014/main" id="{3C81B7A6-F377-4284-8223-78C92B5C0F5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699" y="768486"/>
            <a:ext cx="3054484" cy="1984442"/>
          </a:xfrm>
          <a:prstGeom prst="rect">
            <a:avLst/>
          </a:prstGeom>
          <a:noFill/>
          <a:extLst/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9D15953-1642-4DD6-AD9E-01AA19247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9466977" y="434000"/>
            <a:ext cx="2308583" cy="1114404"/>
          </a:xfrm>
          <a:custGeom>
            <a:avLst/>
            <a:gdLst>
              <a:gd name="connsiteX0" fmla="*/ 462 w 2308583"/>
              <a:gd name="connsiteY0" fmla="*/ 1114404 h 1114404"/>
              <a:gd name="connsiteX1" fmla="*/ 2308583 w 2308583"/>
              <a:gd name="connsiteY1" fmla="*/ 1114404 h 1114404"/>
              <a:gd name="connsiteX2" fmla="*/ 2308583 w 2308583"/>
              <a:gd name="connsiteY2" fmla="*/ 0 h 1114404"/>
              <a:gd name="connsiteX3" fmla="*/ 2022607 w 2308583"/>
              <a:gd name="connsiteY3" fmla="*/ 0 h 1114404"/>
              <a:gd name="connsiteX4" fmla="*/ 2022607 w 2308583"/>
              <a:gd name="connsiteY4" fmla="*/ 843477 h 1114404"/>
              <a:gd name="connsiteX5" fmla="*/ 0 w 2308583"/>
              <a:gd name="connsiteY5" fmla="*/ 842545 h 1114404"/>
              <a:gd name="connsiteX6" fmla="*/ 462 w 2308583"/>
              <a:gd name="connsiteY6" fmla="*/ 1114404 h 111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8583" h="1114404">
                <a:moveTo>
                  <a:pt x="462" y="1114404"/>
                </a:moveTo>
                <a:lnTo>
                  <a:pt x="2308583" y="1114404"/>
                </a:lnTo>
                <a:lnTo>
                  <a:pt x="2308583" y="0"/>
                </a:lnTo>
                <a:lnTo>
                  <a:pt x="2022607" y="0"/>
                </a:lnTo>
                <a:lnTo>
                  <a:pt x="2022607" y="843477"/>
                </a:lnTo>
                <a:lnTo>
                  <a:pt x="0" y="842545"/>
                </a:lnTo>
                <a:cubicBezTo>
                  <a:pt x="923" y="936375"/>
                  <a:pt x="-462" y="1020574"/>
                  <a:pt x="462" y="111440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18D9D3-1370-4FF6-9DFC-9F87F903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4400" y="5377218"/>
            <a:ext cx="438775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AF5118A-B57B-4EB2-B6EA-1C0FC225E7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51" b="4667"/>
          <a:stretch/>
        </p:blipFill>
        <p:spPr>
          <a:xfrm>
            <a:off x="5779560" y="3338000"/>
            <a:ext cx="2525072" cy="34595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CEBEF0-C196-492B-B07B-80DF366170A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312" y="3034618"/>
            <a:ext cx="2760248" cy="2699449"/>
          </a:xfrm>
          <a:prstGeom prst="rect">
            <a:avLst/>
          </a:prstGeom>
          <a:noFill/>
          <a:extLst/>
        </p:spPr>
      </p:pic>
      <p:sp>
        <p:nvSpPr>
          <p:cNvPr id="18" name="Freeform 6">
            <a:extLst>
              <a:ext uri="{FF2B5EF4-FFF2-40B4-BE49-F238E27FC236}">
                <a16:creationId xmlns:a16="http://schemas.microsoft.com/office/drawing/2014/main" id="{FBF3780C-749F-4B50-9E1D-F2B1F6DBB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76833" y="2919002"/>
            <a:ext cx="2525072" cy="3398994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3BCD73C-EA3A-4D9D-AF21-CD0472961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209" y="3520001"/>
            <a:ext cx="5046663" cy="1797050"/>
          </a:xfrm>
        </p:spPr>
        <p:txBody>
          <a:bodyPr>
            <a:normAutofit/>
          </a:bodyPr>
          <a:lstStyle/>
          <a:p>
            <a:r>
              <a:rPr lang="en-GB" sz="3600">
                <a:latin typeface="Arial Nova" panose="020B0504020202020204" pitchFamily="34" charset="0"/>
              </a:rPr>
              <a:t>Meeting people’s communication needs</a:t>
            </a:r>
            <a:endParaRPr lang="en-GB" sz="3600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97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D6A7739-3FE1-47B4-B44C-85F9C9BD38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73" b="20020"/>
          <a:stretch/>
        </p:blipFill>
        <p:spPr>
          <a:xfrm>
            <a:off x="4883730" y="2208281"/>
            <a:ext cx="7308270" cy="450380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D2AC199-3E95-47C0-90AE-3173AAC065C5}"/>
              </a:ext>
            </a:extLst>
          </p:cNvPr>
          <p:cNvSpPr txBox="1">
            <a:spLocks/>
          </p:cNvSpPr>
          <p:nvPr/>
        </p:nvSpPr>
        <p:spPr>
          <a:xfrm>
            <a:off x="87296" y="652632"/>
            <a:ext cx="4504159" cy="5651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GB" sz="2600" dirty="0">
                <a:latin typeface="Arial Nova" panose="020B0504020202020204" pitchFamily="34" charset="0"/>
              </a:rPr>
              <a:t>Do people using your service have specialist communication needs?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C64268-7070-4C35-B71F-B9F361D83538}"/>
              </a:ext>
            </a:extLst>
          </p:cNvPr>
          <p:cNvSpPr txBox="1">
            <a:spLocks/>
          </p:cNvSpPr>
          <p:nvPr/>
        </p:nvSpPr>
        <p:spPr>
          <a:xfrm>
            <a:off x="87296" y="2167018"/>
            <a:ext cx="4504159" cy="5651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GB" sz="2600" dirty="0">
                <a:latin typeface="Arial Nova" panose="020B0504020202020204" pitchFamily="34" charset="0"/>
              </a:rPr>
              <a:t>If so, do you use  communication profiles (or equivalent) to identify these and the strategies you use to address them?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751CAF-B276-4E79-89D5-BB784CE69D19}"/>
              </a:ext>
            </a:extLst>
          </p:cNvPr>
          <p:cNvSpPr txBox="1">
            <a:spLocks/>
          </p:cNvSpPr>
          <p:nvPr/>
        </p:nvSpPr>
        <p:spPr>
          <a:xfrm>
            <a:off x="155163" y="4462173"/>
            <a:ext cx="4640573" cy="5651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GB" sz="2600" dirty="0">
                <a:latin typeface="Arial Nova" panose="020B0504020202020204" pitchFamily="34" charset="0"/>
              </a:rPr>
              <a:t>Strategies you use to aid the person’s understanding of information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0150E2E-4CC6-493C-9721-6BC499E377AF}"/>
              </a:ext>
            </a:extLst>
          </p:cNvPr>
          <p:cNvSpPr txBox="1">
            <a:spLocks/>
          </p:cNvSpPr>
          <p:nvPr/>
        </p:nvSpPr>
        <p:spPr>
          <a:xfrm>
            <a:off x="155163" y="5693998"/>
            <a:ext cx="4815670" cy="5651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GB" sz="2600" dirty="0">
                <a:latin typeface="Arial Nova" panose="020B0504020202020204" pitchFamily="34" charset="0"/>
              </a:rPr>
              <a:t>Strategies you use to aid the person’s communication of information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8C1421A-D6C4-48F8-BFE2-E6BC7917FE85}"/>
              </a:ext>
            </a:extLst>
          </p:cNvPr>
          <p:cNvSpPr txBox="1">
            <a:spLocks/>
          </p:cNvSpPr>
          <p:nvPr/>
        </p:nvSpPr>
        <p:spPr>
          <a:xfrm>
            <a:off x="155164" y="3455876"/>
            <a:ext cx="4105275" cy="5651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2600" dirty="0">
                <a:latin typeface="Arial Nova" panose="020B0504020202020204" pitchFamily="34" charset="0"/>
              </a:rPr>
              <a:t>Break this down into:</a:t>
            </a:r>
          </a:p>
        </p:txBody>
      </p:sp>
    </p:spTree>
    <p:extLst>
      <p:ext uri="{BB962C8B-B14F-4D97-AF65-F5344CB8AC3E}">
        <p14:creationId xmlns:p14="http://schemas.microsoft.com/office/powerpoint/2010/main" val="333193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F638861-22F4-42BD-AB54-580F4FFF9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rgbClr val="3F5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26">
            <a:extLst>
              <a:ext uri="{FF2B5EF4-FFF2-40B4-BE49-F238E27FC236}">
                <a16:creationId xmlns:a16="http://schemas.microsoft.com/office/drawing/2014/main" id="{6CACE173-0A3A-4306-B76C-60A0714C3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320843"/>
            <a:ext cx="11548872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y life, my story">
            <a:extLst>
              <a:ext uri="{FF2B5EF4-FFF2-40B4-BE49-F238E27FC236}">
                <a16:creationId xmlns:a16="http://schemas.microsoft.com/office/drawing/2014/main" id="{E0C313A7-CB29-44FD-99EB-744E5509389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91" y="1429446"/>
            <a:ext cx="3426217" cy="1713108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32F58B-8622-43D6-980F-E5B31F668DC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332" y="640080"/>
            <a:ext cx="2997675" cy="3291840"/>
          </a:xfrm>
          <a:prstGeom prst="rect">
            <a:avLst/>
          </a:prstGeom>
        </p:spPr>
      </p:pic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EDA9A61B-C3A3-4893-BEB3-C9932D88818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740" y="1323097"/>
            <a:ext cx="3423655" cy="192580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BCD4E61-F48D-4908-B481-370BEAD75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4" y="4717500"/>
            <a:ext cx="11548274" cy="128452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just"/>
            <a:r>
              <a:rPr lang="en-US" sz="28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How are you gathering information about people’s preferences (likes and dislikes), personal histories, strengths and things they would like to achieve? </a:t>
            </a:r>
          </a:p>
        </p:txBody>
      </p:sp>
    </p:spTree>
    <p:extLst>
      <p:ext uri="{BB962C8B-B14F-4D97-AF65-F5344CB8AC3E}">
        <p14:creationId xmlns:p14="http://schemas.microsoft.com/office/powerpoint/2010/main" val="267148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8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3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50A810FF-42C9-4FBE-9CEB-34C5762B9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84522"/>
            <a:ext cx="10905066" cy="528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AC77F2E-3BC4-44C3-8932-A90D6B2207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27" b="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19FE129-A15F-413D-80CE-9B0D449D7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85" y="212775"/>
            <a:ext cx="5314536" cy="1177875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 Nova" panose="020B0504020202020204" pitchFamily="34" charset="0"/>
              </a:rPr>
              <a:t>C1 – Kindness and compassion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53F4BD-1BB7-4CBE-B50F-6F6C265FDFED}"/>
              </a:ext>
            </a:extLst>
          </p:cNvPr>
          <p:cNvSpPr txBox="1">
            <a:spLocks/>
          </p:cNvSpPr>
          <p:nvPr/>
        </p:nvSpPr>
        <p:spPr>
          <a:xfrm>
            <a:off x="294685" y="1593900"/>
            <a:ext cx="5314536" cy="587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dirty="0">
                <a:latin typeface="Arial Nova" panose="020B0504020202020204" pitchFamily="34" charset="0"/>
              </a:rPr>
              <a:t>Make sure that: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DD4CFF-2372-4E21-B29C-58B255897671}"/>
              </a:ext>
            </a:extLst>
          </p:cNvPr>
          <p:cNvSpPr txBox="1">
            <a:spLocks/>
          </p:cNvSpPr>
          <p:nvPr/>
        </p:nvSpPr>
        <p:spPr>
          <a:xfrm>
            <a:off x="294685" y="2533805"/>
            <a:ext cx="6096387" cy="587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 2" panose="05020102010507070707" pitchFamily="18" charset="2"/>
              <a:buChar char="R"/>
            </a:pPr>
            <a:r>
              <a:rPr lang="en-GB" sz="2600" dirty="0">
                <a:latin typeface="Arial Nova" panose="020B0504020202020204" pitchFamily="34" charset="0"/>
              </a:rPr>
              <a:t>Staff treat people with kindness and compassion at all times</a:t>
            </a:r>
          </a:p>
          <a:p>
            <a:pPr algn="just"/>
            <a:endParaRPr lang="en-GB" sz="2600" dirty="0">
              <a:latin typeface="Arial Nova" panose="020B05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D3DE3E-07F1-44AB-BB8B-F76D62030868}"/>
              </a:ext>
            </a:extLst>
          </p:cNvPr>
          <p:cNvSpPr/>
          <p:nvPr/>
        </p:nvSpPr>
        <p:spPr>
          <a:xfrm>
            <a:off x="294685" y="3324380"/>
            <a:ext cx="645545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 2" panose="05020102010507070707" pitchFamily="18" charset="2"/>
              <a:buChar char="R"/>
            </a:pPr>
            <a:r>
              <a:rPr lang="en-GB" sz="2600" dirty="0">
                <a:latin typeface="Arial Nova" panose="020B0504020202020204" pitchFamily="34" charset="0"/>
              </a:rPr>
              <a:t>People feel genuinely supported and cared for by the service and that their needs (including their communication needs) are being properly met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8C4C7B-4CD0-469B-8D9F-3C4E4C079459}"/>
              </a:ext>
            </a:extLst>
          </p:cNvPr>
          <p:cNvSpPr/>
          <p:nvPr/>
        </p:nvSpPr>
        <p:spPr>
          <a:xfrm>
            <a:off x="287875" y="5195134"/>
            <a:ext cx="629490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 2" panose="05020102010507070707" pitchFamily="18" charset="2"/>
              <a:buChar char="R"/>
            </a:pPr>
            <a:r>
              <a:rPr lang="en-GB" sz="2600" dirty="0">
                <a:latin typeface="Arial Nova" panose="020B0504020202020204" pitchFamily="34" charset="0"/>
              </a:rPr>
              <a:t>Staff understand the personal histories, preferences and potential of the people they are supporting</a:t>
            </a:r>
          </a:p>
        </p:txBody>
      </p:sp>
    </p:spTree>
    <p:extLst>
      <p:ext uri="{BB962C8B-B14F-4D97-AF65-F5344CB8AC3E}">
        <p14:creationId xmlns:p14="http://schemas.microsoft.com/office/powerpoint/2010/main" val="4040960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756</Words>
  <Application>Microsoft Office PowerPoint</Application>
  <PresentationFormat>Widescreen</PresentationFormat>
  <Paragraphs>60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Nova</vt:lpstr>
      <vt:lpstr>Calibri</vt:lpstr>
      <vt:lpstr>Calibri Light</vt:lpstr>
      <vt:lpstr>Wingdings</vt:lpstr>
      <vt:lpstr>Wingdings 2</vt:lpstr>
      <vt:lpstr>Office Theme</vt:lpstr>
      <vt:lpstr>Is the service caring?</vt:lpstr>
      <vt:lpstr>C1: Kindness and compassion</vt:lpstr>
      <vt:lpstr>Kindness and compassion… service user feedback</vt:lpstr>
      <vt:lpstr>Are there any existing concerns about the way staff members interact with service users?</vt:lpstr>
      <vt:lpstr>Meeting people’s communication needs</vt:lpstr>
      <vt:lpstr>PowerPoint Presentation</vt:lpstr>
      <vt:lpstr>How are you gathering information about people’s preferences (likes and dislikes), personal histories, strengths and things they would like to achieve? </vt:lpstr>
      <vt:lpstr>PowerPoint Presentation</vt:lpstr>
      <vt:lpstr>C1 – Kindness and compassion</vt:lpstr>
      <vt:lpstr>C1 – Kindness and compassion</vt:lpstr>
      <vt:lpstr>C2 – supporting people to express their views and be involved in decision making </vt:lpstr>
      <vt:lpstr>What evidence is there that staff are enabling people to express themselves effectively?</vt:lpstr>
      <vt:lpstr>What information is there readily available to people about local advocacy services and relevant community organisations and how to access them? </vt:lpstr>
      <vt:lpstr>PowerPoint Presentation</vt:lpstr>
      <vt:lpstr>C2 – supporting people to express their views and be involved in decision making</vt:lpstr>
      <vt:lpstr>C2 – supporting people to express their views and be involved in decision making</vt:lpstr>
      <vt:lpstr>PowerPoint Presentation</vt:lpstr>
      <vt:lpstr>PowerPoint Presentation</vt:lpstr>
      <vt:lpstr>What measures can you evidence to show that you protect people’s personal data in line with the requirements of the General Data Protection Regulations (GDPR)?</vt:lpstr>
      <vt:lpstr>PowerPoint Presentation</vt:lpstr>
      <vt:lpstr>What measures are in place to ensure that people’s friends and relatives are made to feel welcome and are able to visit without unnecessary restrictions?</vt:lpstr>
      <vt:lpstr>C3 – Promote and respect people’s privacy, dignity and independence</vt:lpstr>
      <vt:lpstr>C3 – Promote and respect people’s privacy, dignity and independence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the service caring?</dc:title>
  <dc:creator>Mik Alban</dc:creator>
  <cp:lastModifiedBy>Mik Alban</cp:lastModifiedBy>
  <cp:revision>18</cp:revision>
  <dcterms:created xsi:type="dcterms:W3CDTF">2019-02-06T05:20:54Z</dcterms:created>
  <dcterms:modified xsi:type="dcterms:W3CDTF">2019-03-01T06:25:57Z</dcterms:modified>
</cp:coreProperties>
</file>