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4" r:id="rId6"/>
  </p:sldMasterIdLst>
  <p:notesMasterIdLst>
    <p:notesMasterId r:id="rId18"/>
  </p:notesMasterIdLst>
  <p:sldIdLst>
    <p:sldId id="284" r:id="rId7"/>
    <p:sldId id="303" r:id="rId8"/>
    <p:sldId id="332" r:id="rId9"/>
    <p:sldId id="331" r:id="rId10"/>
    <p:sldId id="334" r:id="rId11"/>
    <p:sldId id="261" r:id="rId12"/>
    <p:sldId id="290" r:id="rId13"/>
    <p:sldId id="304" r:id="rId14"/>
    <p:sldId id="329" r:id="rId15"/>
    <p:sldId id="333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99FA19-B061-47F1-BC68-2081A6B82BAA}">
          <p14:sldIdLst>
            <p14:sldId id="284"/>
            <p14:sldId id="303"/>
            <p14:sldId id="332"/>
            <p14:sldId id="331"/>
            <p14:sldId id="334"/>
            <p14:sldId id="261"/>
            <p14:sldId id="290"/>
            <p14:sldId id="304"/>
            <p14:sldId id="329"/>
            <p14:sldId id="333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09995-5712-4883-9DF4-B202490DB2B1}" v="2" dt="2022-02-27T13:48:51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4ABD-3AB8-48CE-AF7A-69A0AC2A1464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AFFE0-CF86-42D0-9F28-D354DCBE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5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AA1C2-B6EC-446B-93D4-4C48C619B7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9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5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674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3" y="208737"/>
            <a:ext cx="11865223" cy="67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6" y="1139161"/>
            <a:ext cx="11699747" cy="4987012"/>
          </a:xfrm>
          <a:prstGeom prst="rect">
            <a:avLst/>
          </a:prstGeom>
        </p:spPr>
        <p:txBody>
          <a:bodyPr lIns="122275" tIns="61140" rIns="122275" bIns="61140"/>
          <a:lstStyle>
            <a:lvl1pPr>
              <a:defRPr sz="1758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758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758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758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758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6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2" y="1143494"/>
            <a:ext cx="10882560" cy="4733777"/>
          </a:xfrm>
          <a:prstGeom prst="rect">
            <a:avLst/>
          </a:prstGeom>
        </p:spPr>
        <p:txBody>
          <a:bodyPr lIns="110920" tIns="55458" rIns="110920" bIns="5545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9186" y="188647"/>
            <a:ext cx="9313199" cy="720080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>
              <a:buFontTx/>
              <a:buNone/>
              <a:defRPr sz="5274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0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59" y="142852"/>
            <a:ext cx="10572824" cy="1143000"/>
          </a:xfrm>
        </p:spPr>
        <p:txBody>
          <a:bodyPr lIns="109774" tIns="54887" rIns="109774" bIns="54887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59" y="1428737"/>
            <a:ext cx="11715832" cy="4000527"/>
          </a:xfrm>
        </p:spPr>
        <p:txBody>
          <a:bodyPr lIns="109774" tIns="54887" rIns="109774" bIns="54887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3" y="6492900"/>
            <a:ext cx="2844800" cy="365125"/>
          </a:xfrm>
        </p:spPr>
        <p:txBody>
          <a:bodyPr lIns="109774" tIns="54887" rIns="109774" bIns="54887"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2" y="6448252"/>
            <a:ext cx="2844800" cy="365125"/>
          </a:xfrm>
          <a:prstGeom prst="rect">
            <a:avLst/>
          </a:prstGeom>
        </p:spPr>
        <p:txBody>
          <a:bodyPr lIns="109774" tIns="54887" rIns="109774" bIns="54887"/>
          <a:lstStyle/>
          <a:p>
            <a:fld id="{60CAAB6C-484E-499A-A841-E4B3080FF7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459" y="5572140"/>
            <a:ext cx="11715832" cy="857237"/>
          </a:xfrm>
        </p:spPr>
        <p:txBody>
          <a:bodyPr lIns="109774" tIns="54887" rIns="109774" bIns="54887">
            <a:normAutofit/>
          </a:bodyPr>
          <a:lstStyle>
            <a:lvl1pPr marL="0" indent="0">
              <a:buFontTx/>
              <a:buNone/>
              <a:defRPr sz="2149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21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EC14-AE51-4DA2-A6BE-915CEFF6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1D14-988A-4575-AD51-B178945B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7BF-A354-4227-A2E5-BB86E564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F55C-59C1-462D-B892-E5137BC36331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2D988-DB88-49F7-A62E-55E21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45CA-6826-4FAC-8F50-386A3348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1DF-9A11-414F-A57D-5F91170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0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9" y="208743"/>
            <a:ext cx="11865223" cy="67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0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5"/>
          <a:stretch/>
        </p:blipFill>
        <p:spPr>
          <a:xfrm>
            <a:off x="164209" y="208746"/>
            <a:ext cx="11865223" cy="17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4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0"/>
          <a:stretch/>
        </p:blipFill>
        <p:spPr>
          <a:xfrm>
            <a:off x="164209" y="208741"/>
            <a:ext cx="11865223" cy="17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6" y="1139161"/>
            <a:ext cx="11699747" cy="4987012"/>
          </a:xfrm>
          <a:prstGeom prst="rect">
            <a:avLst/>
          </a:prstGeom>
        </p:spPr>
        <p:txBody>
          <a:bodyPr lIns="122275" tIns="61140" rIns="122275" bIns="61140"/>
          <a:lstStyle>
            <a:lvl1pPr>
              <a:defRPr sz="1758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758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758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758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758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1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2" y="1143494"/>
            <a:ext cx="10882560" cy="4733777"/>
          </a:xfrm>
          <a:prstGeom prst="rect">
            <a:avLst/>
          </a:prstGeom>
        </p:spPr>
        <p:txBody>
          <a:bodyPr lIns="110920" tIns="55458" rIns="110920" bIns="5545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9186" y="188647"/>
            <a:ext cx="9313199" cy="720080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>
              <a:buFontTx/>
              <a:buNone/>
              <a:defRPr sz="5274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59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59" y="142852"/>
            <a:ext cx="10572824" cy="1143000"/>
          </a:xfrm>
        </p:spPr>
        <p:txBody>
          <a:bodyPr lIns="109774" tIns="54887" rIns="109774" bIns="54887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59" y="1428737"/>
            <a:ext cx="11715832" cy="4000527"/>
          </a:xfrm>
        </p:spPr>
        <p:txBody>
          <a:bodyPr lIns="109774" tIns="54887" rIns="109774" bIns="54887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3" y="6492900"/>
            <a:ext cx="2844800" cy="365125"/>
          </a:xfrm>
        </p:spPr>
        <p:txBody>
          <a:bodyPr lIns="109774" tIns="54887" rIns="109774" bIns="54887"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2" y="6448252"/>
            <a:ext cx="2844800" cy="365125"/>
          </a:xfrm>
          <a:prstGeom prst="rect">
            <a:avLst/>
          </a:prstGeom>
        </p:spPr>
        <p:txBody>
          <a:bodyPr lIns="109774" tIns="54887" rIns="109774" bIns="54887"/>
          <a:lstStyle/>
          <a:p>
            <a:fld id="{60CAAB6C-484E-499A-A841-E4B3080FF7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459" y="5572140"/>
            <a:ext cx="11715832" cy="857237"/>
          </a:xfrm>
        </p:spPr>
        <p:txBody>
          <a:bodyPr lIns="109774" tIns="54887" rIns="109774" bIns="54887">
            <a:normAutofit/>
          </a:bodyPr>
          <a:lstStyle>
            <a:lvl1pPr marL="0" indent="0">
              <a:buFontTx/>
              <a:buNone/>
              <a:defRPr sz="2149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68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5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674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5"/>
          <a:stretch/>
        </p:blipFill>
        <p:spPr>
          <a:xfrm>
            <a:off x="164203" y="208737"/>
            <a:ext cx="11865223" cy="173980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448252"/>
            <a:ext cx="2844800" cy="365125"/>
          </a:xfrm>
          <a:prstGeom prst="rect">
            <a:avLst/>
          </a:prstGeom>
        </p:spPr>
        <p:txBody>
          <a:bodyPr lIns="91420" tIns="45711" rIns="91420" bIns="45711"/>
          <a:lstStyle>
            <a:lvl1pPr algn="r">
              <a:defRPr sz="1100"/>
            </a:lvl1pPr>
          </a:lstStyle>
          <a:p>
            <a:pPr defTabSz="911183"/>
            <a:fld id="{4C9F3056-A201-407F-8DF0-FE5E587986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1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6" y="1139161"/>
            <a:ext cx="11699747" cy="4987012"/>
          </a:xfrm>
          <a:prstGeom prst="rect">
            <a:avLst/>
          </a:prstGeom>
        </p:spPr>
        <p:txBody>
          <a:bodyPr lIns="122275" tIns="61140" rIns="122275" bIns="61140"/>
          <a:lstStyle>
            <a:lvl1pPr>
              <a:defRPr sz="1758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758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758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758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758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87A-64D8-44B8-99B4-E1815FBE0B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C3B-9259-43DC-9E39-AB2EFD68D9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5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674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0"/>
          <a:stretch/>
        </p:blipFill>
        <p:spPr>
          <a:xfrm>
            <a:off x="164203" y="208737"/>
            <a:ext cx="11865223" cy="176157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448252"/>
            <a:ext cx="2844800" cy="365125"/>
          </a:xfrm>
          <a:prstGeom prst="rect">
            <a:avLst/>
          </a:prstGeom>
        </p:spPr>
        <p:txBody>
          <a:bodyPr lIns="91420" tIns="45711" rIns="91420" bIns="45711"/>
          <a:lstStyle>
            <a:lvl1pPr algn="r">
              <a:defRPr sz="1100"/>
            </a:lvl1pPr>
          </a:lstStyle>
          <a:p>
            <a:pPr defTabSz="911183"/>
            <a:fld id="{4C9F3056-A201-407F-8DF0-FE5E587986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1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5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4" y="1139158"/>
            <a:ext cx="11699747" cy="4987012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448252"/>
            <a:ext cx="2844800" cy="365125"/>
          </a:xfrm>
          <a:prstGeom prst="rect">
            <a:avLst/>
          </a:prstGeom>
        </p:spPr>
        <p:txBody>
          <a:bodyPr lIns="91420" tIns="45711" rIns="91420" bIns="45711"/>
          <a:lstStyle>
            <a:lvl1pPr algn="r">
              <a:defRPr sz="1100"/>
            </a:lvl1pPr>
          </a:lstStyle>
          <a:p>
            <a:pPr defTabSz="911183"/>
            <a:fld id="{4C9F3056-A201-407F-8DF0-FE5E587986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1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0" y="1143485"/>
            <a:ext cx="10882560" cy="4733777"/>
          </a:xfrm>
          <a:prstGeom prst="rect">
            <a:avLst/>
          </a:prstGeom>
        </p:spPr>
        <p:txBody>
          <a:bodyPr lIns="82918" tIns="41460" rIns="82918" bIns="4146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9185" y="188643"/>
            <a:ext cx="9313200" cy="72008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448252"/>
            <a:ext cx="2844800" cy="365125"/>
          </a:xfrm>
          <a:prstGeom prst="rect">
            <a:avLst/>
          </a:prstGeom>
        </p:spPr>
        <p:txBody>
          <a:bodyPr lIns="91420" tIns="45711" rIns="91420" bIns="45711"/>
          <a:lstStyle>
            <a:lvl1pPr algn="r">
              <a:defRPr sz="1100"/>
            </a:lvl1pPr>
          </a:lstStyle>
          <a:p>
            <a:pPr defTabSz="911183"/>
            <a:fld id="{4C9F3056-A201-407F-8DF0-FE5E587986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1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1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59" y="142852"/>
            <a:ext cx="1057282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59" y="1428737"/>
            <a:ext cx="11715832" cy="40005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3" y="6492900"/>
            <a:ext cx="28448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AB6C-484E-499A-A841-E4B3080FF7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459" y="5572141"/>
            <a:ext cx="11715832" cy="857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8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9" y="208743"/>
            <a:ext cx="11865223" cy="67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5"/>
          <a:stretch/>
        </p:blipFill>
        <p:spPr>
          <a:xfrm>
            <a:off x="164209" y="208746"/>
            <a:ext cx="11865223" cy="17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 dirty="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0"/>
          <a:stretch/>
        </p:blipFill>
        <p:spPr>
          <a:xfrm>
            <a:off x="164209" y="208741"/>
            <a:ext cx="11865223" cy="17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0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5514" y="6516768"/>
            <a:ext cx="11740445" cy="0"/>
          </a:xfrm>
          <a:prstGeom prst="line">
            <a:avLst/>
          </a:prstGeom>
          <a:ln w="3175" cmpd="sng">
            <a:solidFill>
              <a:srgbClr val="CB17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787" y="4"/>
            <a:ext cx="12192000" cy="1050551"/>
          </a:xfrm>
          <a:prstGeom prst="rect">
            <a:avLst/>
          </a:prstGeom>
          <a:solidFill>
            <a:srgbClr val="CD1719"/>
          </a:solidFill>
        </p:spPr>
        <p:txBody>
          <a:bodyPr lIns="91410" tIns="45706" rIns="91410" bIns="4570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charset="0"/>
              <a:buNone/>
              <a:defRPr/>
            </a:pPr>
            <a:endParaRPr lang="en-US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5883" y="6448252"/>
            <a:ext cx="2844800" cy="365125"/>
          </a:xfrm>
          <a:prstGeom prst="rect">
            <a:avLst/>
          </a:prstGeom>
        </p:spPr>
        <p:txBody>
          <a:bodyPr lIns="91420" tIns="45711" rIns="91420" bIns="45711"/>
          <a:lstStyle>
            <a:lvl1pPr algn="r">
              <a:defRPr sz="1100"/>
            </a:lvl1pPr>
          </a:lstStyle>
          <a:p>
            <a:pPr defTabSz="911183"/>
            <a:fld id="{4C9F3056-A201-407F-8DF0-FE5E587986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1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4570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4570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45705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4570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45705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45705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5515" y="6516768"/>
            <a:ext cx="11740444" cy="0"/>
          </a:xfrm>
          <a:prstGeom prst="line">
            <a:avLst/>
          </a:prstGeom>
          <a:ln w="3175" cmpd="sng">
            <a:solidFill>
              <a:srgbClr val="CB17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790" y="10"/>
            <a:ext cx="12192000" cy="1050551"/>
          </a:xfrm>
          <a:prstGeom prst="rect">
            <a:avLst/>
          </a:prstGeom>
          <a:solidFill>
            <a:srgbClr val="CD1719"/>
          </a:solidFill>
        </p:spPr>
        <p:txBody>
          <a:bodyPr lIns="119428" tIns="59716" rIns="119428" bIns="59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charset="0"/>
              <a:buNone/>
              <a:defRPr/>
            </a:pPr>
            <a:endParaRPr lang="en-US" sz="4297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84" r:id="rId7"/>
  </p:sldLayoutIdLst>
  <p:txStyles>
    <p:titleStyle>
      <a:lvl1pPr algn="ctr" defTabSz="597149" rtl="0" eaLnBrk="1" latinLnBrk="0" hangingPunct="1">
        <a:spcBef>
          <a:spcPct val="0"/>
        </a:spcBef>
        <a:buNone/>
        <a:defRPr sz="5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862" indent="-447862" algn="l" defTabSz="597149" rtl="0" eaLnBrk="1" latinLnBrk="0" hangingPunct="1">
        <a:spcBef>
          <a:spcPct val="200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0369" indent="-373218" algn="l" defTabSz="597149" rtl="0" eaLnBrk="1" latinLnBrk="0" hangingPunct="1">
        <a:spcBef>
          <a:spcPct val="20000"/>
        </a:spcBef>
        <a:buFont typeface="Arial"/>
        <a:buChar char="–"/>
        <a:defRPr sz="3614" kern="1200">
          <a:solidFill>
            <a:schemeClr val="tx1"/>
          </a:solidFill>
          <a:latin typeface="+mn-lt"/>
          <a:ea typeface="+mn-ea"/>
          <a:cs typeface="+mn-cs"/>
        </a:defRPr>
      </a:lvl2pPr>
      <a:lvl3pPr marL="1492879" indent="-298576" algn="l" defTabSz="597149" rtl="0" eaLnBrk="1" latinLnBrk="0" hangingPunct="1">
        <a:spcBef>
          <a:spcPct val="20000"/>
        </a:spcBef>
        <a:buFont typeface="Arial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090028" indent="-298576" algn="l" defTabSz="597149" rtl="0" eaLnBrk="1" latinLnBrk="0" hangingPunct="1">
        <a:spcBef>
          <a:spcPct val="20000"/>
        </a:spcBef>
        <a:buFont typeface="Arial"/>
        <a:buChar char="–"/>
        <a:defRPr sz="2539" kern="1200">
          <a:solidFill>
            <a:schemeClr val="tx1"/>
          </a:solidFill>
          <a:latin typeface="+mn-lt"/>
          <a:ea typeface="+mn-ea"/>
          <a:cs typeface="+mn-cs"/>
        </a:defRPr>
      </a:lvl4pPr>
      <a:lvl5pPr marL="2687177" indent="-298576" algn="l" defTabSz="597149" rtl="0" eaLnBrk="1" latinLnBrk="0" hangingPunct="1">
        <a:spcBef>
          <a:spcPct val="20000"/>
        </a:spcBef>
        <a:buFont typeface="Arial"/>
        <a:buChar char="»"/>
        <a:defRPr sz="2539" kern="1200">
          <a:solidFill>
            <a:schemeClr val="tx1"/>
          </a:solidFill>
          <a:latin typeface="+mn-lt"/>
          <a:ea typeface="+mn-ea"/>
          <a:cs typeface="+mn-cs"/>
        </a:defRPr>
      </a:lvl5pPr>
      <a:lvl6pPr marL="328432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8147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78629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7577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597149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1943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79145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38860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8575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829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18005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7772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5515" y="6516768"/>
            <a:ext cx="11740444" cy="0"/>
          </a:xfrm>
          <a:prstGeom prst="line">
            <a:avLst/>
          </a:prstGeom>
          <a:ln w="3175" cmpd="sng">
            <a:solidFill>
              <a:srgbClr val="CB17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790" y="10"/>
            <a:ext cx="12192000" cy="1050551"/>
          </a:xfrm>
          <a:prstGeom prst="rect">
            <a:avLst/>
          </a:prstGeom>
          <a:solidFill>
            <a:srgbClr val="CD1719"/>
          </a:solidFill>
        </p:spPr>
        <p:txBody>
          <a:bodyPr lIns="119428" tIns="59716" rIns="119428" bIns="59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charset="0"/>
              <a:buNone/>
              <a:defRPr/>
            </a:pPr>
            <a:endParaRPr lang="en-US" sz="4297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9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2" r:id="rId7"/>
    <p:sldLayoutId id="2147483683" r:id="rId8"/>
  </p:sldLayoutIdLst>
  <p:txStyles>
    <p:titleStyle>
      <a:lvl1pPr algn="ctr" defTabSz="597149" rtl="0" eaLnBrk="1" latinLnBrk="0" hangingPunct="1">
        <a:spcBef>
          <a:spcPct val="0"/>
        </a:spcBef>
        <a:buNone/>
        <a:defRPr sz="5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862" indent="-447862" algn="l" defTabSz="597149" rtl="0" eaLnBrk="1" latinLnBrk="0" hangingPunct="1">
        <a:spcBef>
          <a:spcPct val="200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0369" indent="-373218" algn="l" defTabSz="597149" rtl="0" eaLnBrk="1" latinLnBrk="0" hangingPunct="1">
        <a:spcBef>
          <a:spcPct val="20000"/>
        </a:spcBef>
        <a:buFont typeface="Arial"/>
        <a:buChar char="–"/>
        <a:defRPr sz="3614" kern="1200">
          <a:solidFill>
            <a:schemeClr val="tx1"/>
          </a:solidFill>
          <a:latin typeface="+mn-lt"/>
          <a:ea typeface="+mn-ea"/>
          <a:cs typeface="+mn-cs"/>
        </a:defRPr>
      </a:lvl2pPr>
      <a:lvl3pPr marL="1492879" indent="-298576" algn="l" defTabSz="597149" rtl="0" eaLnBrk="1" latinLnBrk="0" hangingPunct="1">
        <a:spcBef>
          <a:spcPct val="20000"/>
        </a:spcBef>
        <a:buFont typeface="Arial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090028" indent="-298576" algn="l" defTabSz="597149" rtl="0" eaLnBrk="1" latinLnBrk="0" hangingPunct="1">
        <a:spcBef>
          <a:spcPct val="20000"/>
        </a:spcBef>
        <a:buFont typeface="Arial"/>
        <a:buChar char="–"/>
        <a:defRPr sz="2539" kern="1200">
          <a:solidFill>
            <a:schemeClr val="tx1"/>
          </a:solidFill>
          <a:latin typeface="+mn-lt"/>
          <a:ea typeface="+mn-ea"/>
          <a:cs typeface="+mn-cs"/>
        </a:defRPr>
      </a:lvl4pPr>
      <a:lvl5pPr marL="2687177" indent="-298576" algn="l" defTabSz="597149" rtl="0" eaLnBrk="1" latinLnBrk="0" hangingPunct="1">
        <a:spcBef>
          <a:spcPct val="20000"/>
        </a:spcBef>
        <a:buFont typeface="Arial"/>
        <a:buChar char="»"/>
        <a:defRPr sz="2539" kern="1200">
          <a:solidFill>
            <a:schemeClr val="tx1"/>
          </a:solidFill>
          <a:latin typeface="+mn-lt"/>
          <a:ea typeface="+mn-ea"/>
          <a:cs typeface="+mn-cs"/>
        </a:defRPr>
      </a:lvl5pPr>
      <a:lvl6pPr marL="328432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8147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78629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7577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597149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1943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79145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38860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8575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829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18005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7772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Sense of Integrated Care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B5AF0-8DC3-4A25-9552-15C862BF5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52" y="3429000"/>
            <a:ext cx="8534399" cy="1752599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Hugh Evans – The Council Response</a:t>
            </a:r>
          </a:p>
          <a:p>
            <a:r>
              <a:rPr lang="en-GB" dirty="0">
                <a:solidFill>
                  <a:schemeClr val="bg1"/>
                </a:solidFill>
              </a:rPr>
              <a:t>2 March 2022</a:t>
            </a:r>
          </a:p>
        </p:txBody>
      </p:sp>
    </p:spTree>
    <p:extLst>
      <p:ext uri="{BB962C8B-B14F-4D97-AF65-F5344CB8AC3E}">
        <p14:creationId xmlns:p14="http://schemas.microsoft.com/office/powerpoint/2010/main" val="337003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B0277-6F3A-4901-B1B5-D5D46409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11" y="1153120"/>
            <a:ext cx="10882560" cy="5218805"/>
          </a:xfrm>
        </p:spPr>
        <p:txBody>
          <a:bodyPr/>
          <a:lstStyle/>
          <a:p>
            <a:pPr marL="0" indent="0">
              <a:buNone/>
            </a:pPr>
            <a:r>
              <a:rPr lang="en-GB" sz="2100" b="1" dirty="0"/>
              <a:t>Financial and demand challenges </a:t>
            </a:r>
          </a:p>
          <a:p>
            <a:r>
              <a:rPr lang="en-GB" sz="2100" dirty="0"/>
              <a:t>Increased national underfunding of social care for over a decade</a:t>
            </a:r>
          </a:p>
          <a:p>
            <a:r>
              <a:rPr lang="en-GB" sz="2100" dirty="0"/>
              <a:t>Significant demand increases, especially during COVID-19 era</a:t>
            </a:r>
          </a:p>
          <a:p>
            <a:r>
              <a:rPr lang="en-GB" sz="2100" dirty="0"/>
              <a:t>Bristol City Council facing c.£20m funding shortfall, the majority of which is Adult Social Care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100" b="1" dirty="0"/>
              <a:t>Smart (strategic and operational) partnership working across the system</a:t>
            </a:r>
          </a:p>
          <a:p>
            <a:pPr marL="342900" lvl="0" indent="-342900">
              <a:buFont typeface="+mj-lt"/>
              <a:buAutoNum type="romanLcPeriod"/>
            </a:pPr>
            <a:r>
              <a:rPr lang="en-US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 to locality working </a:t>
            </a:r>
            <a:r>
              <a:rPr lang="en-US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effective joint working across sectors at ICP level</a:t>
            </a:r>
          </a:p>
          <a:p>
            <a:pPr marL="342900" lvl="0" indent="-342900">
              <a:buFont typeface="+mj-lt"/>
              <a:buAutoNum type="romanLcPeriod"/>
            </a:pPr>
            <a:r>
              <a:rPr lang="en-GB" sz="2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Standard Operating Procedures (SOP) </a:t>
            </a:r>
            <a:r>
              <a:rPr lang="en-GB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Streamlined and improved processes </a:t>
            </a:r>
            <a:r>
              <a:rPr lang="en-US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romanLcPeriod"/>
            </a:pPr>
            <a:r>
              <a:rPr lang="en-GB" sz="2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Strengthening the local commissioned care offer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Reduction in bed-based care and regularising spend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Boosting the domiciliary and accommodation with care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Better local provision of high-level progressive services for people with complex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Implementing Discharge to Assess pathways</a:t>
            </a:r>
          </a:p>
          <a:p>
            <a:pPr marL="342900" lvl="0" indent="-342900">
              <a:buFont typeface="+mj-lt"/>
              <a:buAutoNum type="romanLcPeriod"/>
            </a:pPr>
            <a:r>
              <a:rPr lang="en-US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Partnership approaches to housing/accommodation provision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B399-751E-4F4C-870B-C7AD5B0F2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186" y="188647"/>
            <a:ext cx="11484385" cy="720080"/>
          </a:xfrm>
        </p:spPr>
        <p:txBody>
          <a:bodyPr/>
          <a:lstStyle/>
          <a:p>
            <a:r>
              <a:rPr lang="en-GB" sz="4800" dirty="0"/>
              <a:t>Building ICPs – challenge and necessity</a:t>
            </a:r>
          </a:p>
        </p:txBody>
      </p:sp>
    </p:spTree>
    <p:extLst>
      <p:ext uri="{BB962C8B-B14F-4D97-AF65-F5344CB8AC3E}">
        <p14:creationId xmlns:p14="http://schemas.microsoft.com/office/powerpoint/2010/main" val="20226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46D8-1631-4E95-8CA9-3F66A3E3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134755"/>
            <a:ext cx="10847672" cy="6357114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</a:rPr>
              <a:t>Building ICPs – challenge and necessity</a:t>
            </a:r>
          </a:p>
          <a:p>
            <a:pPr marL="0" indent="0"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marL="97932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‘PLACE’ - Building the power of communities.</a:t>
            </a:r>
          </a:p>
          <a:p>
            <a:pPr marL="97932" indent="0">
              <a:buNone/>
            </a:pPr>
            <a:r>
              <a:rPr lang="en-GB" sz="2177" b="1" dirty="0">
                <a:solidFill>
                  <a:schemeClr val="tx1"/>
                </a:solidFill>
              </a:rPr>
              <a:t>We must understand how the way that we work impacts geographical communities and communities of interest experiencing systemic inequity.</a:t>
            </a:r>
          </a:p>
          <a:p>
            <a:pPr marL="97932" indent="0">
              <a:buNone/>
            </a:pPr>
            <a:r>
              <a:rPr lang="en-GB" sz="2177" dirty="0">
                <a:solidFill>
                  <a:schemeClr val="tx1"/>
                </a:solidFill>
              </a:rPr>
              <a:t>Council to increasingly become a </a:t>
            </a:r>
            <a:r>
              <a:rPr lang="en-GB" sz="2177" b="1" dirty="0">
                <a:solidFill>
                  <a:schemeClr val="tx1"/>
                </a:solidFill>
              </a:rPr>
              <a:t>‘development organisation’ </a:t>
            </a:r>
            <a:r>
              <a:rPr lang="en-GB" sz="2177" dirty="0">
                <a:solidFill>
                  <a:schemeClr val="tx1"/>
                </a:solidFill>
              </a:rPr>
              <a:t>that promotes </a:t>
            </a:r>
            <a:r>
              <a:rPr lang="en-GB" sz="2177" b="1" dirty="0">
                <a:solidFill>
                  <a:schemeClr val="tx1"/>
                </a:solidFill>
              </a:rPr>
              <a:t>equity, inclusion, community and social development and resilience.</a:t>
            </a:r>
          </a:p>
          <a:p>
            <a:pPr marL="440832" indent="-342900"/>
            <a:r>
              <a:rPr lang="en-GB" sz="2177" dirty="0">
                <a:solidFill>
                  <a:schemeClr val="tx1"/>
                </a:solidFill>
              </a:rPr>
              <a:t>Care and support providers to attain increased parity of status within health, care and wellbeing systems and ‘places’.</a:t>
            </a:r>
          </a:p>
          <a:p>
            <a:pPr marL="440832" indent="-342900"/>
            <a:r>
              <a:rPr lang="en-GB" sz="2177" dirty="0">
                <a:solidFill>
                  <a:schemeClr val="tx1"/>
                </a:solidFill>
              </a:rPr>
              <a:t>Voluntary and community sectors to play an increasing role in the activity of ‘places’.</a:t>
            </a:r>
          </a:p>
          <a:p>
            <a:pPr marL="440832" indent="-342900"/>
            <a:r>
              <a:rPr lang="en-GB" sz="2177" dirty="0">
                <a:solidFill>
                  <a:schemeClr val="tx1"/>
                </a:solidFill>
              </a:rPr>
              <a:t>Development of smaller and more representative local enterprises to be encouraged and supported.  </a:t>
            </a:r>
          </a:p>
          <a:p>
            <a:pPr marL="440832" indent="-342900"/>
            <a:r>
              <a:rPr lang="en-GB" sz="2177" dirty="0">
                <a:solidFill>
                  <a:schemeClr val="tx1"/>
                </a:solidFill>
              </a:rPr>
              <a:t>Functional activities of authorities and the NHS to be ‘de-mystified’ and made more accessible.</a:t>
            </a:r>
          </a:p>
          <a:p>
            <a:pPr marL="440832" indent="-342900"/>
            <a:r>
              <a:rPr lang="en-GB" sz="2177" dirty="0">
                <a:solidFill>
                  <a:schemeClr val="tx1"/>
                </a:solidFill>
              </a:rPr>
              <a:t>Budgets and commissioning to be less central, and increasingly ceded to localities</a:t>
            </a:r>
            <a:r>
              <a:rPr lang="en-GB" sz="2177" b="1" dirty="0">
                <a:solidFill>
                  <a:schemeClr val="tx1"/>
                </a:solidFill>
              </a:rPr>
              <a:t>.</a:t>
            </a:r>
          </a:p>
          <a:p>
            <a:pPr marL="97932" indent="0">
              <a:buNone/>
            </a:pPr>
            <a:endParaRPr lang="en-GB" sz="2177" b="1" dirty="0">
              <a:solidFill>
                <a:schemeClr val="tx1"/>
              </a:solidFill>
            </a:endParaRPr>
          </a:p>
          <a:p>
            <a:pPr marL="97932" indent="0">
              <a:buNone/>
            </a:pPr>
            <a:endParaRPr lang="en-GB" sz="2177" b="1" dirty="0">
              <a:solidFill>
                <a:schemeClr val="tx1"/>
              </a:solidFill>
            </a:endParaRPr>
          </a:p>
          <a:p>
            <a:pPr marL="97932" indent="0">
              <a:buNone/>
            </a:pPr>
            <a:endParaRPr lang="en-GB" sz="2177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ACD481-7ED5-44B2-8658-A99B17AA3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2" y="1143494"/>
            <a:ext cx="10882560" cy="508585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NHS Long Term Plan (Jan 2019) set out an ambition to increasingly focus on ‘local partnerships with local authority-funded services’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Integration and Innovation White Paper (Feb 2021) established legislative plans to formalise integration between NHS, local authorities and other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Health and social care integration: joining up care for people, places and populations further fleshed out </a:t>
            </a:r>
            <a:r>
              <a:rPr lang="en-GB" sz="2000" b="1" dirty="0"/>
              <a:t>‘place’ approach</a:t>
            </a:r>
          </a:p>
          <a:p>
            <a:pPr marL="0" indent="0">
              <a:buNone/>
            </a:pPr>
            <a:r>
              <a:rPr lang="en-GB" sz="2400" b="1" dirty="0"/>
              <a:t>Intended outcomes</a:t>
            </a:r>
          </a:p>
          <a:p>
            <a:r>
              <a:rPr lang="en-GB" sz="2000" dirty="0"/>
              <a:t>Integrated Care Systems will enable </a:t>
            </a:r>
            <a:r>
              <a:rPr lang="en-GB" sz="2000" b="1" dirty="0"/>
              <a:t>collaboration </a:t>
            </a:r>
            <a:r>
              <a:rPr lang="en-GB" sz="2000" dirty="0"/>
              <a:t>between health and care partners</a:t>
            </a:r>
          </a:p>
          <a:p>
            <a:r>
              <a:rPr lang="en-GB" sz="2000" b="1" dirty="0"/>
              <a:t>Shift away from competition towards collaboration and integration </a:t>
            </a:r>
            <a:endParaRPr lang="en-GB" sz="2000" dirty="0"/>
          </a:p>
          <a:p>
            <a:r>
              <a:rPr lang="en-GB" sz="2000" dirty="0"/>
              <a:t>Enabling greater </a:t>
            </a:r>
            <a:r>
              <a:rPr lang="en-GB" sz="2000" b="1" dirty="0"/>
              <a:t>collaborative commissioning </a:t>
            </a:r>
            <a:r>
              <a:rPr lang="en-GB" sz="2000" dirty="0"/>
              <a:t>between NHS and other partners</a:t>
            </a:r>
          </a:p>
          <a:p>
            <a:r>
              <a:rPr lang="en-GB" sz="2000" dirty="0"/>
              <a:t>New standards to enhance </a:t>
            </a:r>
            <a:r>
              <a:rPr lang="en-GB" sz="2000" b="1" dirty="0"/>
              <a:t>data sharing </a:t>
            </a:r>
            <a:r>
              <a:rPr lang="en-GB" sz="2000" dirty="0"/>
              <a:t>across sectors</a:t>
            </a:r>
          </a:p>
          <a:p>
            <a:r>
              <a:rPr lang="en-GB" sz="2000" dirty="0"/>
              <a:t>New </a:t>
            </a:r>
            <a:r>
              <a:rPr lang="en-GB" sz="2000" b="1" dirty="0"/>
              <a:t>duty to collaborate </a:t>
            </a:r>
            <a:r>
              <a:rPr lang="en-GB" sz="2000" dirty="0"/>
              <a:t>for NHS and local authorities</a:t>
            </a:r>
          </a:p>
          <a:p>
            <a:r>
              <a:rPr lang="en-GB" sz="2000" dirty="0"/>
              <a:t>Flexible, </a:t>
            </a:r>
            <a:r>
              <a:rPr lang="en-GB" sz="2000" b="1" dirty="0"/>
              <a:t>‘enabling’ framework </a:t>
            </a:r>
            <a:r>
              <a:rPr lang="en-GB" sz="2000" dirty="0"/>
              <a:t>for local partners to build on existing partnerships at place and system levels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67C1-C34F-433F-8AC9-7B268DB2E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dirty="0"/>
              <a:t>Health and Care Bill</a:t>
            </a:r>
          </a:p>
        </p:txBody>
      </p:sp>
    </p:spTree>
    <p:extLst>
      <p:ext uri="{BB962C8B-B14F-4D97-AF65-F5344CB8AC3E}">
        <p14:creationId xmlns:p14="http://schemas.microsoft.com/office/powerpoint/2010/main" val="349306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ACD481-7ED5-44B2-8658-A99B17AA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Legislative passage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July 2021 – </a:t>
            </a:r>
            <a:r>
              <a:rPr lang="en-GB" sz="2000" dirty="0"/>
              <a:t>Published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November 2021 </a:t>
            </a:r>
            <a:r>
              <a:rPr lang="en-GB" sz="2000" dirty="0"/>
              <a:t>– Voted in House of Commons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1</a:t>
            </a:r>
            <a:r>
              <a:rPr lang="en-GB" sz="2000" b="1" baseline="30000" dirty="0"/>
              <a:t>st</a:t>
            </a:r>
            <a:r>
              <a:rPr lang="en-GB" sz="2000" b="1" dirty="0"/>
              <a:t> March 2022 </a:t>
            </a:r>
            <a:r>
              <a:rPr lang="en-GB" sz="2000" dirty="0"/>
              <a:t>– House of Lords Report stage starts (109 amendments tabled)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April 2022 – </a:t>
            </a:r>
            <a:r>
              <a:rPr lang="en-GB" sz="2000" dirty="0"/>
              <a:t>Scheduled to become law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buNone/>
            </a:pPr>
            <a:r>
              <a:rPr lang="en-GB" sz="2400" b="1" dirty="0"/>
              <a:t>Additional policy 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Build Back Better: Our Plan for Health and Social Care (Sep 2021) </a:t>
            </a:r>
            <a:r>
              <a:rPr lang="en-GB" sz="2000" dirty="0"/>
              <a:t>– Introduced plans to clear NHS backlog, put NHS on a sustainable footing and reform adult social care</a:t>
            </a:r>
            <a:endParaRPr lang="en-GB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People at the Heart of Care: Adult Social Care Reform (Dec 2021) – </a:t>
            </a:r>
            <a:r>
              <a:rPr lang="en-GB" sz="2000" dirty="0"/>
              <a:t>Introduced long-term plan and investment for adult social care reform</a:t>
            </a:r>
            <a:endParaRPr lang="en-GB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Health and Social Integration (Feb 2022) </a:t>
            </a:r>
            <a:r>
              <a:rPr lang="en-GB" sz="2000" dirty="0"/>
              <a:t>– Sets out additional governance model at ‘place-level’ and introduces plans for ‘shared local outcomes’</a:t>
            </a:r>
            <a:endParaRPr lang="en-GB" sz="2000" b="1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67C1-C34F-433F-8AC9-7B268DB2E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dirty="0"/>
              <a:t>Health and Care Bill</a:t>
            </a:r>
          </a:p>
        </p:txBody>
      </p:sp>
    </p:spTree>
    <p:extLst>
      <p:ext uri="{BB962C8B-B14F-4D97-AF65-F5344CB8AC3E}">
        <p14:creationId xmlns:p14="http://schemas.microsoft.com/office/powerpoint/2010/main" val="332868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C735C-2922-43EC-B006-01DDFE08D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dirty="0"/>
              <a:t>Vision – statutory perspective?</a:t>
            </a:r>
          </a:p>
        </p:txBody>
      </p:sp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5AC11E44-0E86-4F6E-ACF4-0AC740C37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464"/>
          <a:stretch>
            <a:fillRect/>
          </a:stretch>
        </p:blipFill>
        <p:spPr>
          <a:xfrm>
            <a:off x="642902" y="2756068"/>
            <a:ext cx="10665662" cy="30999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C7F5C-4918-4590-ABB5-D5151C369789}"/>
              </a:ext>
            </a:extLst>
          </p:cNvPr>
          <p:cNvSpPr txBox="1"/>
          <p:nvPr/>
        </p:nvSpPr>
        <p:spPr>
          <a:xfrm>
            <a:off x="818147" y="1453415"/>
            <a:ext cx="1017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Where does the care provision sector fit within this model? </a:t>
            </a:r>
          </a:p>
        </p:txBody>
      </p:sp>
    </p:spTree>
    <p:extLst>
      <p:ext uri="{BB962C8B-B14F-4D97-AF65-F5344CB8AC3E}">
        <p14:creationId xmlns:p14="http://schemas.microsoft.com/office/powerpoint/2010/main" val="3033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6F63A7CA-A085-448B-969D-F2D73A3CA5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6354292"/>
                  </p:ext>
                </p:extLst>
              </p:nvPr>
            </p:nvGraphicFramePr>
            <p:xfrm>
              <a:off x="0" y="26117"/>
              <a:ext cx="11810198" cy="6643236"/>
            </p:xfrm>
            <a:graphic>
              <a:graphicData uri="http://schemas.microsoft.com/office/powerpoint/2016/slidezoom">
                <pslz:sldZm>
                  <pslz:sldZmObj sldId="261" cId="734097077">
                    <pslz:zmPr id="{42E6BABB-D66C-454F-BEFD-F86065EEC3F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810198" cy="6643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6F63A7CA-A085-448B-969D-F2D73A3CA5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6117"/>
                <a:ext cx="11810198" cy="66432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C735C-2922-43EC-B006-01DDFE08D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dirty="0">
                <a:solidFill>
                  <a:schemeClr val="bg1"/>
                </a:solidFill>
                <a:latin typeface="+mn-lt"/>
              </a:rPr>
              <a:t>Democratic accountability</a:t>
            </a:r>
            <a:endParaRPr lang="en-GB" sz="4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5D7A70-B676-4303-B67D-E5DAD0765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ucture of the NHS in England">
            <a:extLst>
              <a:ext uri="{FF2B5EF4-FFF2-40B4-BE49-F238E27FC236}">
                <a16:creationId xmlns:a16="http://schemas.microsoft.com/office/drawing/2014/main" id="{532E3BDF-AEF7-408D-8274-25C8B8EB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7" y="2213987"/>
            <a:ext cx="4290175" cy="36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203DE-9976-47B2-ADA1-1756480F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50" y="2336857"/>
            <a:ext cx="6199717" cy="3376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9B2C2-FD68-4A34-AFC0-E96AAA92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29100"/>
                </a:solidFill>
                <a:latin typeface="Work Sans" pitchFamily="2" charset="0"/>
              </a:rPr>
              <a:t>  </a:t>
            </a:r>
            <a:r>
              <a:rPr lang="en-GB" dirty="0">
                <a:solidFill>
                  <a:schemeClr val="bg1"/>
                </a:solidFill>
                <a:latin typeface="Work Sans" pitchFamily="2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+mn-lt"/>
              </a:rPr>
              <a:t>Democratic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B250-F661-41F8-8686-F243A39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81"/>
            <a:ext cx="4902200" cy="514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Work Sans" pitchFamily="2" charset="0"/>
              </a:rPr>
              <a:t>NHS scrutiny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9F926-D4FE-4D28-B523-0F20B46009DD}"/>
              </a:ext>
            </a:extLst>
          </p:cNvPr>
          <p:cNvSpPr txBox="1"/>
          <p:nvPr/>
        </p:nvSpPr>
        <p:spPr>
          <a:xfrm>
            <a:off x="5454650" y="1450478"/>
            <a:ext cx="6922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Local Authority Health Scrutiny </a:t>
            </a:r>
          </a:p>
        </p:txBody>
      </p:sp>
    </p:spTree>
    <p:extLst>
      <p:ext uri="{BB962C8B-B14F-4D97-AF65-F5344CB8AC3E}">
        <p14:creationId xmlns:p14="http://schemas.microsoft.com/office/powerpoint/2010/main" val="73409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5A8A5-9206-4FD4-BFE6-CAF3C00F2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186" y="188647"/>
            <a:ext cx="11588379" cy="720080"/>
          </a:xfrm>
        </p:spPr>
        <p:txBody>
          <a:bodyPr/>
          <a:lstStyle/>
          <a:p>
            <a:r>
              <a:rPr lang="en-GB" sz="4800" dirty="0"/>
              <a:t>BNSSG Partner Organisations – providers?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984CE-AF86-452A-9085-DB47783F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5" y="3300083"/>
            <a:ext cx="3057525" cy="136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6C485-2048-4577-B0CF-2654E760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736" y="1264085"/>
            <a:ext cx="2309050" cy="2451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2F9B1-DACC-4941-BA2C-6D8BDB138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932" y="5156499"/>
            <a:ext cx="292417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583C57-EC0B-47F0-BEDD-08FB1E203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86" y="3033741"/>
            <a:ext cx="3638550" cy="139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D1511-FCB7-4FAF-87E6-67ED5AE84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052" y="1549924"/>
            <a:ext cx="2124075" cy="156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5190C6-E0C6-4355-9201-E6457976A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141" y="1323355"/>
            <a:ext cx="3029527" cy="156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F2D9FE-4C24-4126-918E-9CE323931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7685" y="3609779"/>
            <a:ext cx="3424468" cy="13341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6FA223-23B2-4DCE-B668-982719EC1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348" y="4662158"/>
            <a:ext cx="2562225" cy="156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C53098-3E08-4C79-A248-1633EE2D52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179" y="1452591"/>
            <a:ext cx="3590925" cy="1581150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40885779-7D64-4345-9367-951557CB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8336" y="4943129"/>
            <a:ext cx="707025" cy="26387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C5CE57-16FB-48EB-9646-B5E95763F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6468" y="4778859"/>
            <a:ext cx="3422200" cy="1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B0277-6F3A-4901-B1B5-D5D46409A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From some time in 2022/23, all of England will be covered by Integrated Care Systems made up of these components.</a:t>
            </a:r>
          </a:p>
          <a:p>
            <a:pPr marL="457200" indent="-457200">
              <a:buAutoNum type="arabicPeriod"/>
            </a:pPr>
            <a:r>
              <a:rPr lang="en-GB" sz="2000" b="1" dirty="0"/>
              <a:t>Integrated Care Board </a:t>
            </a:r>
            <a:r>
              <a:rPr lang="en-GB" sz="2000" dirty="0"/>
              <a:t>– NHS led, responsible for NHS service delivery (replacing CCG)</a:t>
            </a:r>
          </a:p>
          <a:p>
            <a:pPr marL="457200" indent="-457200">
              <a:buAutoNum type="arabicPeriod"/>
            </a:pPr>
            <a:r>
              <a:rPr lang="en-GB" sz="2000" b="1" dirty="0"/>
              <a:t>Integrated Care Partnership </a:t>
            </a:r>
            <a:r>
              <a:rPr lang="en-GB" sz="2000" dirty="0"/>
              <a:t>– NHS, local authorities &amp; partners, responsible for wider shared local outcomes around health and care</a:t>
            </a:r>
          </a:p>
          <a:p>
            <a:pPr marL="457200" indent="-457200">
              <a:buFont typeface="Arial"/>
              <a:buAutoNum type="arabicPeriod"/>
            </a:pPr>
            <a:r>
              <a:rPr lang="en-GB" sz="2000" b="1" dirty="0"/>
              <a:t>Place Boards -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operating at local authority level, bringing together health and local government to pool budgets and produce a shared plan for health and care services in the area.</a:t>
            </a:r>
            <a:endParaRPr lang="en-GB" sz="2000" b="1" dirty="0"/>
          </a:p>
          <a:p>
            <a:pPr marL="457200" indent="-457200">
              <a:buAutoNum type="arabicPeriod"/>
            </a:pPr>
            <a:r>
              <a:rPr lang="en-GB" sz="2000" b="1" dirty="0"/>
              <a:t>Integrated Care Partnerships </a:t>
            </a:r>
            <a:r>
              <a:rPr lang="en-GB" sz="2000" dirty="0">
                <a:cs typeface="Times New Roman" panose="02020603050405020304" pitchFamily="18" charset="0"/>
              </a:rPr>
              <a:t>- </a:t>
            </a:r>
            <a:r>
              <a:rPr lang="en-GB" sz="2000" b="1" dirty="0">
                <a:cs typeface="Times New Roman" panose="02020603050405020304" pitchFamily="18" charset="0"/>
              </a:rPr>
              <a:t>health and care organisations </a:t>
            </a:r>
            <a:r>
              <a:rPr lang="en-GB" sz="2000" dirty="0">
                <a:cs typeface="Times New Roman" panose="02020603050405020304" pitchFamily="18" charset="0"/>
              </a:rPr>
              <a:t>to provide fully integrated services designed to meet the specific needs of defined population within a specific local area</a:t>
            </a:r>
          </a:p>
          <a:p>
            <a:pPr marL="0" indent="0">
              <a:buNone/>
            </a:pPr>
            <a:r>
              <a:rPr lang="en-GB" sz="2000" dirty="0"/>
              <a:t>ICB and local authorities will also delegate some budgets and commissioning of services to ‘place-level’ </a:t>
            </a:r>
            <a:r>
              <a:rPr lang="en-GB" sz="2000" b="1" dirty="0"/>
              <a:t>Integrated health and social care boards</a:t>
            </a:r>
          </a:p>
          <a:p>
            <a:pPr marL="0" indent="0">
              <a:buNone/>
            </a:pPr>
            <a:r>
              <a:rPr lang="en-GB" sz="2400" b="1" dirty="0"/>
              <a:t>BNSSG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Healthier Together: </a:t>
            </a:r>
            <a:r>
              <a:rPr lang="en-GB" sz="2000" dirty="0"/>
              <a:t>Partnership of NHS Trusts, 3 LAs, providers,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Established in 2016 to deliver </a:t>
            </a:r>
            <a:r>
              <a:rPr lang="en-GB" sz="2000" b="1" dirty="0"/>
              <a:t>Sustainability and Transformation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ICP will be built upon the established </a:t>
            </a:r>
            <a:r>
              <a:rPr lang="en-GB" sz="2000" b="1" dirty="0"/>
              <a:t>Healthier Together Partnership Board</a:t>
            </a:r>
            <a:endParaRPr lang="en-GB" sz="20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B399-751E-4F4C-870B-C7AD5B0F2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Integrated Care System (ICS)</a:t>
            </a:r>
          </a:p>
        </p:txBody>
      </p:sp>
    </p:spTree>
    <p:extLst>
      <p:ext uri="{BB962C8B-B14F-4D97-AF65-F5344CB8AC3E}">
        <p14:creationId xmlns:p14="http://schemas.microsoft.com/office/powerpoint/2010/main" val="10431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600E4-5E19-4848-BB46-7185A5836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038" y="1086373"/>
            <a:ext cx="8323924" cy="540105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D1245F-1356-4BD8-8B60-3671530C3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186" y="144379"/>
            <a:ext cx="9313199" cy="764348"/>
          </a:xfrm>
        </p:spPr>
        <p:txBody>
          <a:bodyPr/>
          <a:lstStyle/>
          <a:p>
            <a:r>
              <a:rPr lang="en-US" dirty="0"/>
              <a:t>Integrated Care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64322346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A0EB531E7534BAD8BA646FDD114DD" ma:contentTypeVersion="4" ma:contentTypeDescription="Create a new document." ma:contentTypeScope="" ma:versionID="76ef35ef6a2a85dfc5097696bcc52129">
  <xsd:schema xmlns:xsd="http://www.w3.org/2001/XMLSchema" xmlns:xs="http://www.w3.org/2001/XMLSchema" xmlns:p="http://schemas.microsoft.com/office/2006/metadata/properties" xmlns:ns3="cbf54aaa-7e63-44b1-b3af-3f3748e87004" targetNamespace="http://schemas.microsoft.com/office/2006/metadata/properties" ma:root="true" ma:fieldsID="563f31282331291c21a49ee3f4b11f37" ns3:_="">
    <xsd:import namespace="cbf54aaa-7e63-44b1-b3af-3f3748e870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54aaa-7e63-44b1-b3af-3f3748e87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61A849-FC0F-4E71-84EC-75E790C99F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250C7-C962-4005-B7CA-A1F698FCD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54aaa-7e63-44b1-b3af-3f3748e87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192645-BE2A-4368-8F09-6FAD3EDDB06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cbf54aaa-7e63-44b1-b3af-3f3748e8700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7096</TotalTime>
  <Words>774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Work Sans</vt:lpstr>
      <vt:lpstr>4_Office Theme</vt:lpstr>
      <vt:lpstr>3_Office Theme</vt:lpstr>
      <vt:lpstr>5_Office Theme</vt:lpstr>
      <vt:lpstr>Making Sense of Integrated Care Systems </vt:lpstr>
      <vt:lpstr>PowerPoint Presentation</vt:lpstr>
      <vt:lpstr>PowerPoint Presentation</vt:lpstr>
      <vt:lpstr>PowerPoint Presentation</vt:lpstr>
      <vt:lpstr>PowerPoint Presentation</vt:lpstr>
      <vt:lpstr>   Democratic accountability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Bristol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Dillon</dc:creator>
  <cp:lastModifiedBy>David Smallacombe</cp:lastModifiedBy>
  <cp:revision>145</cp:revision>
  <dcterms:created xsi:type="dcterms:W3CDTF">2020-09-16T15:43:10Z</dcterms:created>
  <dcterms:modified xsi:type="dcterms:W3CDTF">2022-02-27T14:53:32Z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0x010100C63A0EB531E7534BAD8BA646FDD114DD</vt:lpwstr>
  </property>
</Properties>
</file>