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595" r:id="rId6"/>
    <p:sldId id="597" r:id="rId7"/>
    <p:sldId id="5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8DB230"/>
    <a:srgbClr val="99CC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30" autoAdjust="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3348B-B862-4075-93A0-E452D70E851A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F3FFE-36CC-4FF7-8280-11AEE90AF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40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3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lthier Together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F07BEE-A03F-B44A-8D3D-89DF68C46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" y="4326916"/>
            <a:ext cx="12190751" cy="25536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A41831-5A3C-3A48-AD68-BBD13E80BD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" y="246890"/>
            <a:ext cx="6764796" cy="1194285"/>
          </a:xfrm>
          <a:prstGeom prst="rect">
            <a:avLst/>
          </a:prstGeom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73206" y="1821709"/>
            <a:ext cx="11523684" cy="1014413"/>
          </a:xfrm>
        </p:spPr>
        <p:txBody>
          <a:bodyPr/>
          <a:lstStyle>
            <a:lvl1pPr marL="0" indent="0">
              <a:buNone/>
              <a:defRPr sz="4000" b="1">
                <a:latin typeface="+mj-lt"/>
              </a:defRPr>
            </a:lvl1pPr>
          </a:lstStyle>
          <a:p>
            <a:pPr lvl="0"/>
            <a:r>
              <a:rPr lang="en-US" dirty="0"/>
              <a:t>Heading goes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73050" y="2928079"/>
            <a:ext cx="11523799" cy="95567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Subheading text here – name, role, date </a:t>
            </a:r>
            <a:r>
              <a:rPr lang="en-US" dirty="0" err="1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58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lthier Together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Picture 4"/>
          <p:cNvGrpSpPr/>
          <p:nvPr/>
        </p:nvGrpSpPr>
        <p:grpSpPr>
          <a:xfrm>
            <a:off x="-3" y="6089197"/>
            <a:ext cx="12190752" cy="782071"/>
            <a:chOff x="0" y="0"/>
            <a:chExt cx="9143062" cy="782069"/>
          </a:xfrm>
        </p:grpSpPr>
        <p:sp>
          <p:nvSpPr>
            <p:cNvPr id="27" name="Rectangle"/>
            <p:cNvSpPr/>
            <p:nvPr/>
          </p:nvSpPr>
          <p:spPr>
            <a:xfrm>
              <a:off x="0" y="0"/>
              <a:ext cx="9143063" cy="782070"/>
            </a:xfrm>
            <a:prstGeom prst="rect">
              <a:avLst/>
            </a:prstGeom>
            <a:solidFill>
              <a:srgbClr val="00499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sz="1800">
                <a:solidFill>
                  <a:srgbClr val="004992"/>
                </a:solidFill>
                <a:latin typeface="Arial"/>
                <a:cs typeface="Arial"/>
                <a:sym typeface="Arial"/>
              </a:endParaRPr>
            </a:p>
          </p:txBody>
        </p:sp>
        <p:pic>
          <p:nvPicPr>
            <p:cNvPr id="28" name="image3.png" descr="image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3063" cy="7820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0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6300"/>
            <a:ext cx="1812616" cy="61395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00920" y="369888"/>
            <a:ext cx="11763768" cy="10302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000" b="1"/>
            </a:lvl1pPr>
            <a:lvl2pPr marL="628650" indent="-285750">
              <a:buFontTx/>
              <a:defRPr sz="4000" b="1"/>
            </a:lvl2pPr>
            <a:lvl3pPr marL="1028700" indent="-342900">
              <a:buFontTx/>
              <a:defRPr sz="4000" b="1"/>
            </a:lvl3pPr>
            <a:lvl4pPr marL="1409700" indent="-381000">
              <a:buFontTx/>
              <a:defRPr sz="4000" b="1"/>
            </a:lvl4pPr>
            <a:lvl5pPr marL="1800225" indent="-428625">
              <a:buFontTx/>
              <a:defRPr sz="4000" b="1"/>
            </a:lvl5pPr>
          </a:lstStyle>
          <a:p>
            <a:r>
              <a:t>Place heading here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" name="Text Placeholder 5"/>
          <p:cNvSpPr>
            <a:spLocks noGrp="1"/>
          </p:cNvSpPr>
          <p:nvPr>
            <p:ph type="body" idx="21" hasCustomPrompt="1"/>
          </p:nvPr>
        </p:nvSpPr>
        <p:spPr>
          <a:xfrm>
            <a:off x="100669" y="1527175"/>
            <a:ext cx="11763956" cy="40592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</a:lstStyle>
          <a:p>
            <a:r>
              <a:t>Add your slide text here – minimum font size 16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29186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7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5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4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8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8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0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4B811-7510-40CE-A1A1-559FB890619F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75DE-771F-46CA-9657-97A3FB55A90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00BAFD-7F24-CB40-94EB-06A3BE5050F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5861786"/>
            <a:ext cx="12190751" cy="99621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BC64F0-444E-7D40-89D7-33D879C9BAB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6048735"/>
            <a:ext cx="2002053" cy="67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4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8316" y="2141305"/>
            <a:ext cx="11523684" cy="101441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Developing BNSSG Together </a:t>
            </a:r>
          </a:p>
          <a:p>
            <a:r>
              <a:rPr lang="en-GB" dirty="0"/>
              <a:t>March 2022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750206" y="2928079"/>
            <a:ext cx="4046643" cy="2114976"/>
          </a:xfrm>
        </p:spPr>
        <p:txBody>
          <a:bodyPr>
            <a:normAutofit/>
          </a:bodyPr>
          <a:lstStyle/>
          <a:p>
            <a:r>
              <a:rPr lang="en-GB" dirty="0"/>
              <a:t>Deborah El-Sayed </a:t>
            </a:r>
          </a:p>
          <a:p>
            <a:r>
              <a:rPr lang="en-GB" dirty="0"/>
              <a:t>Director of Transformation </a:t>
            </a:r>
          </a:p>
          <a:p>
            <a:r>
              <a:rPr lang="en-GB" dirty="0"/>
              <a:t>BNSSG CCG</a:t>
            </a:r>
          </a:p>
        </p:txBody>
      </p:sp>
    </p:spTree>
    <p:extLst>
      <p:ext uri="{BB962C8B-B14F-4D97-AF65-F5344CB8AC3E}">
        <p14:creationId xmlns:p14="http://schemas.microsoft.com/office/powerpoint/2010/main" val="79059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704F7-FF13-48C6-A4AF-E85BE2F9AAB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4190261" y="1215734"/>
            <a:ext cx="7758777" cy="4652406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The development of the ICPs is specifically designed to draw together our collective assets around the person in their community</a:t>
            </a:r>
          </a:p>
          <a:p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Considering a team around me model of care that providers a system of support for the person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Digital and data will is a critical enabler to connect up services and ensure that we are able to join up information</a:t>
            </a:r>
          </a:p>
          <a:p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Great progress being made with Connecting Care access more work in this space is key to future success </a:t>
            </a:r>
          </a:p>
          <a:p>
            <a:r>
              <a:rPr lang="en-GB" sz="4000" dirty="0"/>
              <a:t> </a:t>
            </a:r>
          </a:p>
          <a:p>
            <a:endParaRPr lang="en-GB" sz="4000" dirty="0"/>
          </a:p>
          <a:p>
            <a:endParaRPr lang="en-GB" dirty="0"/>
          </a:p>
        </p:txBody>
      </p:sp>
      <p:pic>
        <p:nvPicPr>
          <p:cNvPr id="9" name="Graphic 8" descr="Connections with solid fill">
            <a:extLst>
              <a:ext uri="{FF2B5EF4-FFF2-40B4-BE49-F238E27FC236}">
                <a16:creationId xmlns:a16="http://schemas.microsoft.com/office/drawing/2014/main" id="{5AF78720-2962-4BCE-9887-5E0E50EE5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0186" y="1634836"/>
            <a:ext cx="3070038" cy="3025724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B6AB9DB-C6D3-49BF-9B9F-978256B58A3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Our shared challenges: </a:t>
            </a:r>
            <a:r>
              <a:rPr lang="en-GB" sz="4000" dirty="0"/>
              <a:t>Fragmented Care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7536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704F7-FF13-48C6-A4AF-E85BE2F9AAB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4190261" y="1215734"/>
            <a:ext cx="7758777" cy="4652406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High quality services are dependant upon the availability of workforce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Considering new models of care e.g. virtual wards and how technology can support and augment care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National campaigns and creative approaches to recruitment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Training opportunities and new roles </a:t>
            </a:r>
          </a:p>
          <a:p>
            <a:r>
              <a:rPr lang="en-GB" sz="4000" dirty="0"/>
              <a:t> </a:t>
            </a:r>
          </a:p>
          <a:p>
            <a:endParaRPr lang="en-GB" sz="4000" dirty="0"/>
          </a:p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B6AB9DB-C6D3-49BF-9B9F-978256B58A3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Our shared challenges: Our </a:t>
            </a:r>
            <a:r>
              <a:rPr lang="en-GB" sz="4000" dirty="0"/>
              <a:t>Workforce</a:t>
            </a:r>
          </a:p>
          <a:p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AE0140E-7B42-4F0D-AE5A-90541AC79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27" y="2265581"/>
            <a:ext cx="3594328" cy="156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3504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704F7-FF13-48C6-A4AF-E85BE2F9AAB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4190261" y="807868"/>
            <a:ext cx="7758777" cy="5680244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kern="1200" dirty="0">
                <a:solidFill>
                  <a:schemeClr val="dk1"/>
                </a:solidFill>
                <a:effectLst/>
                <a:ea typeface="+mn-ea"/>
                <a:cs typeface="Arial"/>
              </a:rPr>
              <a:t>Ageing Well: Enable individuals and populations to live healthy, independent lives at home or the place where they call home for as long as possible</a:t>
            </a:r>
            <a:endParaRPr lang="en-GB" sz="4000" dirty="0"/>
          </a:p>
          <a:p>
            <a:endParaRPr lang="en-GB" sz="4000" dirty="0"/>
          </a:p>
          <a:p>
            <a:pPr lvl="1" fontAlgn="base"/>
            <a:r>
              <a:rPr lang="en-GB" sz="4000" b="1" dirty="0"/>
              <a:t>Urgent Community Response</a:t>
            </a:r>
            <a:r>
              <a:rPr lang="en-GB" sz="4000" dirty="0"/>
              <a:t> increases the capacity of intermediate care services to deliver a 2-hour response to those in crisis at home and 2-day response for those needing rehabilitation to avoid or following a hospital admission</a:t>
            </a:r>
            <a:endParaRPr lang="en-GB" sz="4000" dirty="0">
              <a:cs typeface="Calibri"/>
            </a:endParaRPr>
          </a:p>
          <a:p>
            <a:pPr marL="342900" lvl="1" indent="0" fontAlgn="base">
              <a:buNone/>
            </a:pPr>
            <a:endParaRPr lang="en-GB" sz="4000" dirty="0">
              <a:cs typeface="Calibri"/>
            </a:endParaRPr>
          </a:p>
          <a:p>
            <a:pPr lvl="1" fontAlgn="base"/>
            <a:r>
              <a:rPr lang="en-GB" sz="4000" dirty="0"/>
              <a:t>The</a:t>
            </a:r>
            <a:r>
              <a:rPr lang="en-GB" sz="4000" b="1" dirty="0"/>
              <a:t> Anticipatory Care </a:t>
            </a:r>
            <a:r>
              <a:rPr lang="en-GB" sz="4000" dirty="0"/>
              <a:t>model implements a proactive population health approach for people with complex needs</a:t>
            </a:r>
            <a:endParaRPr lang="en-GB" sz="4000" dirty="0">
              <a:cs typeface="Calibri"/>
            </a:endParaRPr>
          </a:p>
          <a:p>
            <a:pPr marL="342900" lvl="1" indent="0" fontAlgn="base">
              <a:buNone/>
            </a:pPr>
            <a:endParaRPr lang="en-GB" sz="4000" dirty="0">
              <a:cs typeface="Calibri"/>
            </a:endParaRPr>
          </a:p>
          <a:p>
            <a:pPr lvl="1" fontAlgn="base"/>
            <a:r>
              <a:rPr lang="en-GB" sz="4000" b="1" dirty="0"/>
              <a:t>Enhanced Health in Care Homes (EHCH)</a:t>
            </a:r>
            <a:r>
              <a:rPr lang="en-GB" sz="4000" dirty="0"/>
              <a:t> rolls out a tested approach to improve the provision and quality of NHS healthcare across </a:t>
            </a:r>
            <a:r>
              <a:rPr lang="en-GB" sz="4000" b="1" dirty="0"/>
              <a:t>all </a:t>
            </a:r>
            <a:r>
              <a:rPr lang="en-GB" sz="4000" dirty="0"/>
              <a:t>care home beds.</a:t>
            </a:r>
            <a:endParaRPr lang="en-GB" sz="4000" dirty="0"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 </a:t>
            </a:r>
          </a:p>
          <a:p>
            <a:endParaRPr lang="en-GB" sz="4000" dirty="0"/>
          </a:p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B6AB9DB-C6D3-49BF-9B9F-978256B58A3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Our shared challenges: Demand for services increasing</a:t>
            </a:r>
            <a:endParaRPr lang="en-GB" sz="4000" dirty="0"/>
          </a:p>
          <a:p>
            <a:endParaRPr lang="en-GB" dirty="0"/>
          </a:p>
        </p:txBody>
      </p:sp>
      <p:pic>
        <p:nvPicPr>
          <p:cNvPr id="6" name="Graphic 5" descr="Business Growth with solid fill">
            <a:extLst>
              <a:ext uri="{FF2B5EF4-FFF2-40B4-BE49-F238E27FC236}">
                <a16:creationId xmlns:a16="http://schemas.microsoft.com/office/drawing/2014/main" id="{08538D6C-0DD3-4C70-A9B4-48775CC13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205" y="1675759"/>
            <a:ext cx="3340124" cy="334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157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4EA0F0370EE7438AB07D2416919A49" ma:contentTypeVersion="4" ma:contentTypeDescription="Create a new document." ma:contentTypeScope="" ma:versionID="1b4c6af80939165b90ccb9fe92b47b2c">
  <xsd:schema xmlns:xsd="http://www.w3.org/2001/XMLSchema" xmlns:xs="http://www.w3.org/2001/XMLSchema" xmlns:p="http://schemas.microsoft.com/office/2006/metadata/properties" xmlns:ns2="352e9045-04ab-45c5-8626-b097c29ac9d5" targetNamespace="http://schemas.microsoft.com/office/2006/metadata/properties" ma:root="true" ma:fieldsID="af42aac6333dcf7c65a393ab2da3375c" ns2:_="">
    <xsd:import namespace="352e9045-04ab-45c5-8626-b097c29ac9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e9045-04ab-45c5-8626-b097c29ac9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2B1759-D489-4FDB-9D07-0FDBE37E4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2e9045-04ab-45c5-8626-b097c29a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D4BD72-2D87-4ACC-84FF-DD0AE06F66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D3A74F-D4BE-4225-8B7C-EB378C706F78}">
  <ds:schemaRefs>
    <ds:schemaRef ds:uri="352e9045-04ab-45c5-8626-b097c29ac9d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24120</TotalTime>
  <Words>258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Stiddard Sara (BNSSG CCG)</dc:creator>
  <cp:lastModifiedBy>EL-SAYED, Deborah (NHS BRISTOL, NORTH SOMERSET AND SOUTH GLOUCESTERSHIRE CCG)</cp:lastModifiedBy>
  <cp:revision>184</cp:revision>
  <dcterms:created xsi:type="dcterms:W3CDTF">2021-03-08T09:08:31Z</dcterms:created>
  <dcterms:modified xsi:type="dcterms:W3CDTF">2022-02-28T13:03:53Z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0x0101000E4EA0F0370EE7438AB07D2416919A49</vt:lpwstr>
  </property>
</Properties>
</file>