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 id="2147483700" r:id="rId6"/>
    <p:sldMasterId id="2147483715" r:id="rId7"/>
    <p:sldMasterId id="2147483670" r:id="rId8"/>
  </p:sldMasterIdLst>
  <p:notesMasterIdLst>
    <p:notesMasterId r:id="rId22"/>
  </p:notesMasterIdLst>
  <p:handoutMasterIdLst>
    <p:handoutMasterId r:id="rId23"/>
  </p:handoutMasterIdLst>
  <p:sldIdLst>
    <p:sldId id="521" r:id="rId9"/>
    <p:sldId id="369" r:id="rId10"/>
    <p:sldId id="370" r:id="rId11"/>
    <p:sldId id="375" r:id="rId12"/>
    <p:sldId id="381" r:id="rId13"/>
    <p:sldId id="963" r:id="rId14"/>
    <p:sldId id="376" r:id="rId15"/>
    <p:sldId id="969" r:id="rId16"/>
    <p:sldId id="1168" r:id="rId17"/>
    <p:sldId id="378" r:id="rId18"/>
    <p:sldId id="970" r:id="rId19"/>
    <p:sldId id="1169" r:id="rId20"/>
    <p:sldId id="1164" r:id="rId21"/>
  </p:sldIdLst>
  <p:sldSz cx="9144000" cy="5145088"/>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8">
          <p15:clr>
            <a:srgbClr val="A4A3A4"/>
          </p15:clr>
        </p15:guide>
        <p15:guide id="2" orient="horz" pos="260">
          <p15:clr>
            <a:srgbClr val="A4A3A4"/>
          </p15:clr>
        </p15:guide>
        <p15:guide id="3" pos="249">
          <p15:clr>
            <a:srgbClr val="A4A3A4"/>
          </p15:clr>
        </p15:guide>
        <p15:guide id="4" pos="551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Naylor" initials="CN" lastIdx="1" clrIdx="0">
    <p:extLst>
      <p:ext uri="{19B8F6BF-5375-455C-9EA6-DF929625EA0E}">
        <p15:presenceInfo xmlns:p15="http://schemas.microsoft.com/office/powerpoint/2012/main" userId="S::cnaylor@kingsfund.org.uk::16dfa77a-bcaa-485d-9d19-41f5244bb0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3947"/>
    <a:srgbClr val="878787"/>
    <a:srgbClr val="EDEDED"/>
    <a:srgbClr val="1D1D1B"/>
    <a:srgbClr val="A24CC8"/>
    <a:srgbClr val="381D59"/>
    <a:srgbClr val="009ACF"/>
    <a:srgbClr val="004A60"/>
    <a:srgbClr val="404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52" autoAdjust="0"/>
  </p:normalViewPr>
  <p:slideViewPr>
    <p:cSldViewPr snapToGrid="0">
      <p:cViewPr varScale="1">
        <p:scale>
          <a:sx n="70" d="100"/>
          <a:sy n="70" d="100"/>
        </p:scale>
        <p:origin x="1180" y="52"/>
      </p:cViewPr>
      <p:guideLst>
        <p:guide orient="horz" pos="2798"/>
        <p:guide orient="horz" pos="260"/>
        <p:guide pos="249"/>
        <p:guide pos="551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Naylor" userId="16dfa77a-bcaa-485d-9d19-41f5244bb0ac" providerId="ADAL" clId="{37CC3F4F-1B75-4C5E-B932-E1249E14CF0D}"/>
    <pc:docChg chg="custSel delSld modSld">
      <pc:chgData name="Chris Naylor" userId="16dfa77a-bcaa-485d-9d19-41f5244bb0ac" providerId="ADAL" clId="{37CC3F4F-1B75-4C5E-B932-E1249E14CF0D}" dt="2022-02-23T00:07:07.201" v="210" actId="20577"/>
      <pc:docMkLst>
        <pc:docMk/>
      </pc:docMkLst>
      <pc:sldChg chg="modNotesTx">
        <pc:chgData name="Chris Naylor" userId="16dfa77a-bcaa-485d-9d19-41f5244bb0ac" providerId="ADAL" clId="{37CC3F4F-1B75-4C5E-B932-E1249E14CF0D}" dt="2022-02-23T00:04:00.600" v="17" actId="20577"/>
        <pc:sldMkLst>
          <pc:docMk/>
          <pc:sldMk cId="92302434" sldId="369"/>
        </pc:sldMkLst>
      </pc:sldChg>
      <pc:sldChg chg="modNotesTx">
        <pc:chgData name="Chris Naylor" userId="16dfa77a-bcaa-485d-9d19-41f5244bb0ac" providerId="ADAL" clId="{37CC3F4F-1B75-4C5E-B932-E1249E14CF0D}" dt="2022-02-23T00:04:04.029" v="18" actId="20577"/>
        <pc:sldMkLst>
          <pc:docMk/>
          <pc:sldMk cId="3212676531" sldId="370"/>
        </pc:sldMkLst>
      </pc:sldChg>
      <pc:sldChg chg="modNotesTx">
        <pc:chgData name="Chris Naylor" userId="16dfa77a-bcaa-485d-9d19-41f5244bb0ac" providerId="ADAL" clId="{37CC3F4F-1B75-4C5E-B932-E1249E14CF0D}" dt="2022-02-23T00:04:06.553" v="19" actId="20577"/>
        <pc:sldMkLst>
          <pc:docMk/>
          <pc:sldMk cId="2775645548" sldId="375"/>
        </pc:sldMkLst>
      </pc:sldChg>
      <pc:sldChg chg="modNotesTx">
        <pc:chgData name="Chris Naylor" userId="16dfa77a-bcaa-485d-9d19-41f5244bb0ac" providerId="ADAL" clId="{37CC3F4F-1B75-4C5E-B932-E1249E14CF0D}" dt="2022-02-23T00:04:16.964" v="22" actId="20577"/>
        <pc:sldMkLst>
          <pc:docMk/>
          <pc:sldMk cId="3260408248" sldId="376"/>
        </pc:sldMkLst>
      </pc:sldChg>
      <pc:sldChg chg="modNotesTx">
        <pc:chgData name="Chris Naylor" userId="16dfa77a-bcaa-485d-9d19-41f5244bb0ac" providerId="ADAL" clId="{37CC3F4F-1B75-4C5E-B932-E1249E14CF0D}" dt="2022-02-23T00:04:27.668" v="25" actId="20577"/>
        <pc:sldMkLst>
          <pc:docMk/>
          <pc:sldMk cId="803683372" sldId="378"/>
        </pc:sldMkLst>
      </pc:sldChg>
      <pc:sldChg chg="modNotesTx">
        <pc:chgData name="Chris Naylor" userId="16dfa77a-bcaa-485d-9d19-41f5244bb0ac" providerId="ADAL" clId="{37CC3F4F-1B75-4C5E-B932-E1249E14CF0D}" dt="2022-02-23T00:04:09.294" v="20" actId="20577"/>
        <pc:sldMkLst>
          <pc:docMk/>
          <pc:sldMk cId="3343864806" sldId="381"/>
        </pc:sldMkLst>
      </pc:sldChg>
      <pc:sldChg chg="modSp mod">
        <pc:chgData name="Chris Naylor" userId="16dfa77a-bcaa-485d-9d19-41f5244bb0ac" providerId="ADAL" clId="{37CC3F4F-1B75-4C5E-B932-E1249E14CF0D}" dt="2022-02-23T00:07:07.201" v="210" actId="20577"/>
        <pc:sldMkLst>
          <pc:docMk/>
          <pc:sldMk cId="2246343373" sldId="521"/>
        </pc:sldMkLst>
        <pc:spChg chg="mod">
          <ac:chgData name="Chris Naylor" userId="16dfa77a-bcaa-485d-9d19-41f5244bb0ac" providerId="ADAL" clId="{37CC3F4F-1B75-4C5E-B932-E1249E14CF0D}" dt="2022-02-23T00:06:51.661" v="207" actId="20577"/>
          <ac:spMkLst>
            <pc:docMk/>
            <pc:sldMk cId="2246343373" sldId="521"/>
            <ac:spMk id="2" creationId="{0564268B-0742-4175-B521-B4DA86EFB44F}"/>
          </ac:spMkLst>
        </pc:spChg>
        <pc:spChg chg="mod">
          <ac:chgData name="Chris Naylor" userId="16dfa77a-bcaa-485d-9d19-41f5244bb0ac" providerId="ADAL" clId="{37CC3F4F-1B75-4C5E-B932-E1249E14CF0D}" dt="2022-02-23T00:07:07.201" v="210" actId="20577"/>
          <ac:spMkLst>
            <pc:docMk/>
            <pc:sldMk cId="2246343373" sldId="521"/>
            <ac:spMk id="3" creationId="{99852809-4362-45F0-B49A-A685AE0AA12D}"/>
          </ac:spMkLst>
        </pc:spChg>
      </pc:sldChg>
      <pc:sldChg chg="modNotesTx">
        <pc:chgData name="Chris Naylor" userId="16dfa77a-bcaa-485d-9d19-41f5244bb0ac" providerId="ADAL" clId="{37CC3F4F-1B75-4C5E-B932-E1249E14CF0D}" dt="2022-02-23T00:04:14.076" v="21" actId="20577"/>
        <pc:sldMkLst>
          <pc:docMk/>
          <pc:sldMk cId="1343478510" sldId="963"/>
        </pc:sldMkLst>
      </pc:sldChg>
      <pc:sldChg chg="addSp delSp modSp mod modNotesTx">
        <pc:chgData name="Chris Naylor" userId="16dfa77a-bcaa-485d-9d19-41f5244bb0ac" providerId="ADAL" clId="{37CC3F4F-1B75-4C5E-B932-E1249E14CF0D}" dt="2022-02-23T00:04:19.742" v="23" actId="20577"/>
        <pc:sldMkLst>
          <pc:docMk/>
          <pc:sldMk cId="105227585" sldId="969"/>
        </pc:sldMkLst>
        <pc:spChg chg="del">
          <ac:chgData name="Chris Naylor" userId="16dfa77a-bcaa-485d-9d19-41f5244bb0ac" providerId="ADAL" clId="{37CC3F4F-1B75-4C5E-B932-E1249E14CF0D}" dt="2022-02-23T00:01:13.145" v="2" actId="478"/>
          <ac:spMkLst>
            <pc:docMk/>
            <pc:sldMk cId="105227585" sldId="969"/>
            <ac:spMk id="11" creationId="{3C85F9DE-5A6C-4149-B859-C6E7A3E04961}"/>
          </ac:spMkLst>
        </pc:spChg>
        <pc:picChg chg="add mod">
          <ac:chgData name="Chris Naylor" userId="16dfa77a-bcaa-485d-9d19-41f5244bb0ac" providerId="ADAL" clId="{37CC3F4F-1B75-4C5E-B932-E1249E14CF0D}" dt="2022-02-23T00:02:59.398" v="16" actId="14861"/>
          <ac:picMkLst>
            <pc:docMk/>
            <pc:sldMk cId="105227585" sldId="969"/>
            <ac:picMk id="4" creationId="{C499DD5E-91E3-490E-A225-0D05D08575D5}"/>
          </ac:picMkLst>
        </pc:picChg>
        <pc:picChg chg="mod">
          <ac:chgData name="Chris Naylor" userId="16dfa77a-bcaa-485d-9d19-41f5244bb0ac" providerId="ADAL" clId="{37CC3F4F-1B75-4C5E-B932-E1249E14CF0D}" dt="2022-02-23T00:02:41.088" v="15" actId="1076"/>
          <ac:picMkLst>
            <pc:docMk/>
            <pc:sldMk cId="105227585" sldId="969"/>
            <ac:picMk id="6" creationId="{2101E972-F709-44FD-8CD3-3AF56DFEF3EE}"/>
          </ac:picMkLst>
        </pc:picChg>
      </pc:sldChg>
      <pc:sldChg chg="modNotesTx">
        <pc:chgData name="Chris Naylor" userId="16dfa77a-bcaa-485d-9d19-41f5244bb0ac" providerId="ADAL" clId="{37CC3F4F-1B75-4C5E-B932-E1249E14CF0D}" dt="2022-02-23T00:04:30.703" v="26" actId="20577"/>
        <pc:sldMkLst>
          <pc:docMk/>
          <pc:sldMk cId="3436316907" sldId="970"/>
        </pc:sldMkLst>
      </pc:sldChg>
      <pc:sldChg chg="del">
        <pc:chgData name="Chris Naylor" userId="16dfa77a-bcaa-485d-9d19-41f5244bb0ac" providerId="ADAL" clId="{37CC3F4F-1B75-4C5E-B932-E1249E14CF0D}" dt="2022-02-22T23:59:04.976" v="0" actId="47"/>
        <pc:sldMkLst>
          <pc:docMk/>
          <pc:sldMk cId="1635400710" sldId="1166"/>
        </pc:sldMkLst>
      </pc:sldChg>
      <pc:sldChg chg="modNotesTx">
        <pc:chgData name="Chris Naylor" userId="16dfa77a-bcaa-485d-9d19-41f5244bb0ac" providerId="ADAL" clId="{37CC3F4F-1B75-4C5E-B932-E1249E14CF0D}" dt="2022-02-23T00:04:22.538" v="24" actId="20577"/>
        <pc:sldMkLst>
          <pc:docMk/>
          <pc:sldMk cId="868337523" sldId="1168"/>
        </pc:sldMkLst>
      </pc:sldChg>
      <pc:sldChg chg="del">
        <pc:chgData name="Chris Naylor" userId="16dfa77a-bcaa-485d-9d19-41f5244bb0ac" providerId="ADAL" clId="{37CC3F4F-1B75-4C5E-B932-E1249E14CF0D}" dt="2022-02-23T00:01:08.376" v="1" actId="47"/>
        <pc:sldMkLst>
          <pc:docMk/>
          <pc:sldMk cId="3471710974" sldId="11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65973-F78A-4487-969F-2CF55F8F29D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F2E65CEC-5FF3-4A30-901C-9202537601E4}">
      <dgm:prSet phldrT="[Text]"/>
      <dgm:spPr/>
      <dgm:t>
        <a:bodyPr/>
        <a:lstStyle/>
        <a:p>
          <a:r>
            <a:rPr lang="en-GB" b="1"/>
            <a:t>Commissioners / planners</a:t>
          </a:r>
        </a:p>
      </dgm:t>
    </dgm:pt>
    <dgm:pt modelId="{E799BB7A-1D18-49E6-AB44-2FE0D1AE452A}" type="parTrans" cxnId="{041A8FA4-0EC4-4E95-A8E1-059EF7BA7C23}">
      <dgm:prSet/>
      <dgm:spPr/>
      <dgm:t>
        <a:bodyPr/>
        <a:lstStyle/>
        <a:p>
          <a:endParaRPr lang="en-GB"/>
        </a:p>
      </dgm:t>
    </dgm:pt>
    <dgm:pt modelId="{D06BA402-4F33-4B85-BFC3-5AF177C7F49B}" type="sibTrans" cxnId="{041A8FA4-0EC4-4E95-A8E1-059EF7BA7C23}">
      <dgm:prSet/>
      <dgm:spPr/>
      <dgm:t>
        <a:bodyPr/>
        <a:lstStyle/>
        <a:p>
          <a:endParaRPr lang="en-GB"/>
        </a:p>
      </dgm:t>
    </dgm:pt>
    <dgm:pt modelId="{33C9521D-0B65-4AA5-A0C9-8AA00482DAB3}">
      <dgm:prSet phldrT="[Text]"/>
      <dgm:spPr/>
      <dgm:t>
        <a:bodyPr/>
        <a:lstStyle/>
        <a:p>
          <a:r>
            <a:rPr lang="en-GB"/>
            <a:t>Clinical commissioning groups</a:t>
          </a:r>
        </a:p>
      </dgm:t>
    </dgm:pt>
    <dgm:pt modelId="{DD88B5BA-2827-4018-AABF-661DBC71457F}" type="parTrans" cxnId="{58AA43D8-BCEB-42CF-8843-6AAFE3AC8FE9}">
      <dgm:prSet/>
      <dgm:spPr/>
      <dgm:t>
        <a:bodyPr/>
        <a:lstStyle/>
        <a:p>
          <a:endParaRPr lang="en-GB"/>
        </a:p>
      </dgm:t>
    </dgm:pt>
    <dgm:pt modelId="{9ABA1E02-5819-41E8-885C-007B33511803}" type="sibTrans" cxnId="{58AA43D8-BCEB-42CF-8843-6AAFE3AC8FE9}">
      <dgm:prSet/>
      <dgm:spPr/>
      <dgm:t>
        <a:bodyPr/>
        <a:lstStyle/>
        <a:p>
          <a:endParaRPr lang="en-GB"/>
        </a:p>
      </dgm:t>
    </dgm:pt>
    <dgm:pt modelId="{D0BBEAE1-FD6E-4167-910F-2758340694C8}">
      <dgm:prSet phldrT="[Text]"/>
      <dgm:spPr/>
      <dgm:t>
        <a:bodyPr/>
        <a:lstStyle/>
        <a:p>
          <a:r>
            <a:rPr lang="en-GB"/>
            <a:t>Local authorities</a:t>
          </a:r>
        </a:p>
      </dgm:t>
    </dgm:pt>
    <dgm:pt modelId="{8778DBFD-EE3E-4165-8504-AE1FF9AF8B6A}" type="parTrans" cxnId="{20095840-3476-4578-A0D6-08312AA3E3C2}">
      <dgm:prSet/>
      <dgm:spPr/>
      <dgm:t>
        <a:bodyPr/>
        <a:lstStyle/>
        <a:p>
          <a:endParaRPr lang="en-GB"/>
        </a:p>
      </dgm:t>
    </dgm:pt>
    <dgm:pt modelId="{8EE75557-395E-40CE-94D1-809055AAC4CF}" type="sibTrans" cxnId="{20095840-3476-4578-A0D6-08312AA3E3C2}">
      <dgm:prSet/>
      <dgm:spPr/>
      <dgm:t>
        <a:bodyPr/>
        <a:lstStyle/>
        <a:p>
          <a:endParaRPr lang="en-GB"/>
        </a:p>
      </dgm:t>
    </dgm:pt>
    <dgm:pt modelId="{106D5CE3-986D-496B-85E4-34185CF27134}">
      <dgm:prSet phldrT="[Text]"/>
      <dgm:spPr/>
      <dgm:t>
        <a:bodyPr/>
        <a:lstStyle/>
        <a:p>
          <a:r>
            <a:rPr lang="en-GB" b="1"/>
            <a:t>NHS providers</a:t>
          </a:r>
        </a:p>
      </dgm:t>
    </dgm:pt>
    <dgm:pt modelId="{05DE9D4B-1298-4858-9A91-484DDF2EC24E}" type="parTrans" cxnId="{0FD67420-B9D2-439A-AC5B-BECBE2CFAF4D}">
      <dgm:prSet/>
      <dgm:spPr/>
      <dgm:t>
        <a:bodyPr/>
        <a:lstStyle/>
        <a:p>
          <a:endParaRPr lang="en-GB"/>
        </a:p>
      </dgm:t>
    </dgm:pt>
    <dgm:pt modelId="{3776B051-AAAD-43BC-9196-2DDBF92DE905}" type="sibTrans" cxnId="{0FD67420-B9D2-439A-AC5B-BECBE2CFAF4D}">
      <dgm:prSet/>
      <dgm:spPr/>
      <dgm:t>
        <a:bodyPr/>
        <a:lstStyle/>
        <a:p>
          <a:endParaRPr lang="en-GB"/>
        </a:p>
      </dgm:t>
    </dgm:pt>
    <dgm:pt modelId="{92C8B447-C31D-41CD-9ECA-CE98B7A7BC7A}">
      <dgm:prSet phldrT="[Text]"/>
      <dgm:spPr/>
      <dgm:t>
        <a:bodyPr/>
        <a:lstStyle/>
        <a:p>
          <a:r>
            <a:rPr lang="en-GB"/>
            <a:t>Acute trusts</a:t>
          </a:r>
        </a:p>
      </dgm:t>
    </dgm:pt>
    <dgm:pt modelId="{66B175C1-0C3E-4D87-B904-8300CC02E49C}" type="parTrans" cxnId="{19E23DF4-68BB-49F3-B9D8-299F71D1E4A2}">
      <dgm:prSet/>
      <dgm:spPr/>
      <dgm:t>
        <a:bodyPr/>
        <a:lstStyle/>
        <a:p>
          <a:endParaRPr lang="en-GB"/>
        </a:p>
      </dgm:t>
    </dgm:pt>
    <dgm:pt modelId="{A630E69F-FA3F-4235-8F1F-2927C466523C}" type="sibTrans" cxnId="{19E23DF4-68BB-49F3-B9D8-299F71D1E4A2}">
      <dgm:prSet/>
      <dgm:spPr/>
      <dgm:t>
        <a:bodyPr/>
        <a:lstStyle/>
        <a:p>
          <a:endParaRPr lang="en-GB"/>
        </a:p>
      </dgm:t>
    </dgm:pt>
    <dgm:pt modelId="{AA509D42-CBA2-4A70-89EA-19977E3836A4}">
      <dgm:prSet phldrT="[Text]"/>
      <dgm:spPr/>
      <dgm:t>
        <a:bodyPr/>
        <a:lstStyle/>
        <a:p>
          <a:r>
            <a:rPr lang="en-GB"/>
            <a:t>Mental health trusts</a:t>
          </a:r>
        </a:p>
      </dgm:t>
    </dgm:pt>
    <dgm:pt modelId="{15F05F09-23AB-44D8-8F6B-80C14A98E993}" type="parTrans" cxnId="{A514461C-3A6C-4C24-8FF6-C58C2F5ACF26}">
      <dgm:prSet/>
      <dgm:spPr/>
      <dgm:t>
        <a:bodyPr/>
        <a:lstStyle/>
        <a:p>
          <a:endParaRPr lang="en-GB"/>
        </a:p>
      </dgm:t>
    </dgm:pt>
    <dgm:pt modelId="{1FFCDAAA-2931-44D9-80FB-F58A686331A8}" type="sibTrans" cxnId="{A514461C-3A6C-4C24-8FF6-C58C2F5ACF26}">
      <dgm:prSet/>
      <dgm:spPr/>
      <dgm:t>
        <a:bodyPr/>
        <a:lstStyle/>
        <a:p>
          <a:endParaRPr lang="en-GB"/>
        </a:p>
      </dgm:t>
    </dgm:pt>
    <dgm:pt modelId="{A582DA3B-F7D8-416A-80EE-A2A9CFDB2B92}">
      <dgm:prSet phldrT="[Text]"/>
      <dgm:spPr/>
      <dgm:t>
        <a:bodyPr/>
        <a:lstStyle/>
        <a:p>
          <a:r>
            <a:rPr lang="en-GB" b="1" dirty="0"/>
            <a:t>Other providers of NHS &amp; LA services</a:t>
          </a:r>
        </a:p>
      </dgm:t>
    </dgm:pt>
    <dgm:pt modelId="{A4905C6C-47EB-4E87-96D6-141F048AF8D1}" type="parTrans" cxnId="{A9A135AD-F866-4C79-9852-D5DC3A0D623F}">
      <dgm:prSet/>
      <dgm:spPr/>
      <dgm:t>
        <a:bodyPr/>
        <a:lstStyle/>
        <a:p>
          <a:endParaRPr lang="en-GB"/>
        </a:p>
      </dgm:t>
    </dgm:pt>
    <dgm:pt modelId="{53D3EA6B-5922-4500-AF73-7F10994B7EA3}" type="sibTrans" cxnId="{A9A135AD-F866-4C79-9852-D5DC3A0D623F}">
      <dgm:prSet/>
      <dgm:spPr/>
      <dgm:t>
        <a:bodyPr/>
        <a:lstStyle/>
        <a:p>
          <a:endParaRPr lang="en-GB"/>
        </a:p>
      </dgm:t>
    </dgm:pt>
    <dgm:pt modelId="{F40F0F64-ABCA-4A22-BB6E-15131B55B5A4}">
      <dgm:prSet phldrT="[Text]"/>
      <dgm:spPr/>
      <dgm:t>
        <a:bodyPr/>
        <a:lstStyle/>
        <a:p>
          <a:r>
            <a:rPr lang="en-GB" dirty="0"/>
            <a:t>GPs and community pharmacies</a:t>
          </a:r>
        </a:p>
      </dgm:t>
    </dgm:pt>
    <dgm:pt modelId="{B9326FB0-EC62-486A-AC2E-38E6BB677AEA}" type="parTrans" cxnId="{C93D334E-FF74-41B6-AF12-3152EBACAB25}">
      <dgm:prSet/>
      <dgm:spPr/>
      <dgm:t>
        <a:bodyPr/>
        <a:lstStyle/>
        <a:p>
          <a:endParaRPr lang="en-GB"/>
        </a:p>
      </dgm:t>
    </dgm:pt>
    <dgm:pt modelId="{4319DFCF-66AA-466F-A22A-828B9C6EDF09}" type="sibTrans" cxnId="{C93D334E-FF74-41B6-AF12-3152EBACAB25}">
      <dgm:prSet/>
      <dgm:spPr/>
      <dgm:t>
        <a:bodyPr/>
        <a:lstStyle/>
        <a:p>
          <a:endParaRPr lang="en-GB"/>
        </a:p>
      </dgm:t>
    </dgm:pt>
    <dgm:pt modelId="{FB7BE4D5-F133-415C-82C6-3D2BEA281BDA}">
      <dgm:prSet phldrT="[Text]"/>
      <dgm:spPr/>
      <dgm:t>
        <a:bodyPr/>
        <a:lstStyle/>
        <a:p>
          <a:r>
            <a:rPr lang="en-GB" dirty="0"/>
            <a:t>Voluntary sector and social enterprises</a:t>
          </a:r>
        </a:p>
      </dgm:t>
    </dgm:pt>
    <dgm:pt modelId="{0F21E900-EE94-49C5-831D-887A3491A4D1}" type="parTrans" cxnId="{B115ECA2-818E-4590-A8CC-EEFC956029F4}">
      <dgm:prSet/>
      <dgm:spPr/>
      <dgm:t>
        <a:bodyPr/>
        <a:lstStyle/>
        <a:p>
          <a:endParaRPr lang="en-GB"/>
        </a:p>
      </dgm:t>
    </dgm:pt>
    <dgm:pt modelId="{E851AA9F-C400-48B6-B9E1-0982F7985F1A}" type="sibTrans" cxnId="{B115ECA2-818E-4590-A8CC-EEFC956029F4}">
      <dgm:prSet/>
      <dgm:spPr/>
      <dgm:t>
        <a:bodyPr/>
        <a:lstStyle/>
        <a:p>
          <a:endParaRPr lang="en-GB"/>
        </a:p>
      </dgm:t>
    </dgm:pt>
    <dgm:pt modelId="{E1AECB6F-3C43-488F-850F-0E6F78287C08}">
      <dgm:prSet/>
      <dgm:spPr/>
      <dgm:t>
        <a:bodyPr/>
        <a:lstStyle/>
        <a:p>
          <a:r>
            <a:rPr lang="en-GB"/>
            <a:t>Community trusts</a:t>
          </a:r>
        </a:p>
      </dgm:t>
    </dgm:pt>
    <dgm:pt modelId="{0AC71F89-106B-40B1-A73C-6DAE2464CA2B}" type="parTrans" cxnId="{102EAB96-5C45-4EEB-8D0E-F0BC4AC2F99D}">
      <dgm:prSet/>
      <dgm:spPr/>
      <dgm:t>
        <a:bodyPr/>
        <a:lstStyle/>
        <a:p>
          <a:endParaRPr lang="en-GB"/>
        </a:p>
      </dgm:t>
    </dgm:pt>
    <dgm:pt modelId="{7F2AA128-E8FE-4EA7-8BFE-315A1CF5BEDF}" type="sibTrans" cxnId="{102EAB96-5C45-4EEB-8D0E-F0BC4AC2F99D}">
      <dgm:prSet/>
      <dgm:spPr/>
      <dgm:t>
        <a:bodyPr/>
        <a:lstStyle/>
        <a:p>
          <a:endParaRPr lang="en-GB"/>
        </a:p>
      </dgm:t>
    </dgm:pt>
    <dgm:pt modelId="{4A3A87E4-855C-4146-840A-26536E487622}">
      <dgm:prSet/>
      <dgm:spPr/>
      <dgm:t>
        <a:bodyPr/>
        <a:lstStyle/>
        <a:p>
          <a:r>
            <a:rPr lang="en-GB"/>
            <a:t>Ambulance trust</a:t>
          </a:r>
        </a:p>
      </dgm:t>
    </dgm:pt>
    <dgm:pt modelId="{F009A9A3-3462-45A9-8379-F775A0A46098}" type="parTrans" cxnId="{93D34069-B7DE-48DD-8F48-E71E4B5D242A}">
      <dgm:prSet/>
      <dgm:spPr/>
      <dgm:t>
        <a:bodyPr/>
        <a:lstStyle/>
        <a:p>
          <a:endParaRPr lang="en-GB"/>
        </a:p>
      </dgm:t>
    </dgm:pt>
    <dgm:pt modelId="{69B9DC75-4246-4B04-BACB-307F8391A706}" type="sibTrans" cxnId="{93D34069-B7DE-48DD-8F48-E71E4B5D242A}">
      <dgm:prSet/>
      <dgm:spPr/>
      <dgm:t>
        <a:bodyPr/>
        <a:lstStyle/>
        <a:p>
          <a:endParaRPr lang="en-GB"/>
        </a:p>
      </dgm:t>
    </dgm:pt>
    <dgm:pt modelId="{F71F650E-2D59-4F61-A2BC-94E7D65BB9AE}">
      <dgm:prSet phldrT="[Text]"/>
      <dgm:spPr/>
      <dgm:t>
        <a:bodyPr/>
        <a:lstStyle/>
        <a:p>
          <a:r>
            <a:rPr lang="en-GB" dirty="0"/>
            <a:t>Social care providers</a:t>
          </a:r>
        </a:p>
      </dgm:t>
    </dgm:pt>
    <dgm:pt modelId="{DEC24468-49D6-47E2-B486-12E61BED5A20}" type="parTrans" cxnId="{42C280EB-0021-4DE3-9AC4-1CC9C8843033}">
      <dgm:prSet/>
      <dgm:spPr/>
      <dgm:t>
        <a:bodyPr/>
        <a:lstStyle/>
        <a:p>
          <a:endParaRPr lang="en-GB"/>
        </a:p>
      </dgm:t>
    </dgm:pt>
    <dgm:pt modelId="{A3AE9AE3-5BC0-47F7-8CB9-EB24448AB229}" type="sibTrans" cxnId="{42C280EB-0021-4DE3-9AC4-1CC9C8843033}">
      <dgm:prSet/>
      <dgm:spPr/>
      <dgm:t>
        <a:bodyPr/>
        <a:lstStyle/>
        <a:p>
          <a:endParaRPr lang="en-GB"/>
        </a:p>
      </dgm:t>
    </dgm:pt>
    <dgm:pt modelId="{8112F8AC-D93E-4A6D-8442-2DA03DFB90F7}" type="pres">
      <dgm:prSet presAssocID="{4B165973-F78A-4487-969F-2CF55F8F29D2}" presName="theList" presStyleCnt="0">
        <dgm:presLayoutVars>
          <dgm:dir/>
          <dgm:animLvl val="lvl"/>
          <dgm:resizeHandles val="exact"/>
        </dgm:presLayoutVars>
      </dgm:prSet>
      <dgm:spPr/>
    </dgm:pt>
    <dgm:pt modelId="{9FC7D27E-7B2D-4A59-A3A3-AE0717E388F4}" type="pres">
      <dgm:prSet presAssocID="{F2E65CEC-5FF3-4A30-901C-9202537601E4}" presName="compNode" presStyleCnt="0"/>
      <dgm:spPr/>
    </dgm:pt>
    <dgm:pt modelId="{024FBAF4-9E9D-43AA-A4C4-23C4123A8FF2}" type="pres">
      <dgm:prSet presAssocID="{F2E65CEC-5FF3-4A30-901C-9202537601E4}" presName="aNode" presStyleLbl="bgShp" presStyleIdx="0" presStyleCnt="3"/>
      <dgm:spPr/>
    </dgm:pt>
    <dgm:pt modelId="{BCB3E4E3-45E5-4CB0-81AD-B097F774D355}" type="pres">
      <dgm:prSet presAssocID="{F2E65CEC-5FF3-4A30-901C-9202537601E4}" presName="textNode" presStyleLbl="bgShp" presStyleIdx="0" presStyleCnt="3"/>
      <dgm:spPr/>
    </dgm:pt>
    <dgm:pt modelId="{63540E72-1C64-420C-A085-F1273628D0B6}" type="pres">
      <dgm:prSet presAssocID="{F2E65CEC-5FF3-4A30-901C-9202537601E4}" presName="compChildNode" presStyleCnt="0"/>
      <dgm:spPr/>
    </dgm:pt>
    <dgm:pt modelId="{0089DC88-BC94-4D6E-986D-0F14CD9F7FA0}" type="pres">
      <dgm:prSet presAssocID="{F2E65CEC-5FF3-4A30-901C-9202537601E4}" presName="theInnerList" presStyleCnt="0"/>
      <dgm:spPr/>
    </dgm:pt>
    <dgm:pt modelId="{9F6B3A79-CB15-4A2E-88D2-51E46FDE9B0E}" type="pres">
      <dgm:prSet presAssocID="{33C9521D-0B65-4AA5-A0C9-8AA00482DAB3}" presName="childNode" presStyleLbl="node1" presStyleIdx="0" presStyleCnt="9">
        <dgm:presLayoutVars>
          <dgm:bulletEnabled val="1"/>
        </dgm:presLayoutVars>
      </dgm:prSet>
      <dgm:spPr/>
    </dgm:pt>
    <dgm:pt modelId="{38BE5C5D-3263-471A-9759-8F2ED5CBCC0A}" type="pres">
      <dgm:prSet presAssocID="{33C9521D-0B65-4AA5-A0C9-8AA00482DAB3}" presName="aSpace2" presStyleCnt="0"/>
      <dgm:spPr/>
    </dgm:pt>
    <dgm:pt modelId="{5F365DAA-D708-4451-8F4F-8218E9AED7E9}" type="pres">
      <dgm:prSet presAssocID="{D0BBEAE1-FD6E-4167-910F-2758340694C8}" presName="childNode" presStyleLbl="node1" presStyleIdx="1" presStyleCnt="9">
        <dgm:presLayoutVars>
          <dgm:bulletEnabled val="1"/>
        </dgm:presLayoutVars>
      </dgm:prSet>
      <dgm:spPr/>
    </dgm:pt>
    <dgm:pt modelId="{4F087DBC-72FA-41D1-8041-2290E4DC7078}" type="pres">
      <dgm:prSet presAssocID="{F2E65CEC-5FF3-4A30-901C-9202537601E4}" presName="aSpace" presStyleCnt="0"/>
      <dgm:spPr/>
    </dgm:pt>
    <dgm:pt modelId="{07A0FDB1-B313-4C5E-897E-14B8EA23F358}" type="pres">
      <dgm:prSet presAssocID="{106D5CE3-986D-496B-85E4-34185CF27134}" presName="compNode" presStyleCnt="0"/>
      <dgm:spPr/>
    </dgm:pt>
    <dgm:pt modelId="{BDB128AE-3779-4703-BC03-8DF44D7F00CA}" type="pres">
      <dgm:prSet presAssocID="{106D5CE3-986D-496B-85E4-34185CF27134}" presName="aNode" presStyleLbl="bgShp" presStyleIdx="1" presStyleCnt="3"/>
      <dgm:spPr/>
    </dgm:pt>
    <dgm:pt modelId="{50F38774-8A65-41B7-AA6B-E91DBB4820DC}" type="pres">
      <dgm:prSet presAssocID="{106D5CE3-986D-496B-85E4-34185CF27134}" presName="textNode" presStyleLbl="bgShp" presStyleIdx="1" presStyleCnt="3"/>
      <dgm:spPr/>
    </dgm:pt>
    <dgm:pt modelId="{05D8CFE4-AEEC-44A5-A5C9-8653E7BBBFCE}" type="pres">
      <dgm:prSet presAssocID="{106D5CE3-986D-496B-85E4-34185CF27134}" presName="compChildNode" presStyleCnt="0"/>
      <dgm:spPr/>
    </dgm:pt>
    <dgm:pt modelId="{61AD8BA5-DFFD-4C37-B7B1-683BA5B8FB02}" type="pres">
      <dgm:prSet presAssocID="{106D5CE3-986D-496B-85E4-34185CF27134}" presName="theInnerList" presStyleCnt="0"/>
      <dgm:spPr/>
    </dgm:pt>
    <dgm:pt modelId="{670D7CC1-5D78-4643-A22C-53FE6E17BF48}" type="pres">
      <dgm:prSet presAssocID="{92C8B447-C31D-41CD-9ECA-CE98B7A7BC7A}" presName="childNode" presStyleLbl="node1" presStyleIdx="2" presStyleCnt="9">
        <dgm:presLayoutVars>
          <dgm:bulletEnabled val="1"/>
        </dgm:presLayoutVars>
      </dgm:prSet>
      <dgm:spPr/>
    </dgm:pt>
    <dgm:pt modelId="{640AE1F0-F267-4AD7-9240-89F199E4F5C6}" type="pres">
      <dgm:prSet presAssocID="{92C8B447-C31D-41CD-9ECA-CE98B7A7BC7A}" presName="aSpace2" presStyleCnt="0"/>
      <dgm:spPr/>
    </dgm:pt>
    <dgm:pt modelId="{AA93849C-5EDB-41D0-85B4-B18DD851A0ED}" type="pres">
      <dgm:prSet presAssocID="{E1AECB6F-3C43-488F-850F-0E6F78287C08}" presName="childNode" presStyleLbl="node1" presStyleIdx="3" presStyleCnt="9">
        <dgm:presLayoutVars>
          <dgm:bulletEnabled val="1"/>
        </dgm:presLayoutVars>
      </dgm:prSet>
      <dgm:spPr/>
    </dgm:pt>
    <dgm:pt modelId="{27DE5407-056B-4F0D-823C-2138283A3517}" type="pres">
      <dgm:prSet presAssocID="{E1AECB6F-3C43-488F-850F-0E6F78287C08}" presName="aSpace2" presStyleCnt="0"/>
      <dgm:spPr/>
    </dgm:pt>
    <dgm:pt modelId="{1325F990-25C5-4337-AFD0-580E840DD0E3}" type="pres">
      <dgm:prSet presAssocID="{AA509D42-CBA2-4A70-89EA-19977E3836A4}" presName="childNode" presStyleLbl="node1" presStyleIdx="4" presStyleCnt="9">
        <dgm:presLayoutVars>
          <dgm:bulletEnabled val="1"/>
        </dgm:presLayoutVars>
      </dgm:prSet>
      <dgm:spPr/>
    </dgm:pt>
    <dgm:pt modelId="{38B90C97-54E1-4C8F-BF97-9E633340BEDA}" type="pres">
      <dgm:prSet presAssocID="{AA509D42-CBA2-4A70-89EA-19977E3836A4}" presName="aSpace2" presStyleCnt="0"/>
      <dgm:spPr/>
    </dgm:pt>
    <dgm:pt modelId="{BE3C3ECC-5D38-4F9D-A492-00D506430075}" type="pres">
      <dgm:prSet presAssocID="{4A3A87E4-855C-4146-840A-26536E487622}" presName="childNode" presStyleLbl="node1" presStyleIdx="5" presStyleCnt="9">
        <dgm:presLayoutVars>
          <dgm:bulletEnabled val="1"/>
        </dgm:presLayoutVars>
      </dgm:prSet>
      <dgm:spPr/>
    </dgm:pt>
    <dgm:pt modelId="{106B4E46-7450-4800-8FEF-B640D1EC711B}" type="pres">
      <dgm:prSet presAssocID="{106D5CE3-986D-496B-85E4-34185CF27134}" presName="aSpace" presStyleCnt="0"/>
      <dgm:spPr/>
    </dgm:pt>
    <dgm:pt modelId="{C95B78D5-663B-487F-AD36-73EB58AB2762}" type="pres">
      <dgm:prSet presAssocID="{A582DA3B-F7D8-416A-80EE-A2A9CFDB2B92}" presName="compNode" presStyleCnt="0"/>
      <dgm:spPr/>
    </dgm:pt>
    <dgm:pt modelId="{AFC5C675-6E9F-407F-8803-2D9D8DE98264}" type="pres">
      <dgm:prSet presAssocID="{A582DA3B-F7D8-416A-80EE-A2A9CFDB2B92}" presName="aNode" presStyleLbl="bgShp" presStyleIdx="2" presStyleCnt="3"/>
      <dgm:spPr/>
    </dgm:pt>
    <dgm:pt modelId="{6E71B8A3-F55F-4DC5-80A0-C8230CD0804B}" type="pres">
      <dgm:prSet presAssocID="{A582DA3B-F7D8-416A-80EE-A2A9CFDB2B92}" presName="textNode" presStyleLbl="bgShp" presStyleIdx="2" presStyleCnt="3"/>
      <dgm:spPr/>
    </dgm:pt>
    <dgm:pt modelId="{7FDFF5D4-1658-4E1C-8912-654EC39065D7}" type="pres">
      <dgm:prSet presAssocID="{A582DA3B-F7D8-416A-80EE-A2A9CFDB2B92}" presName="compChildNode" presStyleCnt="0"/>
      <dgm:spPr/>
    </dgm:pt>
    <dgm:pt modelId="{B2046C4C-AA33-41E8-AE3F-8B2FBE293648}" type="pres">
      <dgm:prSet presAssocID="{A582DA3B-F7D8-416A-80EE-A2A9CFDB2B92}" presName="theInnerList" presStyleCnt="0"/>
      <dgm:spPr/>
    </dgm:pt>
    <dgm:pt modelId="{298A7E8F-1BAC-4209-B56A-FE7B96EE886B}" type="pres">
      <dgm:prSet presAssocID="{F40F0F64-ABCA-4A22-BB6E-15131B55B5A4}" presName="childNode" presStyleLbl="node1" presStyleIdx="6" presStyleCnt="9" custScaleY="48014">
        <dgm:presLayoutVars>
          <dgm:bulletEnabled val="1"/>
        </dgm:presLayoutVars>
      </dgm:prSet>
      <dgm:spPr/>
    </dgm:pt>
    <dgm:pt modelId="{9A997C44-3943-47E6-848A-0102BDEEEAC4}" type="pres">
      <dgm:prSet presAssocID="{F40F0F64-ABCA-4A22-BB6E-15131B55B5A4}" presName="aSpace2" presStyleCnt="0"/>
      <dgm:spPr/>
    </dgm:pt>
    <dgm:pt modelId="{66A93F0B-8D2B-4B1F-97E3-1FF3974260E0}" type="pres">
      <dgm:prSet presAssocID="{FB7BE4D5-F133-415C-82C6-3D2BEA281BDA}" presName="childNode" presStyleLbl="node1" presStyleIdx="7" presStyleCnt="9" custScaleY="54159">
        <dgm:presLayoutVars>
          <dgm:bulletEnabled val="1"/>
        </dgm:presLayoutVars>
      </dgm:prSet>
      <dgm:spPr/>
    </dgm:pt>
    <dgm:pt modelId="{A70EEDC4-B3AF-447A-8100-EF95185C9641}" type="pres">
      <dgm:prSet presAssocID="{FB7BE4D5-F133-415C-82C6-3D2BEA281BDA}" presName="aSpace2" presStyleCnt="0"/>
      <dgm:spPr/>
    </dgm:pt>
    <dgm:pt modelId="{68C90DCA-26B8-4E03-8EE5-41DF6BF3DF5F}" type="pres">
      <dgm:prSet presAssocID="{F71F650E-2D59-4F61-A2BC-94E7D65BB9AE}" presName="childNode" presStyleLbl="node1" presStyleIdx="8" presStyleCnt="9" custScaleY="54159">
        <dgm:presLayoutVars>
          <dgm:bulletEnabled val="1"/>
        </dgm:presLayoutVars>
      </dgm:prSet>
      <dgm:spPr/>
    </dgm:pt>
  </dgm:ptLst>
  <dgm:cxnLst>
    <dgm:cxn modelId="{F3078108-1F3C-41F0-A4C6-9E99E48517B8}" type="presOf" srcId="{FB7BE4D5-F133-415C-82C6-3D2BEA281BDA}" destId="{66A93F0B-8D2B-4B1F-97E3-1FF3974260E0}" srcOrd="0" destOrd="0" presId="urn:microsoft.com/office/officeart/2005/8/layout/lProcess2"/>
    <dgm:cxn modelId="{4721E919-B8C2-4AB4-B58D-098E866D38BC}" type="presOf" srcId="{106D5CE3-986D-496B-85E4-34185CF27134}" destId="{50F38774-8A65-41B7-AA6B-E91DBB4820DC}" srcOrd="1" destOrd="0" presId="urn:microsoft.com/office/officeart/2005/8/layout/lProcess2"/>
    <dgm:cxn modelId="{94B1311A-C700-483C-891B-CCA2E89D6ABF}" type="presOf" srcId="{F40F0F64-ABCA-4A22-BB6E-15131B55B5A4}" destId="{298A7E8F-1BAC-4209-B56A-FE7B96EE886B}" srcOrd="0" destOrd="0" presId="urn:microsoft.com/office/officeart/2005/8/layout/lProcess2"/>
    <dgm:cxn modelId="{A514461C-3A6C-4C24-8FF6-C58C2F5ACF26}" srcId="{106D5CE3-986D-496B-85E4-34185CF27134}" destId="{AA509D42-CBA2-4A70-89EA-19977E3836A4}" srcOrd="2" destOrd="0" parTransId="{15F05F09-23AB-44D8-8F6B-80C14A98E993}" sibTransId="{1FFCDAAA-2931-44D9-80FB-F58A686331A8}"/>
    <dgm:cxn modelId="{0FD67420-B9D2-439A-AC5B-BECBE2CFAF4D}" srcId="{4B165973-F78A-4487-969F-2CF55F8F29D2}" destId="{106D5CE3-986D-496B-85E4-34185CF27134}" srcOrd="1" destOrd="0" parTransId="{05DE9D4B-1298-4858-9A91-484DDF2EC24E}" sibTransId="{3776B051-AAAD-43BC-9196-2DDBF92DE905}"/>
    <dgm:cxn modelId="{5090D129-E2A8-41AC-B817-CC412DD7CC3E}" type="presOf" srcId="{4A3A87E4-855C-4146-840A-26536E487622}" destId="{BE3C3ECC-5D38-4F9D-A492-00D506430075}" srcOrd="0" destOrd="0" presId="urn:microsoft.com/office/officeart/2005/8/layout/lProcess2"/>
    <dgm:cxn modelId="{27A06E3E-D793-4583-AC7A-39953FE1F61D}" type="presOf" srcId="{F2E65CEC-5FF3-4A30-901C-9202537601E4}" destId="{BCB3E4E3-45E5-4CB0-81AD-B097F774D355}" srcOrd="1" destOrd="0" presId="urn:microsoft.com/office/officeart/2005/8/layout/lProcess2"/>
    <dgm:cxn modelId="{20095840-3476-4578-A0D6-08312AA3E3C2}" srcId="{F2E65CEC-5FF3-4A30-901C-9202537601E4}" destId="{D0BBEAE1-FD6E-4167-910F-2758340694C8}" srcOrd="1" destOrd="0" parTransId="{8778DBFD-EE3E-4165-8504-AE1FF9AF8B6A}" sibTransId="{8EE75557-395E-40CE-94D1-809055AAC4CF}"/>
    <dgm:cxn modelId="{B066D966-E8F6-4D1F-ADF8-23EF37521694}" type="presOf" srcId="{D0BBEAE1-FD6E-4167-910F-2758340694C8}" destId="{5F365DAA-D708-4451-8F4F-8218E9AED7E9}" srcOrd="0" destOrd="0" presId="urn:microsoft.com/office/officeart/2005/8/layout/lProcess2"/>
    <dgm:cxn modelId="{93D34069-B7DE-48DD-8F48-E71E4B5D242A}" srcId="{106D5CE3-986D-496B-85E4-34185CF27134}" destId="{4A3A87E4-855C-4146-840A-26536E487622}" srcOrd="3" destOrd="0" parTransId="{F009A9A3-3462-45A9-8379-F775A0A46098}" sibTransId="{69B9DC75-4246-4B04-BACB-307F8391A706}"/>
    <dgm:cxn modelId="{E82FA54C-D81D-4C8D-B9B5-42F68F0CEA62}" type="presOf" srcId="{106D5CE3-986D-496B-85E4-34185CF27134}" destId="{BDB128AE-3779-4703-BC03-8DF44D7F00CA}" srcOrd="0" destOrd="0" presId="urn:microsoft.com/office/officeart/2005/8/layout/lProcess2"/>
    <dgm:cxn modelId="{C93D334E-FF74-41B6-AF12-3152EBACAB25}" srcId="{A582DA3B-F7D8-416A-80EE-A2A9CFDB2B92}" destId="{F40F0F64-ABCA-4A22-BB6E-15131B55B5A4}" srcOrd="0" destOrd="0" parTransId="{B9326FB0-EC62-486A-AC2E-38E6BB677AEA}" sibTransId="{4319DFCF-66AA-466F-A22A-828B9C6EDF09}"/>
    <dgm:cxn modelId="{48CE5470-C980-4E15-8BBE-C817B6868505}" type="presOf" srcId="{A582DA3B-F7D8-416A-80EE-A2A9CFDB2B92}" destId="{6E71B8A3-F55F-4DC5-80A0-C8230CD0804B}" srcOrd="1" destOrd="0" presId="urn:microsoft.com/office/officeart/2005/8/layout/lProcess2"/>
    <dgm:cxn modelId="{85C3FD77-C93A-4810-B7D5-9D1F23E83578}" type="presOf" srcId="{33C9521D-0B65-4AA5-A0C9-8AA00482DAB3}" destId="{9F6B3A79-CB15-4A2E-88D2-51E46FDE9B0E}" srcOrd="0" destOrd="0" presId="urn:microsoft.com/office/officeart/2005/8/layout/lProcess2"/>
    <dgm:cxn modelId="{7AB3DC8E-F53E-480C-A0D4-601887107F19}" type="presOf" srcId="{92C8B447-C31D-41CD-9ECA-CE98B7A7BC7A}" destId="{670D7CC1-5D78-4643-A22C-53FE6E17BF48}" srcOrd="0" destOrd="0" presId="urn:microsoft.com/office/officeart/2005/8/layout/lProcess2"/>
    <dgm:cxn modelId="{102EAB96-5C45-4EEB-8D0E-F0BC4AC2F99D}" srcId="{106D5CE3-986D-496B-85E4-34185CF27134}" destId="{E1AECB6F-3C43-488F-850F-0E6F78287C08}" srcOrd="1" destOrd="0" parTransId="{0AC71F89-106B-40B1-A73C-6DAE2464CA2B}" sibTransId="{7F2AA128-E8FE-4EA7-8BFE-315A1CF5BEDF}"/>
    <dgm:cxn modelId="{B115ECA2-818E-4590-A8CC-EEFC956029F4}" srcId="{A582DA3B-F7D8-416A-80EE-A2A9CFDB2B92}" destId="{FB7BE4D5-F133-415C-82C6-3D2BEA281BDA}" srcOrd="1" destOrd="0" parTransId="{0F21E900-EE94-49C5-831D-887A3491A4D1}" sibTransId="{E851AA9F-C400-48B6-B9E1-0982F7985F1A}"/>
    <dgm:cxn modelId="{041A8FA4-0EC4-4E95-A8E1-059EF7BA7C23}" srcId="{4B165973-F78A-4487-969F-2CF55F8F29D2}" destId="{F2E65CEC-5FF3-4A30-901C-9202537601E4}" srcOrd="0" destOrd="0" parTransId="{E799BB7A-1D18-49E6-AB44-2FE0D1AE452A}" sibTransId="{D06BA402-4F33-4B85-BFC3-5AF177C7F49B}"/>
    <dgm:cxn modelId="{5B1C34AC-B78E-40B6-896C-2F94556BF764}" type="presOf" srcId="{E1AECB6F-3C43-488F-850F-0E6F78287C08}" destId="{AA93849C-5EDB-41D0-85B4-B18DD851A0ED}" srcOrd="0" destOrd="0" presId="urn:microsoft.com/office/officeart/2005/8/layout/lProcess2"/>
    <dgm:cxn modelId="{A9A135AD-F866-4C79-9852-D5DC3A0D623F}" srcId="{4B165973-F78A-4487-969F-2CF55F8F29D2}" destId="{A582DA3B-F7D8-416A-80EE-A2A9CFDB2B92}" srcOrd="2" destOrd="0" parTransId="{A4905C6C-47EB-4E87-96D6-141F048AF8D1}" sibTransId="{53D3EA6B-5922-4500-AF73-7F10994B7EA3}"/>
    <dgm:cxn modelId="{17B3F4AE-2A4F-42AA-BC8A-AD4779472CD2}" type="presOf" srcId="{A582DA3B-F7D8-416A-80EE-A2A9CFDB2B92}" destId="{AFC5C675-6E9F-407F-8803-2D9D8DE98264}" srcOrd="0" destOrd="0" presId="urn:microsoft.com/office/officeart/2005/8/layout/lProcess2"/>
    <dgm:cxn modelId="{7EBDFBBC-9B05-4108-88B9-CECC44C7A1F3}" type="presOf" srcId="{F71F650E-2D59-4F61-A2BC-94E7D65BB9AE}" destId="{68C90DCA-26B8-4E03-8EE5-41DF6BF3DF5F}" srcOrd="0" destOrd="0" presId="urn:microsoft.com/office/officeart/2005/8/layout/lProcess2"/>
    <dgm:cxn modelId="{AC914DC3-6C99-48BD-BF66-9B0B2B114F6C}" type="presOf" srcId="{AA509D42-CBA2-4A70-89EA-19977E3836A4}" destId="{1325F990-25C5-4337-AFD0-580E840DD0E3}" srcOrd="0" destOrd="0" presId="urn:microsoft.com/office/officeart/2005/8/layout/lProcess2"/>
    <dgm:cxn modelId="{58AA43D8-BCEB-42CF-8843-6AAFE3AC8FE9}" srcId="{F2E65CEC-5FF3-4A30-901C-9202537601E4}" destId="{33C9521D-0B65-4AA5-A0C9-8AA00482DAB3}" srcOrd="0" destOrd="0" parTransId="{DD88B5BA-2827-4018-AABF-661DBC71457F}" sibTransId="{9ABA1E02-5819-41E8-885C-007B33511803}"/>
    <dgm:cxn modelId="{D98F9AE9-19FF-4913-844D-499B93A5EED2}" type="presOf" srcId="{F2E65CEC-5FF3-4A30-901C-9202537601E4}" destId="{024FBAF4-9E9D-43AA-A4C4-23C4123A8FF2}" srcOrd="0" destOrd="0" presId="urn:microsoft.com/office/officeart/2005/8/layout/lProcess2"/>
    <dgm:cxn modelId="{42C280EB-0021-4DE3-9AC4-1CC9C8843033}" srcId="{A582DA3B-F7D8-416A-80EE-A2A9CFDB2B92}" destId="{F71F650E-2D59-4F61-A2BC-94E7D65BB9AE}" srcOrd="2" destOrd="0" parTransId="{DEC24468-49D6-47E2-B486-12E61BED5A20}" sibTransId="{A3AE9AE3-5BC0-47F7-8CB9-EB24448AB229}"/>
    <dgm:cxn modelId="{B4E77CEE-FBC8-45E5-9953-7C26E45F4F5E}" type="presOf" srcId="{4B165973-F78A-4487-969F-2CF55F8F29D2}" destId="{8112F8AC-D93E-4A6D-8442-2DA03DFB90F7}" srcOrd="0" destOrd="0" presId="urn:microsoft.com/office/officeart/2005/8/layout/lProcess2"/>
    <dgm:cxn modelId="{19E23DF4-68BB-49F3-B9D8-299F71D1E4A2}" srcId="{106D5CE3-986D-496B-85E4-34185CF27134}" destId="{92C8B447-C31D-41CD-9ECA-CE98B7A7BC7A}" srcOrd="0" destOrd="0" parTransId="{66B175C1-0C3E-4D87-B904-8300CC02E49C}" sibTransId="{A630E69F-FA3F-4235-8F1F-2927C466523C}"/>
    <dgm:cxn modelId="{520B7075-27C8-46AA-91AF-812A220DEC56}" type="presParOf" srcId="{8112F8AC-D93E-4A6D-8442-2DA03DFB90F7}" destId="{9FC7D27E-7B2D-4A59-A3A3-AE0717E388F4}" srcOrd="0" destOrd="0" presId="urn:microsoft.com/office/officeart/2005/8/layout/lProcess2"/>
    <dgm:cxn modelId="{F916AC45-AED8-4AA5-A99C-15CDB666CCDB}" type="presParOf" srcId="{9FC7D27E-7B2D-4A59-A3A3-AE0717E388F4}" destId="{024FBAF4-9E9D-43AA-A4C4-23C4123A8FF2}" srcOrd="0" destOrd="0" presId="urn:microsoft.com/office/officeart/2005/8/layout/lProcess2"/>
    <dgm:cxn modelId="{8CA87B1D-0834-4174-BA54-93FBFDAC4DCA}" type="presParOf" srcId="{9FC7D27E-7B2D-4A59-A3A3-AE0717E388F4}" destId="{BCB3E4E3-45E5-4CB0-81AD-B097F774D355}" srcOrd="1" destOrd="0" presId="urn:microsoft.com/office/officeart/2005/8/layout/lProcess2"/>
    <dgm:cxn modelId="{860A5644-FD76-4E67-B2CD-29651DAF0FFF}" type="presParOf" srcId="{9FC7D27E-7B2D-4A59-A3A3-AE0717E388F4}" destId="{63540E72-1C64-420C-A085-F1273628D0B6}" srcOrd="2" destOrd="0" presId="urn:microsoft.com/office/officeart/2005/8/layout/lProcess2"/>
    <dgm:cxn modelId="{A7EED520-1D41-454C-AD00-4E523059E67D}" type="presParOf" srcId="{63540E72-1C64-420C-A085-F1273628D0B6}" destId="{0089DC88-BC94-4D6E-986D-0F14CD9F7FA0}" srcOrd="0" destOrd="0" presId="urn:microsoft.com/office/officeart/2005/8/layout/lProcess2"/>
    <dgm:cxn modelId="{C003A9A6-5DA7-4FE4-B88C-0B447F7E9C85}" type="presParOf" srcId="{0089DC88-BC94-4D6E-986D-0F14CD9F7FA0}" destId="{9F6B3A79-CB15-4A2E-88D2-51E46FDE9B0E}" srcOrd="0" destOrd="0" presId="urn:microsoft.com/office/officeart/2005/8/layout/lProcess2"/>
    <dgm:cxn modelId="{9653610F-F79C-4B76-8DB4-AB011EDFEE7F}" type="presParOf" srcId="{0089DC88-BC94-4D6E-986D-0F14CD9F7FA0}" destId="{38BE5C5D-3263-471A-9759-8F2ED5CBCC0A}" srcOrd="1" destOrd="0" presId="urn:microsoft.com/office/officeart/2005/8/layout/lProcess2"/>
    <dgm:cxn modelId="{DC67D4F0-B9FF-4AA1-A198-E13545BB37E9}" type="presParOf" srcId="{0089DC88-BC94-4D6E-986D-0F14CD9F7FA0}" destId="{5F365DAA-D708-4451-8F4F-8218E9AED7E9}" srcOrd="2" destOrd="0" presId="urn:microsoft.com/office/officeart/2005/8/layout/lProcess2"/>
    <dgm:cxn modelId="{A310D741-8A67-4815-99C3-F5E8BF1EB6FB}" type="presParOf" srcId="{8112F8AC-D93E-4A6D-8442-2DA03DFB90F7}" destId="{4F087DBC-72FA-41D1-8041-2290E4DC7078}" srcOrd="1" destOrd="0" presId="urn:microsoft.com/office/officeart/2005/8/layout/lProcess2"/>
    <dgm:cxn modelId="{1ADDD10D-B772-403B-8EF8-84B9D6439857}" type="presParOf" srcId="{8112F8AC-D93E-4A6D-8442-2DA03DFB90F7}" destId="{07A0FDB1-B313-4C5E-897E-14B8EA23F358}" srcOrd="2" destOrd="0" presId="urn:microsoft.com/office/officeart/2005/8/layout/lProcess2"/>
    <dgm:cxn modelId="{02944826-5B1C-4C80-85C2-D350D8D8867A}" type="presParOf" srcId="{07A0FDB1-B313-4C5E-897E-14B8EA23F358}" destId="{BDB128AE-3779-4703-BC03-8DF44D7F00CA}" srcOrd="0" destOrd="0" presId="urn:microsoft.com/office/officeart/2005/8/layout/lProcess2"/>
    <dgm:cxn modelId="{C7CB4601-4D5B-4D23-8915-65DE91925590}" type="presParOf" srcId="{07A0FDB1-B313-4C5E-897E-14B8EA23F358}" destId="{50F38774-8A65-41B7-AA6B-E91DBB4820DC}" srcOrd="1" destOrd="0" presId="urn:microsoft.com/office/officeart/2005/8/layout/lProcess2"/>
    <dgm:cxn modelId="{6D8108B8-EA15-4227-B184-E1C2CB355620}" type="presParOf" srcId="{07A0FDB1-B313-4C5E-897E-14B8EA23F358}" destId="{05D8CFE4-AEEC-44A5-A5C9-8653E7BBBFCE}" srcOrd="2" destOrd="0" presId="urn:microsoft.com/office/officeart/2005/8/layout/lProcess2"/>
    <dgm:cxn modelId="{A5F576B7-2970-47E0-A0D9-8311940823FA}" type="presParOf" srcId="{05D8CFE4-AEEC-44A5-A5C9-8653E7BBBFCE}" destId="{61AD8BA5-DFFD-4C37-B7B1-683BA5B8FB02}" srcOrd="0" destOrd="0" presId="urn:microsoft.com/office/officeart/2005/8/layout/lProcess2"/>
    <dgm:cxn modelId="{406D67E2-DDDA-47D3-A661-C80C8EB93368}" type="presParOf" srcId="{61AD8BA5-DFFD-4C37-B7B1-683BA5B8FB02}" destId="{670D7CC1-5D78-4643-A22C-53FE6E17BF48}" srcOrd="0" destOrd="0" presId="urn:microsoft.com/office/officeart/2005/8/layout/lProcess2"/>
    <dgm:cxn modelId="{CE27255B-6A93-4A6E-B78E-C8CC635CB55A}" type="presParOf" srcId="{61AD8BA5-DFFD-4C37-B7B1-683BA5B8FB02}" destId="{640AE1F0-F267-4AD7-9240-89F199E4F5C6}" srcOrd="1" destOrd="0" presId="urn:microsoft.com/office/officeart/2005/8/layout/lProcess2"/>
    <dgm:cxn modelId="{76C5C897-3D19-4607-91FB-082263610BCC}" type="presParOf" srcId="{61AD8BA5-DFFD-4C37-B7B1-683BA5B8FB02}" destId="{AA93849C-5EDB-41D0-85B4-B18DD851A0ED}" srcOrd="2" destOrd="0" presId="urn:microsoft.com/office/officeart/2005/8/layout/lProcess2"/>
    <dgm:cxn modelId="{66AEF3FE-E560-4F2B-BF2D-A696326D4AD0}" type="presParOf" srcId="{61AD8BA5-DFFD-4C37-B7B1-683BA5B8FB02}" destId="{27DE5407-056B-4F0D-823C-2138283A3517}" srcOrd="3" destOrd="0" presId="urn:microsoft.com/office/officeart/2005/8/layout/lProcess2"/>
    <dgm:cxn modelId="{BA216840-66EC-48F0-BE53-0DE84FC6C366}" type="presParOf" srcId="{61AD8BA5-DFFD-4C37-B7B1-683BA5B8FB02}" destId="{1325F990-25C5-4337-AFD0-580E840DD0E3}" srcOrd="4" destOrd="0" presId="urn:microsoft.com/office/officeart/2005/8/layout/lProcess2"/>
    <dgm:cxn modelId="{24F29AFF-442E-467A-B3A2-58016F6FCAD4}" type="presParOf" srcId="{61AD8BA5-DFFD-4C37-B7B1-683BA5B8FB02}" destId="{38B90C97-54E1-4C8F-BF97-9E633340BEDA}" srcOrd="5" destOrd="0" presId="urn:microsoft.com/office/officeart/2005/8/layout/lProcess2"/>
    <dgm:cxn modelId="{00C01F9F-6AF6-404C-9264-2D13D42595C0}" type="presParOf" srcId="{61AD8BA5-DFFD-4C37-B7B1-683BA5B8FB02}" destId="{BE3C3ECC-5D38-4F9D-A492-00D506430075}" srcOrd="6" destOrd="0" presId="urn:microsoft.com/office/officeart/2005/8/layout/lProcess2"/>
    <dgm:cxn modelId="{DD05C79B-AAB8-4AD8-8955-A9679DFD119D}" type="presParOf" srcId="{8112F8AC-D93E-4A6D-8442-2DA03DFB90F7}" destId="{106B4E46-7450-4800-8FEF-B640D1EC711B}" srcOrd="3" destOrd="0" presId="urn:microsoft.com/office/officeart/2005/8/layout/lProcess2"/>
    <dgm:cxn modelId="{EE0D49F2-C068-45AB-ACB4-C8D585D48DDE}" type="presParOf" srcId="{8112F8AC-D93E-4A6D-8442-2DA03DFB90F7}" destId="{C95B78D5-663B-487F-AD36-73EB58AB2762}" srcOrd="4" destOrd="0" presId="urn:microsoft.com/office/officeart/2005/8/layout/lProcess2"/>
    <dgm:cxn modelId="{F814629A-D32A-43D8-9749-9928352ACE6D}" type="presParOf" srcId="{C95B78D5-663B-487F-AD36-73EB58AB2762}" destId="{AFC5C675-6E9F-407F-8803-2D9D8DE98264}" srcOrd="0" destOrd="0" presId="urn:microsoft.com/office/officeart/2005/8/layout/lProcess2"/>
    <dgm:cxn modelId="{CFEDD51C-9F7F-49F8-8FFF-48A9BC2D1449}" type="presParOf" srcId="{C95B78D5-663B-487F-AD36-73EB58AB2762}" destId="{6E71B8A3-F55F-4DC5-80A0-C8230CD0804B}" srcOrd="1" destOrd="0" presId="urn:microsoft.com/office/officeart/2005/8/layout/lProcess2"/>
    <dgm:cxn modelId="{90A380C0-8C09-4A38-9AC2-25ACB47F7EAF}" type="presParOf" srcId="{C95B78D5-663B-487F-AD36-73EB58AB2762}" destId="{7FDFF5D4-1658-4E1C-8912-654EC39065D7}" srcOrd="2" destOrd="0" presId="urn:microsoft.com/office/officeart/2005/8/layout/lProcess2"/>
    <dgm:cxn modelId="{6D916483-D58F-44C3-9DD4-713CE1757F5C}" type="presParOf" srcId="{7FDFF5D4-1658-4E1C-8912-654EC39065D7}" destId="{B2046C4C-AA33-41E8-AE3F-8B2FBE293648}" srcOrd="0" destOrd="0" presId="urn:microsoft.com/office/officeart/2005/8/layout/lProcess2"/>
    <dgm:cxn modelId="{19609845-C1DF-4B64-A5E8-D988560779A9}" type="presParOf" srcId="{B2046C4C-AA33-41E8-AE3F-8B2FBE293648}" destId="{298A7E8F-1BAC-4209-B56A-FE7B96EE886B}" srcOrd="0" destOrd="0" presId="urn:microsoft.com/office/officeart/2005/8/layout/lProcess2"/>
    <dgm:cxn modelId="{48C79944-2C62-46A5-98E0-343E3F6B8794}" type="presParOf" srcId="{B2046C4C-AA33-41E8-AE3F-8B2FBE293648}" destId="{9A997C44-3943-47E6-848A-0102BDEEEAC4}" srcOrd="1" destOrd="0" presId="urn:microsoft.com/office/officeart/2005/8/layout/lProcess2"/>
    <dgm:cxn modelId="{2E408DE1-E312-4344-A691-2A0AD68E550A}" type="presParOf" srcId="{B2046C4C-AA33-41E8-AE3F-8B2FBE293648}" destId="{66A93F0B-8D2B-4B1F-97E3-1FF3974260E0}" srcOrd="2" destOrd="0" presId="urn:microsoft.com/office/officeart/2005/8/layout/lProcess2"/>
    <dgm:cxn modelId="{AC9C9AE4-C4EC-448E-829D-118D82E7F10D}" type="presParOf" srcId="{B2046C4C-AA33-41E8-AE3F-8B2FBE293648}" destId="{A70EEDC4-B3AF-447A-8100-EF95185C9641}" srcOrd="3" destOrd="0" presId="urn:microsoft.com/office/officeart/2005/8/layout/lProcess2"/>
    <dgm:cxn modelId="{A5F45881-BC0B-464A-85FB-94F65EBE25F9}" type="presParOf" srcId="{B2046C4C-AA33-41E8-AE3F-8B2FBE293648}" destId="{68C90DCA-26B8-4E03-8EE5-41DF6BF3DF5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FBAF4-9E9D-43AA-A4C4-23C4123A8FF2}">
      <dsp:nvSpPr>
        <dsp:cNvPr id="0" name=""/>
        <dsp:cNvSpPr/>
      </dsp:nvSpPr>
      <dsp:spPr>
        <a:xfrm>
          <a:off x="747" y="0"/>
          <a:ext cx="1942677" cy="25893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Commissioners / planners</a:t>
          </a:r>
        </a:p>
      </dsp:txBody>
      <dsp:txXfrm>
        <a:off x="747" y="0"/>
        <a:ext cx="1942677" cy="776808"/>
      </dsp:txXfrm>
    </dsp:sp>
    <dsp:sp modelId="{9F6B3A79-CB15-4A2E-88D2-51E46FDE9B0E}">
      <dsp:nvSpPr>
        <dsp:cNvPr id="0" name=""/>
        <dsp:cNvSpPr/>
      </dsp:nvSpPr>
      <dsp:spPr>
        <a:xfrm>
          <a:off x="195014" y="777566"/>
          <a:ext cx="1554141" cy="7807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Clinical commissioning groups</a:t>
          </a:r>
        </a:p>
      </dsp:txBody>
      <dsp:txXfrm>
        <a:off x="217881" y="800433"/>
        <a:ext cx="1508407" cy="734993"/>
      </dsp:txXfrm>
    </dsp:sp>
    <dsp:sp modelId="{5F365DAA-D708-4451-8F4F-8218E9AED7E9}">
      <dsp:nvSpPr>
        <dsp:cNvPr id="0" name=""/>
        <dsp:cNvSpPr/>
      </dsp:nvSpPr>
      <dsp:spPr>
        <a:xfrm>
          <a:off x="195014" y="1678406"/>
          <a:ext cx="1554141" cy="7807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Local authorities</a:t>
          </a:r>
        </a:p>
      </dsp:txBody>
      <dsp:txXfrm>
        <a:off x="217881" y="1701273"/>
        <a:ext cx="1508407" cy="734993"/>
      </dsp:txXfrm>
    </dsp:sp>
    <dsp:sp modelId="{BDB128AE-3779-4703-BC03-8DF44D7F00CA}">
      <dsp:nvSpPr>
        <dsp:cNvPr id="0" name=""/>
        <dsp:cNvSpPr/>
      </dsp:nvSpPr>
      <dsp:spPr>
        <a:xfrm>
          <a:off x="2089124" y="0"/>
          <a:ext cx="1942677" cy="25893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NHS providers</a:t>
          </a:r>
        </a:p>
      </dsp:txBody>
      <dsp:txXfrm>
        <a:off x="2089124" y="0"/>
        <a:ext cx="1942677" cy="776808"/>
      </dsp:txXfrm>
    </dsp:sp>
    <dsp:sp modelId="{670D7CC1-5D78-4643-A22C-53FE6E17BF48}">
      <dsp:nvSpPr>
        <dsp:cNvPr id="0" name=""/>
        <dsp:cNvSpPr/>
      </dsp:nvSpPr>
      <dsp:spPr>
        <a:xfrm>
          <a:off x="2283392" y="776871"/>
          <a:ext cx="1554141" cy="377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Acute trusts</a:t>
          </a:r>
        </a:p>
      </dsp:txBody>
      <dsp:txXfrm>
        <a:off x="2294440" y="787919"/>
        <a:ext cx="1532045" cy="355118"/>
      </dsp:txXfrm>
    </dsp:sp>
    <dsp:sp modelId="{AA93849C-5EDB-41D0-85B4-B18DD851A0ED}">
      <dsp:nvSpPr>
        <dsp:cNvPr id="0" name=""/>
        <dsp:cNvSpPr/>
      </dsp:nvSpPr>
      <dsp:spPr>
        <a:xfrm>
          <a:off x="2283392" y="1212119"/>
          <a:ext cx="1554141" cy="377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Community trusts</a:t>
          </a:r>
        </a:p>
      </dsp:txBody>
      <dsp:txXfrm>
        <a:off x="2294440" y="1223167"/>
        <a:ext cx="1532045" cy="355118"/>
      </dsp:txXfrm>
    </dsp:sp>
    <dsp:sp modelId="{1325F990-25C5-4337-AFD0-580E840DD0E3}">
      <dsp:nvSpPr>
        <dsp:cNvPr id="0" name=""/>
        <dsp:cNvSpPr/>
      </dsp:nvSpPr>
      <dsp:spPr>
        <a:xfrm>
          <a:off x="2283392" y="1647367"/>
          <a:ext cx="1554141" cy="377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Mental health trusts</a:t>
          </a:r>
        </a:p>
      </dsp:txBody>
      <dsp:txXfrm>
        <a:off x="2294440" y="1658415"/>
        <a:ext cx="1532045" cy="355118"/>
      </dsp:txXfrm>
    </dsp:sp>
    <dsp:sp modelId="{BE3C3ECC-5D38-4F9D-A492-00D506430075}">
      <dsp:nvSpPr>
        <dsp:cNvPr id="0" name=""/>
        <dsp:cNvSpPr/>
      </dsp:nvSpPr>
      <dsp:spPr>
        <a:xfrm>
          <a:off x="2283392" y="2082614"/>
          <a:ext cx="1554141" cy="377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Ambulance trust</a:t>
          </a:r>
        </a:p>
      </dsp:txBody>
      <dsp:txXfrm>
        <a:off x="2294440" y="2093662"/>
        <a:ext cx="1532045" cy="355118"/>
      </dsp:txXfrm>
    </dsp:sp>
    <dsp:sp modelId="{AFC5C675-6E9F-407F-8803-2D9D8DE98264}">
      <dsp:nvSpPr>
        <dsp:cNvPr id="0" name=""/>
        <dsp:cNvSpPr/>
      </dsp:nvSpPr>
      <dsp:spPr>
        <a:xfrm>
          <a:off x="4177502" y="0"/>
          <a:ext cx="1942677" cy="25893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Other providers of NHS &amp; LA services</a:t>
          </a:r>
        </a:p>
      </dsp:txBody>
      <dsp:txXfrm>
        <a:off x="4177502" y="0"/>
        <a:ext cx="1942677" cy="776808"/>
      </dsp:txXfrm>
    </dsp:sp>
    <dsp:sp modelId="{298A7E8F-1BAC-4209-B56A-FE7B96EE886B}">
      <dsp:nvSpPr>
        <dsp:cNvPr id="0" name=""/>
        <dsp:cNvSpPr/>
      </dsp:nvSpPr>
      <dsp:spPr>
        <a:xfrm>
          <a:off x="4371770" y="777265"/>
          <a:ext cx="1554141" cy="4316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GPs and community pharmacies</a:t>
          </a:r>
        </a:p>
      </dsp:txBody>
      <dsp:txXfrm>
        <a:off x="4384413" y="789908"/>
        <a:ext cx="1528855" cy="406393"/>
      </dsp:txXfrm>
    </dsp:sp>
    <dsp:sp modelId="{66A93F0B-8D2B-4B1F-97E3-1FF3974260E0}">
      <dsp:nvSpPr>
        <dsp:cNvPr id="0" name=""/>
        <dsp:cNvSpPr/>
      </dsp:nvSpPr>
      <dsp:spPr>
        <a:xfrm>
          <a:off x="4371770" y="1347263"/>
          <a:ext cx="1554141" cy="4869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Voluntary sector and social enterprises</a:t>
          </a:r>
        </a:p>
      </dsp:txBody>
      <dsp:txXfrm>
        <a:off x="4386032" y="1361525"/>
        <a:ext cx="1525617" cy="458403"/>
      </dsp:txXfrm>
    </dsp:sp>
    <dsp:sp modelId="{68C90DCA-26B8-4E03-8EE5-41DF6BF3DF5F}">
      <dsp:nvSpPr>
        <dsp:cNvPr id="0" name=""/>
        <dsp:cNvSpPr/>
      </dsp:nvSpPr>
      <dsp:spPr>
        <a:xfrm>
          <a:off x="4371770" y="1972508"/>
          <a:ext cx="1554141" cy="4869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Social care providers</a:t>
          </a:r>
        </a:p>
      </dsp:txBody>
      <dsp:txXfrm>
        <a:off x="4386032" y="1986770"/>
        <a:ext cx="1525617" cy="45840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29570" cy="10974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1737959" y="0"/>
            <a:ext cx="1329570" cy="1097443"/>
          </a:xfrm>
          <a:prstGeom prst="rect">
            <a:avLst/>
          </a:prstGeom>
        </p:spPr>
        <p:txBody>
          <a:bodyPr vert="horz" lIns="91440" tIns="45720" rIns="91440" bIns="45720" rtlCol="0"/>
          <a:lstStyle>
            <a:lvl1pPr algn="r">
              <a:defRPr sz="1200"/>
            </a:lvl1pPr>
          </a:lstStyle>
          <a:p>
            <a:fld id="{92CCA3DF-0B99-5E43-9C15-DACBCB5EC4FF}" type="datetimeFigureOut">
              <a:rPr lang="en-US" smtClean="0"/>
              <a:t>2/23/2022</a:t>
            </a:fld>
            <a:endParaRPr lang="en-US"/>
          </a:p>
        </p:txBody>
      </p:sp>
      <p:sp>
        <p:nvSpPr>
          <p:cNvPr id="4" name="Footer Placeholder 3"/>
          <p:cNvSpPr>
            <a:spLocks noGrp="1"/>
          </p:cNvSpPr>
          <p:nvPr>
            <p:ph type="ftr" sz="quarter" idx="2"/>
          </p:nvPr>
        </p:nvSpPr>
        <p:spPr>
          <a:xfrm>
            <a:off x="0" y="20775435"/>
            <a:ext cx="1329570" cy="10974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1737959" y="20775435"/>
            <a:ext cx="1329570" cy="1097442"/>
          </a:xfrm>
          <a:prstGeom prst="rect">
            <a:avLst/>
          </a:prstGeom>
        </p:spPr>
        <p:txBody>
          <a:bodyPr vert="horz" lIns="91440" tIns="45720" rIns="91440" bIns="45720" rtlCol="0" anchor="b"/>
          <a:lstStyle>
            <a:lvl1pPr algn="r">
              <a:defRPr sz="1200"/>
            </a:lvl1pPr>
          </a:lstStyle>
          <a:p>
            <a:fld id="{B7948FAF-B894-2D4F-A806-F3BA25A6D717}" type="slidenum">
              <a:rPr lang="en-US" smtClean="0"/>
              <a:t>‹#›</a:t>
            </a:fld>
            <a:endParaRPr lang="en-US"/>
          </a:p>
        </p:txBody>
      </p:sp>
    </p:spTree>
    <p:extLst>
      <p:ext uri="{BB962C8B-B14F-4D97-AF65-F5344CB8AC3E}">
        <p14:creationId xmlns:p14="http://schemas.microsoft.com/office/powerpoint/2010/main" val="956650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29570" cy="10936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737959" y="0"/>
            <a:ext cx="1329570" cy="1093644"/>
          </a:xfrm>
          <a:prstGeom prst="rect">
            <a:avLst/>
          </a:prstGeom>
        </p:spPr>
        <p:txBody>
          <a:bodyPr vert="horz" lIns="91440" tIns="45720" rIns="91440" bIns="45720" rtlCol="0"/>
          <a:lstStyle>
            <a:lvl1pPr algn="r">
              <a:defRPr sz="1200"/>
            </a:lvl1pPr>
          </a:lstStyle>
          <a:p>
            <a:fld id="{1B27CF05-4413-4AD3-94EA-528D074C6343}" type="datetimeFigureOut">
              <a:rPr lang="en-GB" smtClean="0"/>
              <a:pPr/>
              <a:t>23/02/2022</a:t>
            </a:fld>
            <a:endParaRPr lang="en-GB"/>
          </a:p>
        </p:txBody>
      </p:sp>
      <p:sp>
        <p:nvSpPr>
          <p:cNvPr id="4" name="Slide Image Placeholder 3"/>
          <p:cNvSpPr>
            <a:spLocks noGrp="1" noRot="1" noChangeAspect="1"/>
          </p:cNvSpPr>
          <p:nvPr>
            <p:ph type="sldImg" idx="2"/>
          </p:nvPr>
        </p:nvSpPr>
        <p:spPr>
          <a:xfrm>
            <a:off x="-5757863" y="1639888"/>
            <a:ext cx="14582776" cy="82057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06825" y="10389614"/>
            <a:ext cx="2454590" cy="9842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20775432"/>
            <a:ext cx="1329570" cy="109364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737959" y="20775432"/>
            <a:ext cx="1329570" cy="1093644"/>
          </a:xfrm>
          <a:prstGeom prst="rect">
            <a:avLst/>
          </a:prstGeom>
        </p:spPr>
        <p:txBody>
          <a:bodyPr vert="horz" lIns="91440" tIns="45720" rIns="91440" bIns="45720" rtlCol="0" anchor="b"/>
          <a:lstStyle>
            <a:lvl1pPr algn="r">
              <a:defRPr sz="1200"/>
            </a:lvl1pPr>
          </a:lstStyle>
          <a:p>
            <a:fld id="{2A7FE96B-C588-418F-98DC-47D2BFF7ABEB}" type="slidenum">
              <a:rPr lang="en-GB" smtClean="0"/>
              <a:pPr/>
              <a:t>‹#›</a:t>
            </a:fld>
            <a:endParaRPr lang="en-GB"/>
          </a:p>
        </p:txBody>
      </p:sp>
    </p:spTree>
    <p:extLst>
      <p:ext uri="{BB962C8B-B14F-4D97-AF65-F5344CB8AC3E}">
        <p14:creationId xmlns:p14="http://schemas.microsoft.com/office/powerpoint/2010/main" val="249371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1</a:t>
            </a:fld>
            <a:endParaRPr lang="en-GB"/>
          </a:p>
        </p:txBody>
      </p:sp>
    </p:spTree>
    <p:extLst>
      <p:ext uri="{BB962C8B-B14F-4D97-AF65-F5344CB8AC3E}">
        <p14:creationId xmlns:p14="http://schemas.microsoft.com/office/powerpoint/2010/main" val="125744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10</a:t>
            </a:fld>
            <a:endParaRPr lang="en-GB"/>
          </a:p>
        </p:txBody>
      </p:sp>
    </p:spTree>
    <p:extLst>
      <p:ext uri="{BB962C8B-B14F-4D97-AF65-F5344CB8AC3E}">
        <p14:creationId xmlns:p14="http://schemas.microsoft.com/office/powerpoint/2010/main" val="166937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11</a:t>
            </a:fld>
            <a:endParaRPr lang="en-GB"/>
          </a:p>
        </p:txBody>
      </p:sp>
    </p:spTree>
    <p:extLst>
      <p:ext uri="{BB962C8B-B14F-4D97-AF65-F5344CB8AC3E}">
        <p14:creationId xmlns:p14="http://schemas.microsoft.com/office/powerpoint/2010/main" val="257036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7FE96B-C588-418F-98DC-47D2BFF7ABEB}" type="slidenum">
              <a:rPr lang="en-GB" smtClean="0"/>
              <a:pPr/>
              <a:t>13</a:t>
            </a:fld>
            <a:endParaRPr lang="en-GB"/>
          </a:p>
        </p:txBody>
      </p:sp>
    </p:spTree>
    <p:extLst>
      <p:ext uri="{BB962C8B-B14F-4D97-AF65-F5344CB8AC3E}">
        <p14:creationId xmlns:p14="http://schemas.microsoft.com/office/powerpoint/2010/main" val="117537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2</a:t>
            </a:fld>
            <a:endParaRPr lang="en-GB"/>
          </a:p>
        </p:txBody>
      </p:sp>
    </p:spTree>
    <p:extLst>
      <p:ext uri="{BB962C8B-B14F-4D97-AF65-F5344CB8AC3E}">
        <p14:creationId xmlns:p14="http://schemas.microsoft.com/office/powerpoint/2010/main" val="342992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3</a:t>
            </a:fld>
            <a:endParaRPr lang="en-GB"/>
          </a:p>
        </p:txBody>
      </p:sp>
    </p:spTree>
    <p:extLst>
      <p:ext uri="{BB962C8B-B14F-4D97-AF65-F5344CB8AC3E}">
        <p14:creationId xmlns:p14="http://schemas.microsoft.com/office/powerpoint/2010/main" val="121138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4</a:t>
            </a:fld>
            <a:endParaRPr lang="en-GB"/>
          </a:p>
        </p:txBody>
      </p:sp>
    </p:spTree>
    <p:extLst>
      <p:ext uri="{BB962C8B-B14F-4D97-AF65-F5344CB8AC3E}">
        <p14:creationId xmlns:p14="http://schemas.microsoft.com/office/powerpoint/2010/main" val="40935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5</a:t>
            </a:fld>
            <a:endParaRPr lang="en-GB"/>
          </a:p>
        </p:txBody>
      </p:sp>
    </p:spTree>
    <p:extLst>
      <p:ext uri="{BB962C8B-B14F-4D97-AF65-F5344CB8AC3E}">
        <p14:creationId xmlns:p14="http://schemas.microsoft.com/office/powerpoint/2010/main" val="4013824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6</a:t>
            </a:fld>
            <a:endParaRPr lang="en-GB"/>
          </a:p>
        </p:txBody>
      </p:sp>
    </p:spTree>
    <p:extLst>
      <p:ext uri="{BB962C8B-B14F-4D97-AF65-F5344CB8AC3E}">
        <p14:creationId xmlns:p14="http://schemas.microsoft.com/office/powerpoint/2010/main" val="410797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7</a:t>
            </a:fld>
            <a:endParaRPr lang="en-GB"/>
          </a:p>
        </p:txBody>
      </p:sp>
    </p:spTree>
    <p:extLst>
      <p:ext uri="{BB962C8B-B14F-4D97-AF65-F5344CB8AC3E}">
        <p14:creationId xmlns:p14="http://schemas.microsoft.com/office/powerpoint/2010/main" val="50854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8</a:t>
            </a:fld>
            <a:endParaRPr lang="en-GB"/>
          </a:p>
        </p:txBody>
      </p:sp>
    </p:spTree>
    <p:extLst>
      <p:ext uri="{BB962C8B-B14F-4D97-AF65-F5344CB8AC3E}">
        <p14:creationId xmlns:p14="http://schemas.microsoft.com/office/powerpoint/2010/main" val="4110473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9</a:t>
            </a:fld>
            <a:endParaRPr lang="en-GB"/>
          </a:p>
        </p:txBody>
      </p:sp>
    </p:spTree>
    <p:extLst>
      <p:ext uri="{BB962C8B-B14F-4D97-AF65-F5344CB8AC3E}">
        <p14:creationId xmlns:p14="http://schemas.microsoft.com/office/powerpoint/2010/main" val="3845609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1029"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a:t>Presentation title on one line only</a:t>
            </a:r>
            <a:endParaRPr lang="en-GB"/>
          </a:p>
        </p:txBody>
      </p:sp>
      <p:grpSp>
        <p:nvGrpSpPr>
          <p:cNvPr id="103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924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a:t>Presentation title on one line only</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93912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Box 52"/>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a:t>Click on an icon below to add content. </a:t>
            </a:r>
          </a:p>
        </p:txBody>
      </p:sp>
      <p:sp>
        <p:nvSpPr>
          <p:cNvPr id="48" name="TextBox 47"/>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a:t>Add text for the content above here.</a:t>
            </a:r>
          </a:p>
        </p:txBody>
      </p:sp>
      <p:sp>
        <p:nvSpPr>
          <p:cNvPr id="50" name="TextBox 49"/>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a:t>Slide title on one line if required</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a:solidFill>
                    <a:srgbClr val="000000"/>
                  </a:solidFill>
                </a:rPr>
                <a:t>To add a photographic image to the background.</a:t>
              </a:r>
            </a:p>
            <a:p>
              <a:r>
                <a:rPr lang="en-GB" sz="1000">
                  <a:solidFill>
                    <a:srgbClr val="000000"/>
                  </a:solidFill>
                </a:rPr>
                <a:t>&gt;Right</a:t>
              </a:r>
              <a:r>
                <a:rPr lang="en-GB" sz="1000" baseline="0">
                  <a:solidFill>
                    <a:srgbClr val="000000"/>
                  </a:solidFill>
                </a:rPr>
                <a:t> Click over slide</a:t>
              </a:r>
            </a:p>
            <a:p>
              <a:r>
                <a:rPr lang="en-GB" sz="1000" baseline="0">
                  <a:solidFill>
                    <a:srgbClr val="000000"/>
                  </a:solidFill>
                </a:rPr>
                <a:t>&gt;format background</a:t>
              </a:r>
            </a:p>
            <a:p>
              <a:r>
                <a:rPr lang="en-GB" sz="1000" baseline="0">
                  <a:solidFill>
                    <a:srgbClr val="000000"/>
                  </a:solidFill>
                </a:rPr>
                <a:t>&gt;fill</a:t>
              </a:r>
            </a:p>
            <a:p>
              <a:r>
                <a:rPr lang="en-GB" sz="1000" baseline="0">
                  <a:solidFill>
                    <a:srgbClr val="000000"/>
                  </a:solidFill>
                </a:rPr>
                <a:t>&gt;picture or texture fill</a:t>
              </a:r>
            </a:p>
            <a:p>
              <a:r>
                <a:rPr lang="en-GB" sz="1000" baseline="0">
                  <a:solidFill>
                    <a:srgbClr val="000000"/>
                  </a:solidFill>
                </a:rPr>
                <a:t>&gt;select image from  </a:t>
              </a:r>
              <a:br>
                <a:rPr lang="en-GB" sz="1000" baseline="0">
                  <a:solidFill>
                    <a:srgbClr val="000000"/>
                  </a:solidFill>
                </a:rPr>
              </a:br>
              <a:r>
                <a:rPr lang="en-GB" sz="1000" baseline="0">
                  <a:solidFill>
                    <a:srgbClr val="000000"/>
                  </a:solidFill>
                </a:rPr>
                <a:t>  your file</a:t>
              </a:r>
              <a:endParaRPr lang="en-GB" sz="100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a:t>Click icon to add media such as animation, videos etc</a:t>
            </a:r>
          </a:p>
        </p:txBody>
      </p:sp>
      <p:sp>
        <p:nvSpPr>
          <p:cNvPr id="35" name="TextBox 34"/>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a:t>Add Thank You Or Similar Here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0" name="TextBox 29"/>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bg1"/>
                </a:solidFill>
                <a:latin typeface="+mj-lt"/>
              </a:rPr>
              <a:t>© The Kings Fund 2017</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a:solidFill>
                  <a:srgbClr val="FFFFFF"/>
                </a:solidFill>
              </a:rPr>
              <a:t>www.kingsfund.org.uk</a:t>
            </a: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2053"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a:t>Presentation title on one line only</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99783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Box 52"/>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a:t>Click on an icon below to add content. </a:t>
            </a:r>
          </a:p>
        </p:txBody>
      </p:sp>
      <p:sp>
        <p:nvSpPr>
          <p:cNvPr id="48" name="TextBox 47"/>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a:t>Add text for the content above here.</a:t>
            </a:r>
          </a:p>
        </p:txBody>
      </p:sp>
      <p:sp>
        <p:nvSpPr>
          <p:cNvPr id="50" name="TextBox 49"/>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a:t>Slide title on one line if required</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a:solidFill>
                    <a:srgbClr val="000000"/>
                  </a:solidFill>
                </a:rPr>
                <a:t>To add a photographic image to the background.</a:t>
              </a:r>
            </a:p>
            <a:p>
              <a:r>
                <a:rPr lang="en-GB" sz="1000">
                  <a:solidFill>
                    <a:srgbClr val="000000"/>
                  </a:solidFill>
                </a:rPr>
                <a:t>&gt;Right</a:t>
              </a:r>
              <a:r>
                <a:rPr lang="en-GB" sz="1000" baseline="0">
                  <a:solidFill>
                    <a:srgbClr val="000000"/>
                  </a:solidFill>
                </a:rPr>
                <a:t> Click over slide</a:t>
              </a:r>
            </a:p>
            <a:p>
              <a:r>
                <a:rPr lang="en-GB" sz="1000" baseline="0">
                  <a:solidFill>
                    <a:srgbClr val="000000"/>
                  </a:solidFill>
                </a:rPr>
                <a:t>&gt;format background</a:t>
              </a:r>
            </a:p>
            <a:p>
              <a:r>
                <a:rPr lang="en-GB" sz="1000" baseline="0">
                  <a:solidFill>
                    <a:srgbClr val="000000"/>
                  </a:solidFill>
                </a:rPr>
                <a:t>&gt;fill</a:t>
              </a:r>
            </a:p>
            <a:p>
              <a:r>
                <a:rPr lang="en-GB" sz="1000" baseline="0">
                  <a:solidFill>
                    <a:srgbClr val="000000"/>
                  </a:solidFill>
                </a:rPr>
                <a:t>&gt;picture or texture fill</a:t>
              </a:r>
            </a:p>
            <a:p>
              <a:r>
                <a:rPr lang="en-GB" sz="1000" baseline="0">
                  <a:solidFill>
                    <a:srgbClr val="000000"/>
                  </a:solidFill>
                </a:rPr>
                <a:t>&gt;select image from  </a:t>
              </a:r>
              <a:br>
                <a:rPr lang="en-GB" sz="1000" baseline="0">
                  <a:solidFill>
                    <a:srgbClr val="000000"/>
                  </a:solidFill>
                </a:rPr>
              </a:br>
              <a:r>
                <a:rPr lang="en-GB" sz="1000" baseline="0">
                  <a:solidFill>
                    <a:srgbClr val="000000"/>
                  </a:solidFill>
                </a:rPr>
                <a:t>  your file</a:t>
              </a:r>
              <a:endParaRPr lang="en-GB" sz="100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a:t>Click icon to add media such as animation, videos etc</a:t>
            </a:r>
          </a:p>
        </p:txBody>
      </p:sp>
      <p:sp>
        <p:nvSpPr>
          <p:cNvPr id="35" name="TextBox 34"/>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a:t>Add Thank You Or Similar Here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0" name="TextBox 29"/>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bg1"/>
                </a:solidFill>
                <a:latin typeface="+mj-lt"/>
              </a:rPr>
              <a:t>© The Kings Fund 2017</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a:solidFill>
                  <a:srgbClr val="FFFFFF"/>
                </a:solidFill>
              </a:rPr>
              <a:t>www.kingsfund.org.uk</a:t>
            </a: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a:t>Presentation title on one line only</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38"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11"/>
          <p:cNvGrpSpPr/>
          <p:nvPr userDrawn="1"/>
        </p:nvGrpSpPr>
        <p:grpSpPr>
          <a:xfrm>
            <a:off x="-1908720" y="53818"/>
            <a:ext cx="1872208" cy="2900891"/>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Box 52"/>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5917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Box 52"/>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a:t>Click on an icon below to add content. </a:t>
            </a:r>
          </a:p>
        </p:txBody>
      </p:sp>
      <p:sp>
        <p:nvSpPr>
          <p:cNvPr id="48" name="TextBox 47"/>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a:t>Add text for the content above here.</a:t>
            </a:r>
          </a:p>
        </p:txBody>
      </p:sp>
      <p:sp>
        <p:nvSpPr>
          <p:cNvPr id="50" name="TextBox 49"/>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a:t>Slide title on one line if required</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a:solidFill>
                    <a:srgbClr val="000000"/>
                  </a:solidFill>
                </a:rPr>
                <a:t>To add a photographic image to the background.</a:t>
              </a:r>
            </a:p>
            <a:p>
              <a:r>
                <a:rPr lang="en-GB" sz="1000">
                  <a:solidFill>
                    <a:srgbClr val="000000"/>
                  </a:solidFill>
                </a:rPr>
                <a:t>&gt;Right</a:t>
              </a:r>
              <a:r>
                <a:rPr lang="en-GB" sz="1000" baseline="0">
                  <a:solidFill>
                    <a:srgbClr val="000000"/>
                  </a:solidFill>
                </a:rPr>
                <a:t> Click over slide</a:t>
              </a:r>
            </a:p>
            <a:p>
              <a:r>
                <a:rPr lang="en-GB" sz="1000" baseline="0">
                  <a:solidFill>
                    <a:srgbClr val="000000"/>
                  </a:solidFill>
                </a:rPr>
                <a:t>&gt;format background</a:t>
              </a:r>
            </a:p>
            <a:p>
              <a:r>
                <a:rPr lang="en-GB" sz="1000" baseline="0">
                  <a:solidFill>
                    <a:srgbClr val="000000"/>
                  </a:solidFill>
                </a:rPr>
                <a:t>&gt;fill</a:t>
              </a:r>
            </a:p>
            <a:p>
              <a:r>
                <a:rPr lang="en-GB" sz="1000" baseline="0">
                  <a:solidFill>
                    <a:srgbClr val="000000"/>
                  </a:solidFill>
                </a:rPr>
                <a:t>&gt;picture or texture fill</a:t>
              </a:r>
            </a:p>
            <a:p>
              <a:r>
                <a:rPr lang="en-GB" sz="1000" baseline="0">
                  <a:solidFill>
                    <a:srgbClr val="000000"/>
                  </a:solidFill>
                </a:rPr>
                <a:t>&gt;select image from  </a:t>
              </a:r>
              <a:br>
                <a:rPr lang="en-GB" sz="1000" baseline="0">
                  <a:solidFill>
                    <a:srgbClr val="000000"/>
                  </a:solidFill>
                </a:rPr>
              </a:br>
              <a:r>
                <a:rPr lang="en-GB" sz="1000" baseline="0">
                  <a:solidFill>
                    <a:srgbClr val="000000"/>
                  </a:solidFill>
                </a:rPr>
                <a:t>  your file</a:t>
              </a:r>
              <a:endParaRPr lang="en-GB" sz="100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a:t>Click icon to add media such as animation, videos etc</a:t>
            </a:r>
          </a:p>
        </p:txBody>
      </p:sp>
      <p:sp>
        <p:nvSpPr>
          <p:cNvPr id="35" name="TextBox 34"/>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a:t>Add Thank You Or Similar Here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0" name="TextBox 29"/>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bg1"/>
                </a:solidFill>
                <a:latin typeface="+mj-lt"/>
              </a:rPr>
              <a:t>© The Kings Fund 2017</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a:solidFill>
                  <a:srgbClr val="FFFFFF"/>
                </a:solidFill>
              </a:rPr>
              <a:t>www.kingsfund.org.uk</a:t>
            </a: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3768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rgbClr val="1D1D1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rgbClr val="EDEDE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rgbClr val="87878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tx1"/>
                </a:solidFill>
              </a:defRPr>
            </a:lvl1pPr>
          </a:lstStyle>
          <a:p>
            <a:r>
              <a:rPr lang="en-US"/>
              <a:t>Presentation title on one line only</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39"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11"/>
          <p:cNvGrpSpPr/>
          <p:nvPr userDrawn="1"/>
        </p:nvGrpSpPr>
        <p:grpSpPr>
          <a:xfrm>
            <a:off x="-1908720" y="53818"/>
            <a:ext cx="1872208" cy="2900891"/>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a:t>Click on an icon below to add content. </a:t>
            </a:r>
          </a:p>
        </p:txBody>
      </p:sp>
      <p:sp>
        <p:nvSpPr>
          <p:cNvPr id="48" name="TextBox 47"/>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tx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60444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tx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Box 52"/>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tx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a:t>Click on an icon below to add content. </a:t>
            </a:r>
          </a:p>
        </p:txBody>
      </p:sp>
      <p:sp>
        <p:nvSpPr>
          <p:cNvPr id="48" name="TextBox 47"/>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tx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a:t>Add text for the content above here.</a:t>
            </a:r>
          </a:p>
        </p:txBody>
      </p:sp>
      <p:sp>
        <p:nvSpPr>
          <p:cNvPr id="50" name="TextBox 49"/>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a:t>Slide title on one line if required</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a:solidFill>
                    <a:srgbClr val="000000"/>
                  </a:solidFill>
                </a:rPr>
                <a:t>To add a photographic image to the background.</a:t>
              </a:r>
            </a:p>
            <a:p>
              <a:r>
                <a:rPr lang="en-GB" sz="1000">
                  <a:solidFill>
                    <a:srgbClr val="000000"/>
                  </a:solidFill>
                </a:rPr>
                <a:t>&gt;Right</a:t>
              </a:r>
              <a:r>
                <a:rPr lang="en-GB" sz="1000" baseline="0">
                  <a:solidFill>
                    <a:srgbClr val="000000"/>
                  </a:solidFill>
                </a:rPr>
                <a:t> Click over slide</a:t>
              </a:r>
            </a:p>
            <a:p>
              <a:r>
                <a:rPr lang="en-GB" sz="1000" baseline="0">
                  <a:solidFill>
                    <a:srgbClr val="000000"/>
                  </a:solidFill>
                </a:rPr>
                <a:t>&gt;format background</a:t>
              </a:r>
            </a:p>
            <a:p>
              <a:r>
                <a:rPr lang="en-GB" sz="1000" baseline="0">
                  <a:solidFill>
                    <a:srgbClr val="000000"/>
                  </a:solidFill>
                </a:rPr>
                <a:t>&gt;fill</a:t>
              </a:r>
            </a:p>
            <a:p>
              <a:r>
                <a:rPr lang="en-GB" sz="1000" baseline="0">
                  <a:solidFill>
                    <a:srgbClr val="000000"/>
                  </a:solidFill>
                </a:rPr>
                <a:t>&gt;picture or texture fill</a:t>
              </a:r>
            </a:p>
            <a:p>
              <a:r>
                <a:rPr lang="en-GB" sz="1000" baseline="0">
                  <a:solidFill>
                    <a:srgbClr val="000000"/>
                  </a:solidFill>
                </a:rPr>
                <a:t>&gt;select image from  </a:t>
              </a:r>
              <a:br>
                <a:rPr lang="en-GB" sz="1000" baseline="0">
                  <a:solidFill>
                    <a:srgbClr val="000000"/>
                  </a:solidFill>
                </a:rPr>
              </a:br>
              <a:r>
                <a:rPr lang="en-GB" sz="1000" baseline="0">
                  <a:solidFill>
                    <a:srgbClr val="000000"/>
                  </a:solidFill>
                </a:rPr>
                <a:t>  your file</a:t>
              </a:r>
              <a:endParaRPr lang="en-GB" sz="100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a:t>Click icon to add media such as animation, videos etc</a:t>
            </a:r>
          </a:p>
        </p:txBody>
      </p:sp>
      <p:sp>
        <p:nvSpPr>
          <p:cNvPr id="35" name="TextBox 34"/>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a:t>Add Thank You Or Similar Here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0" name="TextBox 29"/>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bg1"/>
                </a:solidFill>
                <a:latin typeface="+mj-lt"/>
              </a:rPr>
              <a:t>© The Kings Fund 2017</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a:solidFill>
                  <a:srgbClr val="FFFFFF"/>
                </a:solidFill>
              </a:rPr>
              <a:t>www.kingsfund.org.uk</a:t>
            </a: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4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a:t>Slide title on one line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a:t>Add text for the content above here.</a:t>
            </a:r>
          </a:p>
        </p:txBody>
      </p:sp>
      <p:sp>
        <p:nvSpPr>
          <p:cNvPr id="50" name="TextBox 49"/>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28"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7"/>
            <a:ext cx="8353424" cy="792000"/>
          </a:xfrm>
        </p:spPr>
        <p:txBody>
          <a:bodyPr lIns="180000" rIns="180000" anchor="t">
            <a:normAutofit/>
          </a:bodyPr>
          <a:lstStyle>
            <a:lvl1pPr>
              <a:defRPr sz="2400">
                <a:solidFill>
                  <a:schemeClr val="bg1"/>
                </a:solidFill>
              </a:defRPr>
            </a:lvl1pPr>
          </a:lstStyle>
          <a:p>
            <a:r>
              <a:rPr lang="en-US"/>
              <a:t>Slide title on one line if required</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9"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a:solidFill>
                    <a:srgbClr val="000000"/>
                  </a:solidFill>
                </a:rPr>
                <a:t>To add a photographic image to the background.</a:t>
              </a:r>
            </a:p>
            <a:p>
              <a:r>
                <a:rPr lang="en-GB" sz="1000">
                  <a:solidFill>
                    <a:srgbClr val="000000"/>
                  </a:solidFill>
                </a:rPr>
                <a:t>&gt;Right</a:t>
              </a:r>
              <a:r>
                <a:rPr lang="en-GB" sz="1000" baseline="0">
                  <a:solidFill>
                    <a:srgbClr val="000000"/>
                  </a:solidFill>
                </a:rPr>
                <a:t> Click over slide</a:t>
              </a:r>
            </a:p>
            <a:p>
              <a:r>
                <a:rPr lang="en-GB" sz="1000" baseline="0">
                  <a:solidFill>
                    <a:srgbClr val="000000"/>
                  </a:solidFill>
                </a:rPr>
                <a:t>&gt;format background</a:t>
              </a:r>
            </a:p>
            <a:p>
              <a:r>
                <a:rPr lang="en-GB" sz="1000" baseline="0">
                  <a:solidFill>
                    <a:srgbClr val="000000"/>
                  </a:solidFill>
                </a:rPr>
                <a:t>&gt;fill</a:t>
              </a:r>
            </a:p>
            <a:p>
              <a:r>
                <a:rPr lang="en-GB" sz="1000" baseline="0">
                  <a:solidFill>
                    <a:srgbClr val="000000"/>
                  </a:solidFill>
                </a:rPr>
                <a:t>&gt;picture or texture fill</a:t>
              </a:r>
            </a:p>
            <a:p>
              <a:r>
                <a:rPr lang="en-GB" sz="1000" baseline="0">
                  <a:solidFill>
                    <a:srgbClr val="000000"/>
                  </a:solidFill>
                </a:rPr>
                <a:t>&gt;select image from  </a:t>
              </a:r>
              <a:br>
                <a:rPr lang="en-GB" sz="1000" baseline="0">
                  <a:solidFill>
                    <a:srgbClr val="000000"/>
                  </a:solidFill>
                </a:rPr>
              </a:br>
              <a:r>
                <a:rPr lang="en-GB" sz="1000" baseline="0">
                  <a:solidFill>
                    <a:srgbClr val="000000"/>
                  </a:solidFill>
                </a:rPr>
                <a:t>  your file</a:t>
              </a:r>
              <a:endParaRPr lang="en-GB" sz="100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a:t>Click icon to add media such as animation, videos etc</a:t>
            </a:r>
          </a:p>
        </p:txBody>
      </p:sp>
      <p:sp>
        <p:nvSpPr>
          <p:cNvPr id="35" name="TextBox 34"/>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tx1"/>
                </a:solidFill>
                <a:latin typeface="+mj-lt"/>
              </a:rPr>
              <a:t>© The Kings Fund 2017</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23/02/2022</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a:t>Add Thank You Or Similar Here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0" name="TextBox 29"/>
          <p:cNvSpPr txBox="1"/>
          <p:nvPr userDrawn="1"/>
        </p:nvSpPr>
        <p:spPr>
          <a:xfrm>
            <a:off x="7760071" y="4785047"/>
            <a:ext cx="1111202" cy="184552"/>
          </a:xfrm>
          <a:prstGeom prst="rect">
            <a:avLst/>
          </a:prstGeom>
          <a:noFill/>
        </p:spPr>
        <p:txBody>
          <a:bodyPr wrap="none" rtlCol="0">
            <a:spAutoFit/>
          </a:bodyPr>
          <a:lstStyle/>
          <a:p>
            <a:pPr algn="r"/>
            <a:r>
              <a:rPr lang="en-GB" sz="600">
                <a:solidFill>
                  <a:schemeClr val="bg1"/>
                </a:solidFill>
                <a:latin typeface="+mj-lt"/>
              </a:rPr>
              <a:t>© The Kings Fund 2017</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a:solidFill>
                  <a:srgbClr val="FFFFFF"/>
                </a:solidFill>
              </a:rPr>
              <a:t>www.kingsfund.org.uk</a:t>
            </a: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3.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pn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23/02/2022</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a:p>
        </p:txBody>
      </p:sp>
      <p:sp>
        <p:nvSpPr>
          <p:cNvPr id="8" name="TextBox 7"/>
          <p:cNvSpPr txBox="1"/>
          <p:nvPr userDrawn="1"/>
        </p:nvSpPr>
        <p:spPr>
          <a:xfrm>
            <a:off x="7760071" y="4785047"/>
            <a:ext cx="1111202" cy="184552"/>
          </a:xfrm>
          <a:prstGeom prst="rect">
            <a:avLst/>
          </a:prstGeom>
          <a:noFill/>
        </p:spPr>
        <p:txBody>
          <a:bodyPr wrap="none" rtlCol="0">
            <a:spAutoFit/>
          </a:bodyPr>
          <a:lstStyle/>
          <a:p>
            <a:pPr algn="r"/>
            <a:r>
              <a:rPr lang="en-GB" sz="600">
                <a:latin typeface="+mj-lt"/>
              </a:rPr>
              <a:t>© The Kings Fund 2017</a:t>
            </a:r>
          </a:p>
        </p:txBody>
      </p:sp>
      <p:grpSp>
        <p:nvGrpSpPr>
          <p:cNvPr id="9" name="Group 8"/>
          <p:cNvGrpSpPr/>
          <p:nvPr userDrawn="1"/>
        </p:nvGrpSpPr>
        <p:grpSpPr>
          <a:xfrm>
            <a:off x="-36512" y="-402919"/>
            <a:ext cx="9721080" cy="5530557"/>
            <a:chOff x="-36512" y="-403168"/>
            <a:chExt cx="9721080" cy="5533970"/>
          </a:xfrm>
        </p:grpSpPr>
        <p:cxnSp>
          <p:nvCxnSpPr>
            <p:cNvPr id="10" name="Straight Connector 9"/>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61"/>
            <p:cNvGrpSpPr/>
            <p:nvPr userDrawn="1"/>
          </p:nvGrpSpPr>
          <p:grpSpPr>
            <a:xfrm>
              <a:off x="-36512" y="-403168"/>
              <a:ext cx="9721080" cy="5533970"/>
              <a:chOff x="-36512" y="-403168"/>
              <a:chExt cx="9721080" cy="5533970"/>
            </a:xfrm>
          </p:grpSpPr>
          <p:sp>
            <p:nvSpPr>
              <p:cNvPr id="13" name="TextBox 12"/>
              <p:cNvSpPr txBox="1"/>
              <p:nvPr userDrawn="1"/>
            </p:nvSpPr>
            <p:spPr>
              <a:xfrm>
                <a:off x="-36512" y="-362228"/>
                <a:ext cx="489236" cy="200055"/>
              </a:xfrm>
              <a:prstGeom prst="rect">
                <a:avLst/>
              </a:prstGeom>
              <a:noFill/>
            </p:spPr>
            <p:txBody>
              <a:bodyPr wrap="none" rtlCol="0">
                <a:spAutoFit/>
              </a:bodyPr>
              <a:lstStyle/>
              <a:p>
                <a:pPr algn="ctr"/>
                <a:r>
                  <a:rPr lang="en-GB" sz="700"/>
                  <a:t>Margin</a:t>
                </a:r>
                <a:endParaRPr lang="en-GB" sz="1000"/>
              </a:p>
            </p:txBody>
          </p:sp>
          <p:sp>
            <p:nvSpPr>
              <p:cNvPr id="14" name="TextBox 13"/>
              <p:cNvSpPr txBox="1"/>
              <p:nvPr userDrawn="1"/>
            </p:nvSpPr>
            <p:spPr>
              <a:xfrm>
                <a:off x="8691276" y="-357002"/>
                <a:ext cx="489236" cy="200055"/>
              </a:xfrm>
              <a:prstGeom prst="rect">
                <a:avLst/>
              </a:prstGeom>
              <a:noFill/>
            </p:spPr>
            <p:txBody>
              <a:bodyPr wrap="none" rtlCol="0">
                <a:spAutoFit/>
              </a:bodyPr>
              <a:lstStyle/>
              <a:p>
                <a:pPr algn="ctr"/>
                <a:r>
                  <a:rPr lang="en-GB" sz="700"/>
                  <a:t>Margin</a:t>
                </a:r>
                <a:endParaRPr lang="en-GB" sz="1000"/>
              </a:p>
            </p:txBody>
          </p:sp>
          <p:cxnSp>
            <p:nvCxnSpPr>
              <p:cNvPr id="15" name="Straight Connector 14"/>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499689" y="-403168"/>
                <a:ext cx="6144631" cy="246221"/>
              </a:xfrm>
              <a:prstGeom prst="rect">
                <a:avLst/>
              </a:prstGeom>
              <a:noFill/>
            </p:spPr>
            <p:txBody>
              <a:bodyPr wrap="none" rtlCol="0">
                <a:spAutoFit/>
              </a:bodyPr>
              <a:lstStyle/>
              <a:p>
                <a:pPr algn="ctr"/>
                <a:r>
                  <a:rPr lang="en-GB" sz="1000"/>
                  <a:t>Always keep your content within</a:t>
                </a:r>
                <a:r>
                  <a:rPr lang="en-GB" sz="1000" baseline="0"/>
                  <a:t> this area on the slide. Avoid adding content in the margins</a:t>
                </a:r>
                <a:endParaRPr lang="en-GB" sz="1000"/>
              </a:p>
            </p:txBody>
          </p:sp>
          <p:cxnSp>
            <p:nvCxnSpPr>
              <p:cNvPr id="20" name="Straight Arrow Connector 19"/>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5400000">
                <a:off x="9143934" y="105249"/>
                <a:ext cx="489236" cy="200055"/>
              </a:xfrm>
              <a:prstGeom prst="rect">
                <a:avLst/>
              </a:prstGeom>
              <a:noFill/>
            </p:spPr>
            <p:txBody>
              <a:bodyPr wrap="none" rtlCol="0">
                <a:spAutoFit/>
              </a:bodyPr>
              <a:lstStyle/>
              <a:p>
                <a:pPr algn="ctr"/>
                <a:r>
                  <a:rPr lang="en-GB" sz="700"/>
                  <a:t>Margin</a:t>
                </a:r>
                <a:endParaRPr lang="en-GB" sz="1000"/>
              </a:p>
            </p:txBody>
          </p:sp>
          <p:sp>
            <p:nvSpPr>
              <p:cNvPr id="29" name="TextBox 28"/>
              <p:cNvSpPr txBox="1"/>
              <p:nvPr userDrawn="1"/>
            </p:nvSpPr>
            <p:spPr>
              <a:xfrm rot="5400000">
                <a:off x="9143934" y="4669326"/>
                <a:ext cx="489236" cy="200055"/>
              </a:xfrm>
              <a:prstGeom prst="rect">
                <a:avLst/>
              </a:prstGeom>
              <a:noFill/>
            </p:spPr>
            <p:txBody>
              <a:bodyPr wrap="none" rtlCol="0">
                <a:spAutoFit/>
              </a:bodyPr>
              <a:lstStyle/>
              <a:p>
                <a:pPr algn="ctr"/>
                <a:r>
                  <a:rPr lang="en-GB" sz="700"/>
                  <a:t>Margin</a:t>
                </a:r>
                <a:endParaRPr lang="en-GB" sz="1000"/>
              </a:p>
            </p:txBody>
          </p:sp>
          <p:sp>
            <p:nvSpPr>
              <p:cNvPr id="30" name="TextBox 29"/>
              <p:cNvSpPr txBox="1"/>
              <p:nvPr userDrawn="1"/>
            </p:nvSpPr>
            <p:spPr>
              <a:xfrm rot="5400000">
                <a:off x="7469807" y="2230242"/>
                <a:ext cx="4029411" cy="400110"/>
              </a:xfrm>
              <a:prstGeom prst="rect">
                <a:avLst/>
              </a:prstGeom>
              <a:noFill/>
            </p:spPr>
            <p:txBody>
              <a:bodyPr wrap="square" rtlCol="0">
                <a:spAutoFit/>
              </a:bodyPr>
              <a:lstStyle/>
              <a:p>
                <a:pPr algn="ctr"/>
                <a:r>
                  <a:rPr lang="en-GB" sz="1000"/>
                  <a:t>Always keep your content within</a:t>
                </a:r>
                <a:r>
                  <a:rPr lang="en-GB" sz="1000" baseline="0"/>
                  <a:t> this area on the slide. Avoid adding content in the margins</a:t>
                </a:r>
                <a:endParaRPr lang="en-GB" sz="1000"/>
              </a:p>
            </p:txBody>
          </p:sp>
        </p:grpSp>
      </p:grpSp>
      <p:grpSp>
        <p:nvGrpSpPr>
          <p:cNvPr id="31"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2"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3"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a:solidFill>
                  <a:schemeClr val="tx1"/>
                </a:solidFill>
              </a:endParaRPr>
            </a:p>
            <a:p>
              <a:endParaRPr lang="en-GB" sz="10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4" r:id="rId9"/>
    <p:sldLayoutId id="2147483734" r:id="rId10"/>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4"/>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a:t>Margin</a:t>
                </a:r>
                <a:endParaRPr lang="en-GB" sz="100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a:t>Margin</a:t>
                </a:r>
                <a:endParaRPr lang="en-GB" sz="100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a:t>Always keep your content within</a:t>
                </a:r>
                <a:r>
                  <a:rPr lang="en-GB" sz="1000" baseline="0"/>
                  <a:t> this area on the slide. Avoid adding content in the margins</a:t>
                </a:r>
                <a:endParaRPr lang="en-GB" sz="100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a:t>Margin</a:t>
                </a:r>
                <a:endParaRPr lang="en-GB" sz="100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a:t>Margin</a:t>
                </a:r>
                <a:endParaRPr lang="en-GB" sz="100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a:t>Always keep your content within</a:t>
                </a:r>
                <a:r>
                  <a:rPr lang="en-GB" sz="1000" baseline="0"/>
                  <a:t> this area on the slide. Avoid adding content in the margins</a:t>
                </a:r>
                <a:endParaRPr lang="en-GB" sz="100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23/02/2022</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a:p>
        </p:txBody>
      </p:sp>
      <p:sp>
        <p:nvSpPr>
          <p:cNvPr id="8" name="TextBox 7"/>
          <p:cNvSpPr txBox="1"/>
          <p:nvPr userDrawn="1"/>
        </p:nvSpPr>
        <p:spPr>
          <a:xfrm>
            <a:off x="7760071" y="4785047"/>
            <a:ext cx="1111202" cy="184552"/>
          </a:xfrm>
          <a:prstGeom prst="rect">
            <a:avLst/>
          </a:prstGeom>
          <a:noFill/>
        </p:spPr>
        <p:txBody>
          <a:bodyPr wrap="none" rtlCol="0">
            <a:spAutoFit/>
          </a:bodyPr>
          <a:lstStyle/>
          <a:p>
            <a:pPr algn="r"/>
            <a:r>
              <a:rPr lang="en-GB" sz="600">
                <a:latin typeface="+mj-lt"/>
              </a:rPr>
              <a:t>© The Kings Fund 2017</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a:solidFill>
                  <a:schemeClr val="tx1"/>
                </a:solidFill>
              </a:endParaRPr>
            </a:p>
            <a:p>
              <a:endParaRPr lang="en-GB" sz="10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86" r:id="rId1"/>
    <p:sldLayoutId id="2147483730" r:id="rId2"/>
    <p:sldLayoutId id="2147483693" r:id="rId3"/>
    <p:sldLayoutId id="2147483694" r:id="rId4"/>
    <p:sldLayoutId id="2147483695" r:id="rId5"/>
    <p:sldLayoutId id="2147483696" r:id="rId6"/>
    <p:sldLayoutId id="2147483697" r:id="rId7"/>
    <p:sldLayoutId id="2147483698" r:id="rId8"/>
    <p:sldLayoutId id="2147483699"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a:t>Margin</a:t>
                </a:r>
                <a:endParaRPr lang="en-GB" sz="100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a:t>Margin</a:t>
                </a:r>
                <a:endParaRPr lang="en-GB" sz="100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a:t>Always keep your content within</a:t>
                </a:r>
                <a:r>
                  <a:rPr lang="en-GB" sz="1000" baseline="0"/>
                  <a:t> this area on the slide. Avoid adding content in the margins</a:t>
                </a:r>
                <a:endParaRPr lang="en-GB" sz="100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a:t>Margin</a:t>
                </a:r>
                <a:endParaRPr lang="en-GB" sz="100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a:t>Margin</a:t>
                </a:r>
                <a:endParaRPr lang="en-GB" sz="100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a:t>Always keep your content within</a:t>
                </a:r>
                <a:r>
                  <a:rPr lang="en-GB" sz="1000" baseline="0"/>
                  <a:t> this area on the slide. Avoid adding content in the margins</a:t>
                </a:r>
                <a:endParaRPr lang="en-GB" sz="100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23/02/2022</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a:p>
        </p:txBody>
      </p:sp>
      <p:sp>
        <p:nvSpPr>
          <p:cNvPr id="8" name="TextBox 7"/>
          <p:cNvSpPr txBox="1"/>
          <p:nvPr userDrawn="1"/>
        </p:nvSpPr>
        <p:spPr>
          <a:xfrm>
            <a:off x="7760071" y="4785047"/>
            <a:ext cx="1111202" cy="184552"/>
          </a:xfrm>
          <a:prstGeom prst="rect">
            <a:avLst/>
          </a:prstGeom>
          <a:noFill/>
        </p:spPr>
        <p:txBody>
          <a:bodyPr wrap="none" rtlCol="0">
            <a:spAutoFit/>
          </a:bodyPr>
          <a:lstStyle/>
          <a:p>
            <a:pPr algn="r"/>
            <a:r>
              <a:rPr lang="en-GB" sz="600">
                <a:latin typeface="+mj-lt"/>
              </a:rPr>
              <a:t>© The Kings Fund 2017</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a:solidFill>
                  <a:schemeClr val="tx1"/>
                </a:solidFill>
              </a:endParaRPr>
            </a:p>
            <a:p>
              <a:endParaRPr lang="en-GB" sz="10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701" r:id="rId1"/>
    <p:sldLayoutId id="2147483731" r:id="rId2"/>
    <p:sldLayoutId id="2147483708" r:id="rId3"/>
    <p:sldLayoutId id="2147483709" r:id="rId4"/>
    <p:sldLayoutId id="2147483710" r:id="rId5"/>
    <p:sldLayoutId id="2147483711" r:id="rId6"/>
    <p:sldLayoutId id="2147483712" r:id="rId7"/>
    <p:sldLayoutId id="2147483713" r:id="rId8"/>
    <p:sldLayoutId id="214748371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a:t>Margin</a:t>
                </a:r>
                <a:endParaRPr lang="en-GB" sz="100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a:t>Margin</a:t>
                </a:r>
                <a:endParaRPr lang="en-GB" sz="100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a:t>Always keep your content within</a:t>
                </a:r>
                <a:r>
                  <a:rPr lang="en-GB" sz="1000" baseline="0"/>
                  <a:t> this area on the slide. Avoid adding content in the margins</a:t>
                </a:r>
                <a:endParaRPr lang="en-GB" sz="100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a:t>Margin</a:t>
                </a:r>
                <a:endParaRPr lang="en-GB" sz="100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a:t>Margin</a:t>
                </a:r>
                <a:endParaRPr lang="en-GB" sz="100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a:t>Always keep your content within</a:t>
                </a:r>
                <a:r>
                  <a:rPr lang="en-GB" sz="1000" baseline="0"/>
                  <a:t> this area on the slide. Avoid adding content in the margins</a:t>
                </a:r>
                <a:endParaRPr lang="en-GB" sz="100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23/02/2022</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a:p>
        </p:txBody>
      </p:sp>
      <p:sp>
        <p:nvSpPr>
          <p:cNvPr id="8" name="TextBox 7"/>
          <p:cNvSpPr txBox="1"/>
          <p:nvPr userDrawn="1"/>
        </p:nvSpPr>
        <p:spPr>
          <a:xfrm>
            <a:off x="7760071" y="4785047"/>
            <a:ext cx="1111202" cy="184552"/>
          </a:xfrm>
          <a:prstGeom prst="rect">
            <a:avLst/>
          </a:prstGeom>
          <a:noFill/>
        </p:spPr>
        <p:txBody>
          <a:bodyPr wrap="none" rtlCol="0">
            <a:spAutoFit/>
          </a:bodyPr>
          <a:lstStyle/>
          <a:p>
            <a:pPr algn="r"/>
            <a:r>
              <a:rPr lang="en-GB" sz="600">
                <a:latin typeface="+mj-lt"/>
              </a:rPr>
              <a:t>© The Kings Fund 2017</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2"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3"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a:solidFill>
                  <a:schemeClr val="tx1"/>
                </a:solidFill>
              </a:endParaRPr>
            </a:p>
            <a:p>
              <a:endParaRPr lang="en-GB" sz="10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716" r:id="rId1"/>
    <p:sldLayoutId id="2147483732" r:id="rId2"/>
    <p:sldLayoutId id="2147483723" r:id="rId3"/>
    <p:sldLayoutId id="2147483724" r:id="rId4"/>
    <p:sldLayoutId id="2147483725" r:id="rId5"/>
    <p:sldLayoutId id="2147483726" r:id="rId6"/>
    <p:sldLayoutId id="2147483727" r:id="rId7"/>
    <p:sldLayoutId id="2147483728" r:id="rId8"/>
    <p:sldLayoutId id="2147483729" r:id="rId9"/>
    <p:sldLayoutId id="2147483735" r:id="rId10"/>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4"/>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a:t>Margin</a:t>
                </a:r>
                <a:endParaRPr lang="en-GB" sz="100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a:t>Margin</a:t>
                </a:r>
                <a:endParaRPr lang="en-GB" sz="100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a:t>Always keep your content within</a:t>
                </a:r>
                <a:r>
                  <a:rPr lang="en-GB" sz="1000" baseline="0"/>
                  <a:t> this area on the slide. Avoid adding content in the margins</a:t>
                </a:r>
                <a:endParaRPr lang="en-GB" sz="100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a:t>Margin</a:t>
                </a:r>
                <a:endParaRPr lang="en-GB" sz="100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a:t>Margin</a:t>
                </a:r>
                <a:endParaRPr lang="en-GB" sz="100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a:t>Always keep your content within</a:t>
                </a:r>
                <a:r>
                  <a:rPr lang="en-GB" sz="1000" baseline="0"/>
                  <a:t> this area on the slide. Avoid adding content in the margins</a:t>
                </a:r>
                <a:endParaRPr lang="en-GB" sz="100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23/02/2022</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a:p>
        </p:txBody>
      </p:sp>
      <p:sp>
        <p:nvSpPr>
          <p:cNvPr id="8" name="TextBox 7"/>
          <p:cNvSpPr txBox="1"/>
          <p:nvPr userDrawn="1"/>
        </p:nvSpPr>
        <p:spPr>
          <a:xfrm>
            <a:off x="7760071" y="4785047"/>
            <a:ext cx="1111202" cy="184552"/>
          </a:xfrm>
          <a:prstGeom prst="rect">
            <a:avLst/>
          </a:prstGeom>
          <a:noFill/>
        </p:spPr>
        <p:txBody>
          <a:bodyPr wrap="none" rtlCol="0">
            <a:spAutoFit/>
          </a:bodyPr>
          <a:lstStyle/>
          <a:p>
            <a:pPr algn="r"/>
            <a:r>
              <a:rPr lang="en-GB" sz="600">
                <a:latin typeface="+mj-lt"/>
              </a:rPr>
              <a:t>© The Kings Fund 2017</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a:solidFill>
                  <a:schemeClr val="tx1"/>
                </a:solidFill>
              </a:endParaRPr>
            </a:p>
            <a:p>
              <a:endParaRPr lang="en-GB" sz="10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71" r:id="rId1"/>
    <p:sldLayoutId id="2147483733" r:id="rId2"/>
    <p:sldLayoutId id="2147483678" r:id="rId3"/>
    <p:sldLayoutId id="2147483679" r:id="rId4"/>
    <p:sldLayoutId id="2147483680" r:id="rId5"/>
    <p:sldLayoutId id="2147483681" r:id="rId6"/>
    <p:sldLayoutId id="2147483682" r:id="rId7"/>
    <p:sldLayoutId id="2147483683" r:id="rId8"/>
    <p:sldLayoutId id="214748368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kingsfund.org.uk/publications/place-based-partnerships-integrated-care-systems" TargetMode="External"/><Relationship Id="rId2" Type="http://schemas.openxmlformats.org/officeDocument/2006/relationships/hyperlink" Target="https://www.kingsfund.org.uk/publications/integrated-care-systems-explained" TargetMode="External"/><Relationship Id="rId1" Type="http://schemas.openxmlformats.org/officeDocument/2006/relationships/slideLayout" Target="../slideLayouts/slideLayout13.xml"/><Relationship Id="rId5" Type="http://schemas.openxmlformats.org/officeDocument/2006/relationships/hyperlink" Target="https://www.nationalvoices.org.uk/publications/our-publications/reform-people-joint-vision-integrating-care" TargetMode="External"/><Relationship Id="rId4" Type="http://schemas.openxmlformats.org/officeDocument/2006/relationships/hyperlink" Target="https://www.england.nhs.uk/publication/integrated-care-systems-guidanc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268B-0742-4175-B521-B4DA86EFB44F}"/>
              </a:ext>
            </a:extLst>
          </p:cNvPr>
          <p:cNvSpPr>
            <a:spLocks noGrp="1"/>
          </p:cNvSpPr>
          <p:nvPr>
            <p:ph type="title"/>
          </p:nvPr>
        </p:nvSpPr>
        <p:spPr>
          <a:xfrm>
            <a:off x="395289" y="1617987"/>
            <a:ext cx="7273056" cy="857515"/>
          </a:xfrm>
        </p:spPr>
        <p:txBody>
          <a:bodyPr>
            <a:normAutofit/>
          </a:bodyPr>
          <a:lstStyle/>
          <a:p>
            <a:r>
              <a:rPr lang="en-GB" dirty="0"/>
              <a:t>Health and care reforms</a:t>
            </a:r>
          </a:p>
        </p:txBody>
      </p:sp>
      <p:sp>
        <p:nvSpPr>
          <p:cNvPr id="3" name="Text Placeholder 2">
            <a:extLst>
              <a:ext uri="{FF2B5EF4-FFF2-40B4-BE49-F238E27FC236}">
                <a16:creationId xmlns:a16="http://schemas.microsoft.com/office/drawing/2014/main" id="{99852809-4362-45F0-B49A-A685AE0AA12D}"/>
              </a:ext>
            </a:extLst>
          </p:cNvPr>
          <p:cNvSpPr>
            <a:spLocks noGrp="1"/>
          </p:cNvSpPr>
          <p:nvPr>
            <p:ph type="body" sz="quarter" idx="13"/>
          </p:nvPr>
        </p:nvSpPr>
        <p:spPr>
          <a:xfrm>
            <a:off x="395289" y="2475502"/>
            <a:ext cx="7843455" cy="1511780"/>
          </a:xfrm>
        </p:spPr>
        <p:txBody>
          <a:bodyPr vert="horz" lIns="0" tIns="0" rIns="0" bIns="0" rtlCol="0" anchor="t">
            <a:noAutofit/>
          </a:bodyPr>
          <a:lstStyle/>
          <a:p>
            <a:endParaRPr lang="en-GB" dirty="0"/>
          </a:p>
          <a:p>
            <a:r>
              <a:rPr lang="en-GB" b="1" dirty="0"/>
              <a:t>Understanding integrated care systems, place-based partnerships and the wider reform agenda</a:t>
            </a:r>
          </a:p>
          <a:p>
            <a:endParaRPr lang="en-GB"/>
          </a:p>
          <a:p>
            <a:endParaRPr lang="en-GB" dirty="0"/>
          </a:p>
          <a:p>
            <a:r>
              <a:rPr lang="en-GB" dirty="0"/>
              <a:t>Chris Naylor</a:t>
            </a:r>
          </a:p>
          <a:p>
            <a:r>
              <a:rPr lang="en-GB" dirty="0"/>
              <a:t>Senior Fellow in Health Policy</a:t>
            </a:r>
            <a:endParaRPr lang="en-GB" dirty="0">
              <a:ea typeface="Verdana"/>
            </a:endParaRPr>
          </a:p>
        </p:txBody>
      </p:sp>
    </p:spTree>
    <p:extLst>
      <p:ext uri="{BB962C8B-B14F-4D97-AF65-F5344CB8AC3E}">
        <p14:creationId xmlns:p14="http://schemas.microsoft.com/office/powerpoint/2010/main" val="22463433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4FD07A-4C19-4A2F-9A06-3EF64550BDDB}"/>
              </a:ext>
            </a:extLst>
          </p:cNvPr>
          <p:cNvSpPr>
            <a:spLocks noGrp="1"/>
          </p:cNvSpPr>
          <p:nvPr>
            <p:ph type="title"/>
          </p:nvPr>
        </p:nvSpPr>
        <p:spPr/>
        <p:txBody>
          <a:bodyPr/>
          <a:lstStyle/>
          <a:p>
            <a:r>
              <a:rPr lang="en-GB" dirty="0"/>
              <a:t>Opportunities and risks</a:t>
            </a:r>
          </a:p>
        </p:txBody>
      </p:sp>
      <p:sp>
        <p:nvSpPr>
          <p:cNvPr id="8" name="Content Placeholder 7">
            <a:extLst>
              <a:ext uri="{FF2B5EF4-FFF2-40B4-BE49-F238E27FC236}">
                <a16:creationId xmlns:a16="http://schemas.microsoft.com/office/drawing/2014/main" id="{E9DCC74B-F1EC-4E28-B8CF-550CF4DF97E3}"/>
              </a:ext>
            </a:extLst>
          </p:cNvPr>
          <p:cNvSpPr>
            <a:spLocks noGrp="1"/>
          </p:cNvSpPr>
          <p:nvPr>
            <p:ph sz="quarter" idx="13"/>
          </p:nvPr>
        </p:nvSpPr>
        <p:spPr/>
        <p:txBody>
          <a:bodyPr>
            <a:normAutofit/>
          </a:bodyPr>
          <a:lstStyle/>
          <a:p>
            <a:pPr marL="285750" indent="-285750" fontAlgn="base">
              <a:buFont typeface="Arial" panose="020B0604020202020204" pitchFamily="34" charset="0"/>
              <a:buChar char="•"/>
            </a:pPr>
            <a:r>
              <a:rPr lang="en-GB" dirty="0"/>
              <a:t>The proposed reforms remove some of the barriers to collaboration and by doing so create opportunities to deliver better services </a:t>
            </a:r>
          </a:p>
          <a:p>
            <a:pPr marL="285750" indent="-285750" fontAlgn="base">
              <a:buFont typeface="Arial" panose="020B0604020202020204" pitchFamily="34" charset="0"/>
              <a:buChar char="•"/>
            </a:pPr>
            <a:r>
              <a:rPr lang="en-GB" dirty="0"/>
              <a:t>Translating the reforms into tangible changes for people using services will depend on local efforts to build relationships across boundaries and develop new ways of working</a:t>
            </a:r>
          </a:p>
          <a:p>
            <a:pPr marL="285750" indent="-285750" fontAlgn="base">
              <a:buFont typeface="Arial" panose="020B0604020202020204" pitchFamily="34" charset="0"/>
              <a:buChar char="•"/>
            </a:pPr>
            <a:r>
              <a:rPr lang="en-GB" dirty="0"/>
              <a:t>Local leaders want to make the most of this opportunity but sometimes lack the headspace to engage creatively with local partners at the same time as delivering national priorities</a:t>
            </a:r>
          </a:p>
          <a:p>
            <a:pPr marL="285750" indent="-285750" fontAlgn="base">
              <a:buFont typeface="Arial" panose="020B0604020202020204" pitchFamily="34" charset="0"/>
              <a:buChar char="•"/>
            </a:pPr>
            <a:r>
              <a:rPr lang="en-GB" dirty="0"/>
              <a:t>There is currently no national plan for tackling the workforce crisis in health and social care – without this, it will be difficult for the reforms to have the impact that they otherwise could</a:t>
            </a:r>
          </a:p>
        </p:txBody>
      </p:sp>
      <p:sp>
        <p:nvSpPr>
          <p:cNvPr id="9" name="Content Placeholder 8">
            <a:extLst>
              <a:ext uri="{FF2B5EF4-FFF2-40B4-BE49-F238E27FC236}">
                <a16:creationId xmlns:a16="http://schemas.microsoft.com/office/drawing/2014/main" id="{5A7A0671-E024-4524-A419-10C437F15DF2}"/>
              </a:ext>
            </a:extLst>
          </p:cNvPr>
          <p:cNvSpPr>
            <a:spLocks noGrp="1"/>
          </p:cNvSpPr>
          <p:nvPr>
            <p:ph sz="quarter" idx="17"/>
          </p:nvPr>
        </p:nvSpPr>
        <p:spPr/>
        <p:txBody>
          <a:bodyPr/>
          <a:lstStyle/>
          <a:p>
            <a:endParaRPr lang="en-GB"/>
          </a:p>
        </p:txBody>
      </p:sp>
      <p:sp>
        <p:nvSpPr>
          <p:cNvPr id="10" name="Content Placeholder 9">
            <a:extLst>
              <a:ext uri="{FF2B5EF4-FFF2-40B4-BE49-F238E27FC236}">
                <a16:creationId xmlns:a16="http://schemas.microsoft.com/office/drawing/2014/main" id="{C999F3D6-F4B0-49A7-8E93-92E723B52A66}"/>
              </a:ext>
            </a:extLst>
          </p:cNvPr>
          <p:cNvSpPr>
            <a:spLocks noGrp="1"/>
          </p:cNvSpPr>
          <p:nvPr>
            <p:ph sz="quarter" idx="18"/>
          </p:nvPr>
        </p:nvSpPr>
        <p:spPr/>
        <p:txBody>
          <a:bodyPr/>
          <a:lstStyle/>
          <a:p>
            <a:endParaRPr lang="en-GB"/>
          </a:p>
        </p:txBody>
      </p:sp>
      <p:sp>
        <p:nvSpPr>
          <p:cNvPr id="11" name="Content Placeholder 10">
            <a:extLst>
              <a:ext uri="{FF2B5EF4-FFF2-40B4-BE49-F238E27FC236}">
                <a16:creationId xmlns:a16="http://schemas.microsoft.com/office/drawing/2014/main" id="{345F6F64-A701-412F-B10A-D4CAEB256A02}"/>
              </a:ext>
            </a:extLst>
          </p:cNvPr>
          <p:cNvSpPr>
            <a:spLocks noGrp="1"/>
          </p:cNvSpPr>
          <p:nvPr>
            <p:ph sz="quarter" idx="19"/>
          </p:nvPr>
        </p:nvSpPr>
        <p:spPr/>
        <p:txBody>
          <a:bodyPr/>
          <a:lstStyle/>
          <a:p>
            <a:endParaRPr lang="en-GB"/>
          </a:p>
        </p:txBody>
      </p:sp>
      <p:sp>
        <p:nvSpPr>
          <p:cNvPr id="12" name="Rectangle: Rounded Corners 11">
            <a:extLst>
              <a:ext uri="{FF2B5EF4-FFF2-40B4-BE49-F238E27FC236}">
                <a16:creationId xmlns:a16="http://schemas.microsoft.com/office/drawing/2014/main" id="{331EB1A5-B1F2-440B-910C-44CF2C84BB12}"/>
              </a:ext>
            </a:extLst>
          </p:cNvPr>
          <p:cNvSpPr/>
          <p:nvPr/>
        </p:nvSpPr>
        <p:spPr>
          <a:xfrm>
            <a:off x="8604448" y="4804792"/>
            <a:ext cx="288032" cy="117727"/>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spTree>
    <p:extLst>
      <p:ext uri="{BB962C8B-B14F-4D97-AF65-F5344CB8AC3E}">
        <p14:creationId xmlns:p14="http://schemas.microsoft.com/office/powerpoint/2010/main" val="8036833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7C4A-4502-4467-95D1-1929ECB89732}"/>
              </a:ext>
            </a:extLst>
          </p:cNvPr>
          <p:cNvSpPr>
            <a:spLocks noGrp="1"/>
          </p:cNvSpPr>
          <p:nvPr>
            <p:ph type="title"/>
          </p:nvPr>
        </p:nvSpPr>
        <p:spPr/>
        <p:txBody>
          <a:bodyPr/>
          <a:lstStyle/>
          <a:p>
            <a:r>
              <a:rPr lang="en-GB"/>
              <a:t>What would success look like?</a:t>
            </a:r>
          </a:p>
        </p:txBody>
      </p:sp>
      <p:pic>
        <p:nvPicPr>
          <p:cNvPr id="8" name="Content Placeholder 7" descr="Shape, arrow&#10;&#10;Description automatically generated">
            <a:extLst>
              <a:ext uri="{FF2B5EF4-FFF2-40B4-BE49-F238E27FC236}">
                <a16:creationId xmlns:a16="http://schemas.microsoft.com/office/drawing/2014/main" id="{A40B6288-6E57-4EDC-9AE1-97890C00C9E9}"/>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95288" y="1467715"/>
            <a:ext cx="4638988" cy="2407378"/>
          </a:xfrm>
        </p:spPr>
      </p:pic>
      <p:sp>
        <p:nvSpPr>
          <p:cNvPr id="9" name="TextBox 8">
            <a:extLst>
              <a:ext uri="{FF2B5EF4-FFF2-40B4-BE49-F238E27FC236}">
                <a16:creationId xmlns:a16="http://schemas.microsoft.com/office/drawing/2014/main" id="{0A07B50E-FC52-41C6-B6EC-B9939C668D9C}"/>
              </a:ext>
            </a:extLst>
          </p:cNvPr>
          <p:cNvSpPr txBox="1"/>
          <p:nvPr/>
        </p:nvSpPr>
        <p:spPr>
          <a:xfrm>
            <a:off x="5159229" y="1132776"/>
            <a:ext cx="3858936" cy="3323987"/>
          </a:xfrm>
          <a:prstGeom prst="rect">
            <a:avLst/>
          </a:prstGeom>
          <a:noFill/>
        </p:spPr>
        <p:txBody>
          <a:bodyPr wrap="square" rtlCol="0">
            <a:spAutoFit/>
          </a:bodyPr>
          <a:lstStyle/>
          <a:p>
            <a:r>
              <a:rPr lang="en-GB" sz="1400" b="1"/>
              <a:t>For patients and service users</a:t>
            </a:r>
          </a:p>
          <a:p>
            <a:r>
              <a:rPr lang="en-GB" sz="1400"/>
              <a:t>Joined-up, co-ordinated care and support that meets individuals’ needs in a flexible way</a:t>
            </a:r>
          </a:p>
          <a:p>
            <a:endParaRPr lang="en-GB" sz="1400"/>
          </a:p>
          <a:p>
            <a:r>
              <a:rPr lang="en-GB" sz="1400" b="1"/>
              <a:t>For the wider public</a:t>
            </a:r>
          </a:p>
          <a:p>
            <a:r>
              <a:rPr lang="en-GB" sz="1400"/>
              <a:t>Organisations and communities working together to influence the wider factors that shape health and wellbeing</a:t>
            </a:r>
          </a:p>
          <a:p>
            <a:endParaRPr lang="en-GB" sz="1400"/>
          </a:p>
          <a:p>
            <a:r>
              <a:rPr lang="en-GB" sz="1400" b="1"/>
              <a:t>For people working in health and care</a:t>
            </a:r>
          </a:p>
          <a:p>
            <a:r>
              <a:rPr lang="en-GB" sz="1400"/>
              <a:t>Staff are well supported and can use their skills to greatest effect, whichever part of the system they work in</a:t>
            </a:r>
          </a:p>
        </p:txBody>
      </p:sp>
      <p:sp>
        <p:nvSpPr>
          <p:cNvPr id="10" name="Rectangle: Rounded Corners 9">
            <a:extLst>
              <a:ext uri="{FF2B5EF4-FFF2-40B4-BE49-F238E27FC236}">
                <a16:creationId xmlns:a16="http://schemas.microsoft.com/office/drawing/2014/main" id="{85BB0540-5F35-479E-A61B-B9136221929F}"/>
              </a:ext>
            </a:extLst>
          </p:cNvPr>
          <p:cNvSpPr/>
          <p:nvPr/>
        </p:nvSpPr>
        <p:spPr>
          <a:xfrm>
            <a:off x="8604448" y="4804792"/>
            <a:ext cx="288032" cy="117727"/>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spTree>
    <p:extLst>
      <p:ext uri="{BB962C8B-B14F-4D97-AF65-F5344CB8AC3E}">
        <p14:creationId xmlns:p14="http://schemas.microsoft.com/office/powerpoint/2010/main" val="34363169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77FE-5142-4190-A28C-A57FB716E0DF}"/>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a16="http://schemas.microsoft.com/office/drawing/2014/main" id="{655A66AB-32F2-4950-BC5D-10C58593F7EA}"/>
              </a:ext>
            </a:extLst>
          </p:cNvPr>
          <p:cNvSpPr>
            <a:spLocks noGrp="1"/>
          </p:cNvSpPr>
          <p:nvPr>
            <p:ph sz="quarter" idx="13"/>
          </p:nvPr>
        </p:nvSpPr>
        <p:spPr/>
        <p:txBody>
          <a:bodyPr/>
          <a:lstStyle/>
          <a:p>
            <a:r>
              <a:rPr lang="en-GB" sz="1200" b="1" dirty="0"/>
              <a:t>Integrated care systems explained: making sense of systems, places and neighbourhoods</a:t>
            </a:r>
          </a:p>
          <a:p>
            <a:r>
              <a:rPr lang="en-GB" sz="1200" dirty="0">
                <a:hlinkClick r:id="rId2"/>
              </a:rPr>
              <a:t>https://www.kingsfund.org.uk/publications/integrated-care-systems-explained</a:t>
            </a:r>
            <a:r>
              <a:rPr lang="en-GB" sz="1200" dirty="0"/>
              <a:t> </a:t>
            </a:r>
          </a:p>
          <a:p>
            <a:endParaRPr lang="en-GB" sz="400" dirty="0"/>
          </a:p>
          <a:p>
            <a:r>
              <a:rPr lang="en-GB" sz="1200" b="1" dirty="0"/>
              <a:t>Developing place-based partnerships: The foundation of effective integrated care systems</a:t>
            </a:r>
          </a:p>
          <a:p>
            <a:r>
              <a:rPr lang="en-GB" sz="1200" dirty="0">
                <a:hlinkClick r:id="rId3"/>
              </a:rPr>
              <a:t>https://www.kingsfund.org.uk/publications/place-based-partnerships-integrated-care-systems</a:t>
            </a:r>
            <a:r>
              <a:rPr lang="en-GB" sz="1200" dirty="0"/>
              <a:t> </a:t>
            </a:r>
          </a:p>
          <a:p>
            <a:endParaRPr lang="en-GB" sz="400" dirty="0"/>
          </a:p>
          <a:p>
            <a:r>
              <a:rPr lang="en-GB" sz="1200" b="1" dirty="0"/>
              <a:t>Thriving places. Guidance on the development of place-based partnerships as part of statutory integrated care systems</a:t>
            </a:r>
          </a:p>
          <a:p>
            <a:r>
              <a:rPr lang="en-GB" sz="1200" dirty="0">
                <a:hlinkClick r:id="rId4"/>
              </a:rPr>
              <a:t>https://www.england.nhs.uk/publication/integrated-care-systems-guidance/</a:t>
            </a:r>
            <a:r>
              <a:rPr lang="en-GB" sz="1200" dirty="0"/>
              <a:t> </a:t>
            </a:r>
          </a:p>
          <a:p>
            <a:endParaRPr lang="en-GB" sz="600" dirty="0"/>
          </a:p>
          <a:p>
            <a:r>
              <a:rPr lang="en-GB" sz="1200" b="1" dirty="0"/>
              <a:t>Reform for people - a joint vision for integrating care</a:t>
            </a:r>
          </a:p>
          <a:p>
            <a:r>
              <a:rPr lang="en-GB" sz="1200" dirty="0">
                <a:hlinkClick r:id="rId5"/>
              </a:rPr>
              <a:t>https://www.nationalvoices.org.uk/publications/our-publications/reform-people-joint-vision-integrating-care</a:t>
            </a:r>
            <a:endParaRPr lang="en-GB" sz="1200" dirty="0"/>
          </a:p>
          <a:p>
            <a:endParaRPr lang="en-GB" dirty="0"/>
          </a:p>
          <a:p>
            <a:endParaRPr lang="en-GB" dirty="0"/>
          </a:p>
        </p:txBody>
      </p:sp>
    </p:spTree>
    <p:extLst>
      <p:ext uri="{BB962C8B-B14F-4D97-AF65-F5344CB8AC3E}">
        <p14:creationId xmlns:p14="http://schemas.microsoft.com/office/powerpoint/2010/main" val="2905852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EEF7-A993-47BC-898A-63AAEAAEF85A}"/>
              </a:ext>
            </a:extLst>
          </p:cNvPr>
          <p:cNvSpPr>
            <a:spLocks noGrp="1"/>
          </p:cNvSpPr>
          <p:nvPr>
            <p:ph type="title"/>
          </p:nvPr>
        </p:nvSpPr>
        <p:spPr/>
        <p:txBody>
          <a:bodyPr/>
          <a:lstStyle/>
          <a:p>
            <a:r>
              <a:rPr lang="en-GB"/>
              <a:t>Thanks</a:t>
            </a:r>
          </a:p>
        </p:txBody>
      </p:sp>
      <p:sp>
        <p:nvSpPr>
          <p:cNvPr id="3" name="Text Placeholder 2">
            <a:extLst>
              <a:ext uri="{FF2B5EF4-FFF2-40B4-BE49-F238E27FC236}">
                <a16:creationId xmlns:a16="http://schemas.microsoft.com/office/drawing/2014/main" id="{3104A70B-0335-49EA-A75E-FCB71701E824}"/>
              </a:ext>
            </a:extLst>
          </p:cNvPr>
          <p:cNvSpPr>
            <a:spLocks noGrp="1"/>
          </p:cNvSpPr>
          <p:nvPr>
            <p:ph type="body" sz="quarter" idx="13"/>
          </p:nvPr>
        </p:nvSpPr>
        <p:spPr/>
        <p:txBody>
          <a:bodyPr/>
          <a:lstStyle/>
          <a:p>
            <a:r>
              <a:rPr lang="en-GB"/>
              <a:t>Chris Naylor</a:t>
            </a:r>
          </a:p>
          <a:p>
            <a:r>
              <a:rPr lang="en-GB"/>
              <a:t>@</a:t>
            </a:r>
            <a:r>
              <a:rPr lang="en-GB" err="1"/>
              <a:t>chrisbnaylor</a:t>
            </a:r>
            <a:endParaRPr lang="en-GB"/>
          </a:p>
          <a:p>
            <a:r>
              <a:rPr lang="en-GB"/>
              <a:t>c.naylor@kingsfund.org.uk</a:t>
            </a:r>
          </a:p>
        </p:txBody>
      </p:sp>
    </p:spTree>
    <p:extLst>
      <p:ext uri="{BB962C8B-B14F-4D97-AF65-F5344CB8AC3E}">
        <p14:creationId xmlns:p14="http://schemas.microsoft.com/office/powerpoint/2010/main" val="2820592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4097-8143-4212-B979-ED15C25DB4AA}"/>
              </a:ext>
            </a:extLst>
          </p:cNvPr>
          <p:cNvSpPr>
            <a:spLocks noGrp="1"/>
          </p:cNvSpPr>
          <p:nvPr>
            <p:ph type="title"/>
          </p:nvPr>
        </p:nvSpPr>
        <p:spPr/>
        <p:txBody>
          <a:bodyPr/>
          <a:lstStyle/>
          <a:p>
            <a:r>
              <a:rPr lang="en-GB"/>
              <a:t>Health needs have changed significantly</a:t>
            </a:r>
          </a:p>
        </p:txBody>
      </p:sp>
      <p:pic>
        <p:nvPicPr>
          <p:cNvPr id="7" name="Content Placeholder 6">
            <a:extLst>
              <a:ext uri="{FF2B5EF4-FFF2-40B4-BE49-F238E27FC236}">
                <a16:creationId xmlns:a16="http://schemas.microsoft.com/office/drawing/2014/main" id="{77DF5D05-6A4C-45BB-A57A-9CD94BA82676}"/>
              </a:ext>
            </a:extLst>
          </p:cNvPr>
          <p:cNvPicPr>
            <a:picLocks noGrp="1" noChangeAspect="1"/>
          </p:cNvPicPr>
          <p:nvPr>
            <p:ph sz="quarter" idx="14"/>
          </p:nvPr>
        </p:nvPicPr>
        <p:blipFill rotWithShape="1">
          <a:blip r:embed="rId3"/>
          <a:srcRect r="379" b="11896"/>
          <a:stretch/>
        </p:blipFill>
        <p:spPr>
          <a:xfrm>
            <a:off x="715234" y="1269677"/>
            <a:ext cx="2406429" cy="2892187"/>
          </a:xfrm>
          <a:prstGeom prst="rect">
            <a:avLst/>
          </a:prstGeom>
          <a:effectLst>
            <a:outerShdw blurRad="63500" sx="102000" sy="102000" algn="ctr" rotWithShape="0">
              <a:prstClr val="black">
                <a:alpha val="40000"/>
              </a:prstClr>
            </a:outerShdw>
          </a:effectLst>
        </p:spPr>
      </p:pic>
      <p:sp>
        <p:nvSpPr>
          <p:cNvPr id="3" name="Content Placeholder 2">
            <a:extLst>
              <a:ext uri="{FF2B5EF4-FFF2-40B4-BE49-F238E27FC236}">
                <a16:creationId xmlns:a16="http://schemas.microsoft.com/office/drawing/2014/main" id="{9328F62F-5225-45A6-A7C1-D73D9761EB56}"/>
              </a:ext>
            </a:extLst>
          </p:cNvPr>
          <p:cNvSpPr>
            <a:spLocks noGrp="1"/>
          </p:cNvSpPr>
          <p:nvPr>
            <p:ph sz="quarter" idx="15"/>
          </p:nvPr>
        </p:nvSpPr>
        <p:spPr>
          <a:xfrm>
            <a:off x="3347864" y="1132777"/>
            <a:ext cx="5400849" cy="3166868"/>
          </a:xfrm>
        </p:spPr>
        <p:txBody>
          <a:bodyPr vert="horz" lIns="180000" tIns="0" rIns="0" bIns="0" rtlCol="0" anchor="t">
            <a:noAutofit/>
          </a:bodyPr>
          <a:lstStyle/>
          <a:p>
            <a:endParaRPr lang="en-GB" sz="1400" dirty="0">
              <a:ea typeface="Verdana"/>
            </a:endParaRPr>
          </a:p>
          <a:p>
            <a:pPr marL="285750" indent="-285750">
              <a:buFont typeface="Arial" panose="020B0604020202020204" pitchFamily="34" charset="0"/>
              <a:buChar char="•"/>
            </a:pPr>
            <a:r>
              <a:rPr lang="en-GB" sz="1400" dirty="0"/>
              <a:t>By 2030, approximately one in five people in England will be aged 65 plus. There are also more people of working age with complex health and care needs. </a:t>
            </a:r>
            <a:endParaRPr lang="en-GB" sz="1400" dirty="0">
              <a:ea typeface="Verdana"/>
            </a:endParaRPr>
          </a:p>
          <a:p>
            <a:pPr marL="285750" indent="-285750">
              <a:buFont typeface="Arial" panose="020B0604020202020204" pitchFamily="34" charset="0"/>
              <a:buChar char="•"/>
            </a:pPr>
            <a:r>
              <a:rPr lang="en-GB" sz="1400" dirty="0"/>
              <a:t>In this context, integrating services to support people to live well with (multiple) long-term health conditions is increasingly important. </a:t>
            </a:r>
            <a:endParaRPr lang="en-GB" sz="1400" dirty="0">
              <a:ea typeface="Verdana"/>
            </a:endParaRPr>
          </a:p>
          <a:p>
            <a:pPr marL="285750" indent="-285750">
              <a:buChar char="•"/>
            </a:pPr>
            <a:r>
              <a:rPr lang="en-GB" sz="1400" dirty="0">
                <a:ea typeface="+mn-lt"/>
                <a:cs typeface="+mn-lt"/>
              </a:rPr>
              <a:t>Health and social care services are often commissioned and provided in a way that is too focused on individual diseases/services and not on the whole person. The development of 'integrated care systems' creates an opportunity to change this.  </a:t>
            </a:r>
            <a:endParaRPr lang="en-GB" sz="1400" dirty="0">
              <a:ea typeface="Verdana"/>
            </a:endParaRPr>
          </a:p>
          <a:p>
            <a:endParaRPr lang="en-GB" b="1" dirty="0">
              <a:ea typeface="Verdana"/>
            </a:endParaRPr>
          </a:p>
          <a:p>
            <a:endParaRPr lang="en-GB" dirty="0">
              <a:ea typeface="Verdana"/>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ea typeface="Verdana"/>
            </a:endParaRPr>
          </a:p>
        </p:txBody>
      </p:sp>
      <p:sp>
        <p:nvSpPr>
          <p:cNvPr id="8" name="Rectangle: Rounded Corners 7">
            <a:extLst>
              <a:ext uri="{FF2B5EF4-FFF2-40B4-BE49-F238E27FC236}">
                <a16:creationId xmlns:a16="http://schemas.microsoft.com/office/drawing/2014/main" id="{094604B0-3DD5-4239-83B5-1129F5C21504}"/>
              </a:ext>
            </a:extLst>
          </p:cNvPr>
          <p:cNvSpPr/>
          <p:nvPr/>
        </p:nvSpPr>
        <p:spPr>
          <a:xfrm>
            <a:off x="8604448" y="4804792"/>
            <a:ext cx="288032" cy="117727"/>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sp>
        <p:nvSpPr>
          <p:cNvPr id="13" name="TextBox 12">
            <a:extLst>
              <a:ext uri="{FF2B5EF4-FFF2-40B4-BE49-F238E27FC236}">
                <a16:creationId xmlns:a16="http://schemas.microsoft.com/office/drawing/2014/main" id="{26921AE6-FCA0-4280-921B-8E419BBD20F7}"/>
              </a:ext>
            </a:extLst>
          </p:cNvPr>
          <p:cNvSpPr txBox="1"/>
          <p:nvPr/>
        </p:nvSpPr>
        <p:spPr>
          <a:xfrm>
            <a:off x="315430" y="4366427"/>
            <a:ext cx="2952576" cy="253916"/>
          </a:xfrm>
          <a:prstGeom prst="rect">
            <a:avLst/>
          </a:prstGeom>
          <a:noFill/>
        </p:spPr>
        <p:txBody>
          <a:bodyPr wrap="square" rtlCol="0">
            <a:spAutoFit/>
          </a:bodyPr>
          <a:lstStyle/>
          <a:p>
            <a:r>
              <a:rPr lang="en-GB" sz="1050"/>
              <a:t>Source: Age UK (2019) </a:t>
            </a:r>
          </a:p>
        </p:txBody>
      </p:sp>
    </p:spTree>
    <p:extLst>
      <p:ext uri="{BB962C8B-B14F-4D97-AF65-F5344CB8AC3E}">
        <p14:creationId xmlns:p14="http://schemas.microsoft.com/office/powerpoint/2010/main" val="923024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4A07-FF01-4837-A450-770FC5DD43DE}"/>
              </a:ext>
            </a:extLst>
          </p:cNvPr>
          <p:cNvSpPr>
            <a:spLocks noGrp="1"/>
          </p:cNvSpPr>
          <p:nvPr>
            <p:ph type="title"/>
          </p:nvPr>
        </p:nvSpPr>
        <p:spPr/>
        <p:txBody>
          <a:bodyPr/>
          <a:lstStyle/>
          <a:p>
            <a:r>
              <a:rPr lang="en-GB"/>
              <a:t>From competition to collaboration </a:t>
            </a:r>
          </a:p>
        </p:txBody>
      </p:sp>
      <p:pic>
        <p:nvPicPr>
          <p:cNvPr id="8" name="Content Placeholder 7" descr="Graphical user interface, text, letter&#10;&#10;Description automatically generated">
            <a:extLst>
              <a:ext uri="{FF2B5EF4-FFF2-40B4-BE49-F238E27FC236}">
                <a16:creationId xmlns:a16="http://schemas.microsoft.com/office/drawing/2014/main" id="{252CFAFF-CC0F-46AB-94BC-7D6AE813DFFE}"/>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9036" y="1349848"/>
            <a:ext cx="1728192" cy="2445392"/>
          </a:xfrm>
          <a:prstGeom prst="rect">
            <a:avLst/>
          </a:prstGeom>
          <a:ln>
            <a:noFill/>
          </a:ln>
          <a:effectLst>
            <a:outerShdw blurRad="190500" algn="tl" rotWithShape="0">
              <a:srgbClr val="000000">
                <a:alpha val="70000"/>
              </a:srgbClr>
            </a:outerShdw>
          </a:effectLst>
        </p:spPr>
      </p:pic>
      <p:pic>
        <p:nvPicPr>
          <p:cNvPr id="10" name="Content Placeholder 9">
            <a:extLst>
              <a:ext uri="{FF2B5EF4-FFF2-40B4-BE49-F238E27FC236}">
                <a16:creationId xmlns:a16="http://schemas.microsoft.com/office/drawing/2014/main" id="{233D5E12-6566-4979-8ED4-F810A911719C}"/>
              </a:ext>
            </a:extLst>
          </p:cNvPr>
          <p:cNvPicPr>
            <a:picLocks noGrp="1" noChangeAspect="1"/>
          </p:cNvPicPr>
          <p:nvPr>
            <p:ph sz="quarter" idx="17"/>
          </p:nvPr>
        </p:nvPicPr>
        <p:blipFill>
          <a:blip r:embed="rId4" cstate="print">
            <a:extLst>
              <a:ext uri="{28A0092B-C50C-407E-A947-70E740481C1C}">
                <a14:useLocalDpi xmlns:a14="http://schemas.microsoft.com/office/drawing/2010/main" val="0"/>
              </a:ext>
            </a:extLst>
          </a:blip>
          <a:stretch>
            <a:fillRect/>
          </a:stretch>
        </p:blipFill>
        <p:spPr>
          <a:xfrm>
            <a:off x="2481184" y="1363031"/>
            <a:ext cx="1720145" cy="2459352"/>
          </a:xfrm>
          <a:prstGeom prst="rect">
            <a:avLst/>
          </a:prstGeom>
          <a:ln>
            <a:noFill/>
          </a:ln>
          <a:effectLst>
            <a:outerShdw blurRad="190500" algn="tl" rotWithShape="0">
              <a:srgbClr val="000000">
                <a:alpha val="70000"/>
              </a:srgbClr>
            </a:outerShdw>
          </a:effectLst>
        </p:spPr>
      </p:pic>
      <p:pic>
        <p:nvPicPr>
          <p:cNvPr id="15" name="Content Placeholder 14" descr="Graphical user interface, text, application, letter&#10;&#10;Description automatically generated">
            <a:extLst>
              <a:ext uri="{FF2B5EF4-FFF2-40B4-BE49-F238E27FC236}">
                <a16:creationId xmlns:a16="http://schemas.microsoft.com/office/drawing/2014/main" id="{EC87F1C1-64E6-4EE2-A745-AAEACFA694C4}"/>
              </a:ext>
            </a:extLst>
          </p:cNvPr>
          <p:cNvPicPr>
            <a:picLocks noGrp="1" noChangeAspect="1"/>
          </p:cNvPicPr>
          <p:nvPr>
            <p:ph sz="quarter" idx="18"/>
          </p:nvPr>
        </p:nvPicPr>
        <p:blipFill>
          <a:blip r:embed="rId5" cstate="print">
            <a:extLst>
              <a:ext uri="{28A0092B-C50C-407E-A947-70E740481C1C}">
                <a14:useLocalDpi xmlns:a14="http://schemas.microsoft.com/office/drawing/2010/main" val="0"/>
              </a:ext>
            </a:extLst>
          </a:blip>
          <a:stretch>
            <a:fillRect/>
          </a:stretch>
        </p:blipFill>
        <p:spPr>
          <a:xfrm>
            <a:off x="6708661" y="1363030"/>
            <a:ext cx="1730844" cy="2450543"/>
          </a:xfrm>
          <a:prstGeom prst="rect">
            <a:avLst/>
          </a:prstGeom>
          <a:ln>
            <a:noFill/>
          </a:ln>
          <a:effectLst>
            <a:outerShdw blurRad="190500" algn="tl" rotWithShape="0">
              <a:srgbClr val="000000">
                <a:alpha val="70000"/>
              </a:srgbClr>
            </a:outerShdw>
          </a:effectLst>
        </p:spPr>
      </p:pic>
      <p:pic>
        <p:nvPicPr>
          <p:cNvPr id="4" name="Content Placeholder 3" descr="Text&#10;&#10;Description automatically generated">
            <a:extLst>
              <a:ext uri="{FF2B5EF4-FFF2-40B4-BE49-F238E27FC236}">
                <a16:creationId xmlns:a16="http://schemas.microsoft.com/office/drawing/2014/main" id="{18EA603F-762E-477D-A934-E69BFDC225FC}"/>
              </a:ext>
            </a:extLst>
          </p:cNvPr>
          <p:cNvPicPr>
            <a:picLocks noGrp="1" noChangeAspect="1"/>
          </p:cNvPicPr>
          <p:nvPr>
            <p:ph sz="quarter" idx="19"/>
          </p:nvPr>
        </p:nvPicPr>
        <p:blipFill>
          <a:blip r:embed="rId6" cstate="print">
            <a:extLst>
              <a:ext uri="{28A0092B-C50C-407E-A947-70E740481C1C}">
                <a14:useLocalDpi xmlns:a14="http://schemas.microsoft.com/office/drawing/2010/main" val="0"/>
              </a:ext>
            </a:extLst>
          </a:blip>
          <a:stretch>
            <a:fillRect/>
          </a:stretch>
        </p:blipFill>
        <p:spPr>
          <a:xfrm>
            <a:off x="4548525" y="1363030"/>
            <a:ext cx="1811639" cy="2448000"/>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4C7C8687-06BB-4C76-AFE2-A6D4F2766FC2}"/>
              </a:ext>
            </a:extLst>
          </p:cNvPr>
          <p:cNvSpPr txBox="1"/>
          <p:nvPr/>
        </p:nvSpPr>
        <p:spPr>
          <a:xfrm>
            <a:off x="867088" y="4012704"/>
            <a:ext cx="792088" cy="338554"/>
          </a:xfrm>
          <a:prstGeom prst="rect">
            <a:avLst/>
          </a:prstGeom>
          <a:noFill/>
        </p:spPr>
        <p:txBody>
          <a:bodyPr wrap="square" rtlCol="0">
            <a:spAutoFit/>
          </a:bodyPr>
          <a:lstStyle/>
          <a:p>
            <a:r>
              <a:rPr lang="en-GB" sz="1600" b="1"/>
              <a:t>2012</a:t>
            </a:r>
          </a:p>
        </p:txBody>
      </p:sp>
      <p:sp>
        <p:nvSpPr>
          <p:cNvPr id="13" name="TextBox 12">
            <a:extLst>
              <a:ext uri="{FF2B5EF4-FFF2-40B4-BE49-F238E27FC236}">
                <a16:creationId xmlns:a16="http://schemas.microsoft.com/office/drawing/2014/main" id="{DEBBAFAA-7F8D-46E8-9484-DC15BBBC5BB4}"/>
              </a:ext>
            </a:extLst>
          </p:cNvPr>
          <p:cNvSpPr txBox="1"/>
          <p:nvPr/>
        </p:nvSpPr>
        <p:spPr>
          <a:xfrm>
            <a:off x="2927127" y="3995827"/>
            <a:ext cx="792088" cy="338554"/>
          </a:xfrm>
          <a:prstGeom prst="rect">
            <a:avLst/>
          </a:prstGeom>
          <a:noFill/>
        </p:spPr>
        <p:txBody>
          <a:bodyPr wrap="square" rtlCol="0">
            <a:spAutoFit/>
          </a:bodyPr>
          <a:lstStyle/>
          <a:p>
            <a:r>
              <a:rPr lang="en-GB" sz="1600" b="1"/>
              <a:t>2014</a:t>
            </a:r>
          </a:p>
        </p:txBody>
      </p:sp>
      <p:sp>
        <p:nvSpPr>
          <p:cNvPr id="14" name="TextBox 13">
            <a:extLst>
              <a:ext uri="{FF2B5EF4-FFF2-40B4-BE49-F238E27FC236}">
                <a16:creationId xmlns:a16="http://schemas.microsoft.com/office/drawing/2014/main" id="{4E46402C-F523-41B1-8C20-B1737A0DDC7B}"/>
              </a:ext>
            </a:extLst>
          </p:cNvPr>
          <p:cNvSpPr txBox="1"/>
          <p:nvPr/>
        </p:nvSpPr>
        <p:spPr>
          <a:xfrm>
            <a:off x="5014474" y="3995851"/>
            <a:ext cx="792088" cy="338554"/>
          </a:xfrm>
          <a:prstGeom prst="rect">
            <a:avLst/>
          </a:prstGeom>
          <a:noFill/>
        </p:spPr>
        <p:txBody>
          <a:bodyPr wrap="square" rtlCol="0">
            <a:spAutoFit/>
          </a:bodyPr>
          <a:lstStyle/>
          <a:p>
            <a:r>
              <a:rPr lang="en-GB" sz="1600" b="1"/>
              <a:t>2019</a:t>
            </a:r>
          </a:p>
        </p:txBody>
      </p:sp>
      <p:sp>
        <p:nvSpPr>
          <p:cNvPr id="17" name="TextBox 16">
            <a:extLst>
              <a:ext uri="{FF2B5EF4-FFF2-40B4-BE49-F238E27FC236}">
                <a16:creationId xmlns:a16="http://schemas.microsoft.com/office/drawing/2014/main" id="{CEDCF7D2-2BDE-4714-9D68-ED8B53AF8240}"/>
              </a:ext>
            </a:extLst>
          </p:cNvPr>
          <p:cNvSpPr txBox="1"/>
          <p:nvPr/>
        </p:nvSpPr>
        <p:spPr>
          <a:xfrm>
            <a:off x="7101822" y="3999288"/>
            <a:ext cx="792088" cy="338554"/>
          </a:xfrm>
          <a:prstGeom prst="rect">
            <a:avLst/>
          </a:prstGeom>
          <a:noFill/>
        </p:spPr>
        <p:txBody>
          <a:bodyPr wrap="square" rtlCol="0">
            <a:spAutoFit/>
          </a:bodyPr>
          <a:lstStyle/>
          <a:p>
            <a:r>
              <a:rPr lang="en-GB" sz="1600" b="1"/>
              <a:t>2021</a:t>
            </a:r>
          </a:p>
        </p:txBody>
      </p:sp>
      <p:sp>
        <p:nvSpPr>
          <p:cNvPr id="12" name="Rectangle: Rounded Corners 11">
            <a:extLst>
              <a:ext uri="{FF2B5EF4-FFF2-40B4-BE49-F238E27FC236}">
                <a16:creationId xmlns:a16="http://schemas.microsoft.com/office/drawing/2014/main" id="{3856B01C-7847-473B-B482-AD12ACF6A961}"/>
              </a:ext>
            </a:extLst>
          </p:cNvPr>
          <p:cNvSpPr/>
          <p:nvPr/>
        </p:nvSpPr>
        <p:spPr>
          <a:xfrm>
            <a:off x="8604448" y="4804792"/>
            <a:ext cx="288032" cy="117727"/>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spTree>
    <p:extLst>
      <p:ext uri="{BB962C8B-B14F-4D97-AF65-F5344CB8AC3E}">
        <p14:creationId xmlns:p14="http://schemas.microsoft.com/office/powerpoint/2010/main" val="3212676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4E0F15-560F-4723-AF6A-1E633787163C}"/>
              </a:ext>
            </a:extLst>
          </p:cNvPr>
          <p:cNvSpPr>
            <a:spLocks noGrp="1"/>
          </p:cNvSpPr>
          <p:nvPr>
            <p:ph type="title"/>
          </p:nvPr>
        </p:nvSpPr>
        <p:spPr/>
        <p:txBody>
          <a:bodyPr/>
          <a:lstStyle/>
          <a:p>
            <a:r>
              <a:rPr lang="en-GB"/>
              <a:t>“Breaking down the barriers”</a:t>
            </a:r>
          </a:p>
        </p:txBody>
      </p:sp>
      <p:sp>
        <p:nvSpPr>
          <p:cNvPr id="15" name="TextBox 14">
            <a:extLst>
              <a:ext uri="{FF2B5EF4-FFF2-40B4-BE49-F238E27FC236}">
                <a16:creationId xmlns:a16="http://schemas.microsoft.com/office/drawing/2014/main" id="{3284C294-A0F2-4B44-AAA3-03264BF7200D}"/>
              </a:ext>
            </a:extLst>
          </p:cNvPr>
          <p:cNvSpPr txBox="1"/>
          <p:nvPr/>
        </p:nvSpPr>
        <p:spPr>
          <a:xfrm>
            <a:off x="429651" y="969038"/>
            <a:ext cx="8319061" cy="677108"/>
          </a:xfrm>
          <a:prstGeom prst="rect">
            <a:avLst/>
          </a:prstGeom>
          <a:noFill/>
        </p:spPr>
        <p:txBody>
          <a:bodyPr wrap="square" rtlCol="0">
            <a:spAutoFit/>
          </a:bodyPr>
          <a:lstStyle/>
          <a:p>
            <a:r>
              <a:rPr lang="en-GB" sz="1200" b="1" i="1"/>
              <a:t>‘Integrated care systems </a:t>
            </a:r>
            <a:r>
              <a:rPr lang="en-GB" sz="1200" i="1"/>
              <a:t>are new partnerships between the organisations that meet health and care needs across an area, to coordinate services and to plan in a way that improves population health and reduces inequalities between different groups.</a:t>
            </a:r>
            <a:r>
              <a:rPr lang="en-GB" sz="1200" b="1" i="1"/>
              <a:t>’</a:t>
            </a:r>
            <a:r>
              <a:rPr lang="en-GB" sz="1400" b="1" i="1"/>
              <a:t> – </a:t>
            </a:r>
            <a:r>
              <a:rPr lang="en-GB" sz="1400" b="1"/>
              <a:t>NHS England and Improvement</a:t>
            </a:r>
            <a:r>
              <a:rPr lang="en-GB" sz="1400" b="1" i="1"/>
              <a:t> </a:t>
            </a:r>
          </a:p>
        </p:txBody>
      </p:sp>
      <p:sp>
        <p:nvSpPr>
          <p:cNvPr id="17" name="Rectangle: Rounded Corners 16">
            <a:extLst>
              <a:ext uri="{FF2B5EF4-FFF2-40B4-BE49-F238E27FC236}">
                <a16:creationId xmlns:a16="http://schemas.microsoft.com/office/drawing/2014/main" id="{558BA08B-8458-4FA0-8F98-10CF646B952A}"/>
              </a:ext>
            </a:extLst>
          </p:cNvPr>
          <p:cNvSpPr/>
          <p:nvPr/>
        </p:nvSpPr>
        <p:spPr>
          <a:xfrm>
            <a:off x="8604448" y="4804792"/>
            <a:ext cx="288032" cy="117727"/>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graphicFrame>
        <p:nvGraphicFramePr>
          <p:cNvPr id="18" name="Content Placeholder 17">
            <a:extLst>
              <a:ext uri="{FF2B5EF4-FFF2-40B4-BE49-F238E27FC236}">
                <a16:creationId xmlns:a16="http://schemas.microsoft.com/office/drawing/2014/main" id="{6EA35032-C529-46FD-9B71-9414C3FDB1F0}"/>
              </a:ext>
            </a:extLst>
          </p:cNvPr>
          <p:cNvGraphicFramePr>
            <a:graphicFrameLocks noGrp="1"/>
          </p:cNvGraphicFramePr>
          <p:nvPr>
            <p:ph sz="quarter" idx="13"/>
            <p:extLst>
              <p:ext uri="{D42A27DB-BD31-4B8C-83A1-F6EECF244321}">
                <p14:modId xmlns:p14="http://schemas.microsoft.com/office/powerpoint/2010/main" val="2603513531"/>
              </p:ext>
            </p:extLst>
          </p:nvPr>
        </p:nvGraphicFramePr>
        <p:xfrm>
          <a:off x="539552" y="1811735"/>
          <a:ext cx="6120927" cy="2589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Rounded Corners 18">
            <a:extLst>
              <a:ext uri="{FF2B5EF4-FFF2-40B4-BE49-F238E27FC236}">
                <a16:creationId xmlns:a16="http://schemas.microsoft.com/office/drawing/2014/main" id="{6479DA23-820C-4156-86C6-E61CC1094864}"/>
              </a:ext>
            </a:extLst>
          </p:cNvPr>
          <p:cNvSpPr/>
          <p:nvPr/>
        </p:nvSpPr>
        <p:spPr>
          <a:xfrm>
            <a:off x="379233" y="1681642"/>
            <a:ext cx="6408712" cy="2849545"/>
          </a:xfrm>
          <a:prstGeom prst="round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sp>
        <p:nvSpPr>
          <p:cNvPr id="2" name="TextBox 1">
            <a:extLst>
              <a:ext uri="{FF2B5EF4-FFF2-40B4-BE49-F238E27FC236}">
                <a16:creationId xmlns:a16="http://schemas.microsoft.com/office/drawing/2014/main" id="{A0AFB93A-E9A5-4115-A09C-ED4748115E0D}"/>
              </a:ext>
            </a:extLst>
          </p:cNvPr>
          <p:cNvSpPr txBox="1"/>
          <p:nvPr/>
        </p:nvSpPr>
        <p:spPr>
          <a:xfrm>
            <a:off x="6948263" y="1811735"/>
            <a:ext cx="2061265"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t>Collectively understanding needs &amp; setting priorities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Pooling resources &amp; aligning strategies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Supporting changes to services and to infrastructure e.g. IT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Managing the performance of </a:t>
            </a:r>
            <a:r>
              <a:rPr lang="en-GB" sz="1200"/>
              <a:t>the system</a:t>
            </a:r>
            <a:endParaRPr lang="en-GB" sz="1600" dirty="0"/>
          </a:p>
        </p:txBody>
      </p:sp>
    </p:spTree>
    <p:extLst>
      <p:ext uri="{BB962C8B-B14F-4D97-AF65-F5344CB8AC3E}">
        <p14:creationId xmlns:p14="http://schemas.microsoft.com/office/powerpoint/2010/main" val="2775645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0EAB-3A7C-4FB9-995D-3807F0562D6E}"/>
              </a:ext>
            </a:extLst>
          </p:cNvPr>
          <p:cNvSpPr>
            <a:spLocks noGrp="1"/>
          </p:cNvSpPr>
          <p:nvPr>
            <p:ph type="title"/>
          </p:nvPr>
        </p:nvSpPr>
        <p:spPr/>
        <p:txBody>
          <a:bodyPr/>
          <a:lstStyle/>
          <a:p>
            <a:r>
              <a:rPr lang="en-GB"/>
              <a:t>A timeline of ICS development </a:t>
            </a:r>
          </a:p>
        </p:txBody>
      </p:sp>
      <p:sp>
        <p:nvSpPr>
          <p:cNvPr id="7" name="TextBox 6">
            <a:extLst>
              <a:ext uri="{FF2B5EF4-FFF2-40B4-BE49-F238E27FC236}">
                <a16:creationId xmlns:a16="http://schemas.microsoft.com/office/drawing/2014/main" id="{84E27C94-3790-420A-B7D4-0574DB78C4DE}"/>
              </a:ext>
            </a:extLst>
          </p:cNvPr>
          <p:cNvSpPr txBox="1"/>
          <p:nvPr/>
        </p:nvSpPr>
        <p:spPr>
          <a:xfrm>
            <a:off x="4499992" y="1162670"/>
            <a:ext cx="4054106" cy="3046988"/>
          </a:xfrm>
          <a:prstGeom prst="rect">
            <a:avLst/>
          </a:prstGeom>
          <a:noFill/>
        </p:spPr>
        <p:txBody>
          <a:bodyPr wrap="square" rtlCol="0">
            <a:spAutoFit/>
          </a:bodyPr>
          <a:lstStyle/>
          <a:p>
            <a:pPr marL="285750" indent="-285750">
              <a:buFont typeface="Arial" panose="020B0604020202020204" pitchFamily="34" charset="0"/>
              <a:buChar char="•"/>
            </a:pPr>
            <a:r>
              <a:rPr lang="en-GB" sz="1200" b="1"/>
              <a:t>2015</a:t>
            </a:r>
            <a:r>
              <a:rPr lang="en-GB" sz="1200"/>
              <a:t> – all parts of England develop sustainability and transformation plans (STPs)</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b="1"/>
              <a:t>2016</a:t>
            </a:r>
            <a:r>
              <a:rPr lang="en-GB" sz="1200"/>
              <a:t> – STP footprints become sustainability and transformation partnerships </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b="1"/>
              <a:t>2017</a:t>
            </a:r>
            <a:r>
              <a:rPr lang="en-GB" sz="1200"/>
              <a:t> – Ten STPs selected as first wave ICSs </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b="1"/>
              <a:t>2018-2020 </a:t>
            </a:r>
            <a:r>
              <a:rPr lang="en-GB" sz="1200"/>
              <a:t>– Further waves of ICSs selected </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b="1"/>
              <a:t>2021</a:t>
            </a:r>
            <a:r>
              <a:rPr lang="en-GB" sz="1200"/>
              <a:t> – all parts of England covered by an ICSs (42 in total)</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b="1"/>
              <a:t>2022 </a:t>
            </a:r>
            <a:r>
              <a:rPr lang="en-GB" sz="1200"/>
              <a:t>– ICSs set to become statutory organisations with legal responsibility for NHS budgets and delivery</a:t>
            </a:r>
          </a:p>
        </p:txBody>
      </p:sp>
      <p:sp>
        <p:nvSpPr>
          <p:cNvPr id="9" name="Rectangle: Rounded Corners 8">
            <a:extLst>
              <a:ext uri="{FF2B5EF4-FFF2-40B4-BE49-F238E27FC236}">
                <a16:creationId xmlns:a16="http://schemas.microsoft.com/office/drawing/2014/main" id="{8AE08F6D-2B90-4D36-8BEF-6D705E4C07C5}"/>
              </a:ext>
            </a:extLst>
          </p:cNvPr>
          <p:cNvSpPr/>
          <p:nvPr/>
        </p:nvSpPr>
        <p:spPr>
          <a:xfrm>
            <a:off x="8604448" y="4804792"/>
            <a:ext cx="288032" cy="117727"/>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pic>
        <p:nvPicPr>
          <p:cNvPr id="11" name="Content Placeholder 5" descr="Map&#10;&#10;Description automatically generated">
            <a:extLst>
              <a:ext uri="{FF2B5EF4-FFF2-40B4-BE49-F238E27FC236}">
                <a16:creationId xmlns:a16="http://schemas.microsoft.com/office/drawing/2014/main" id="{7B91C1CF-B0C5-4875-8F52-6A131D185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00" y="857095"/>
            <a:ext cx="3995681" cy="36717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438648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F56E-071B-4A87-BA72-1187BE0544E7}"/>
              </a:ext>
            </a:extLst>
          </p:cNvPr>
          <p:cNvSpPr>
            <a:spLocks noGrp="1"/>
          </p:cNvSpPr>
          <p:nvPr>
            <p:ph type="title"/>
          </p:nvPr>
        </p:nvSpPr>
        <p:spPr/>
        <p:txBody>
          <a:bodyPr/>
          <a:lstStyle/>
          <a:p>
            <a:r>
              <a:rPr lang="en-GB"/>
              <a:t>But how can ICSs be equal partnerships and statutory NHS organisations at the same time?</a:t>
            </a:r>
          </a:p>
        </p:txBody>
      </p:sp>
      <p:graphicFrame>
        <p:nvGraphicFramePr>
          <p:cNvPr id="7" name="Table 7">
            <a:extLst>
              <a:ext uri="{FF2B5EF4-FFF2-40B4-BE49-F238E27FC236}">
                <a16:creationId xmlns:a16="http://schemas.microsoft.com/office/drawing/2014/main" id="{1C984EBB-A33A-4A99-A350-834A0115F704}"/>
              </a:ext>
            </a:extLst>
          </p:cNvPr>
          <p:cNvGraphicFramePr>
            <a:graphicFrameLocks noGrp="1"/>
          </p:cNvGraphicFramePr>
          <p:nvPr>
            <p:ph sz="quarter" idx="13"/>
            <p:extLst>
              <p:ext uri="{D42A27DB-BD31-4B8C-83A1-F6EECF244321}">
                <p14:modId xmlns:p14="http://schemas.microsoft.com/office/powerpoint/2010/main" val="4135560557"/>
              </p:ext>
            </p:extLst>
          </p:nvPr>
        </p:nvGraphicFramePr>
        <p:xfrm>
          <a:off x="395040" y="2140496"/>
          <a:ext cx="8353424" cy="2291080"/>
        </p:xfrm>
        <a:graphic>
          <a:graphicData uri="http://schemas.openxmlformats.org/drawingml/2006/table">
            <a:tbl>
              <a:tblPr firstRow="1" bandRow="1">
                <a:tableStyleId>{5C22544A-7EE6-4342-B048-85BDC9FD1C3A}</a:tableStyleId>
              </a:tblPr>
              <a:tblGrid>
                <a:gridCol w="4176712">
                  <a:extLst>
                    <a:ext uri="{9D8B030D-6E8A-4147-A177-3AD203B41FA5}">
                      <a16:colId xmlns:a16="http://schemas.microsoft.com/office/drawing/2014/main" val="2341527874"/>
                    </a:ext>
                  </a:extLst>
                </a:gridCol>
                <a:gridCol w="4176712">
                  <a:extLst>
                    <a:ext uri="{9D8B030D-6E8A-4147-A177-3AD203B41FA5}">
                      <a16:colId xmlns:a16="http://schemas.microsoft.com/office/drawing/2014/main" val="3334297254"/>
                    </a:ext>
                  </a:extLst>
                </a:gridCol>
              </a:tblGrid>
              <a:tr h="370840">
                <a:tc>
                  <a:txBody>
                    <a:bodyPr/>
                    <a:lstStyle/>
                    <a:p>
                      <a:r>
                        <a:rPr lang="en-GB" dirty="0"/>
                        <a:t>Integrated Care Partnership</a:t>
                      </a:r>
                    </a:p>
                  </a:txBody>
                  <a:tcPr/>
                </a:tc>
                <a:tc>
                  <a:txBody>
                    <a:bodyPr/>
                    <a:lstStyle/>
                    <a:p>
                      <a:r>
                        <a:rPr lang="en-GB" dirty="0"/>
                        <a:t>Integrated Care Board</a:t>
                      </a:r>
                    </a:p>
                  </a:txBody>
                  <a:tcPr/>
                </a:tc>
                <a:extLst>
                  <a:ext uri="{0D108BD9-81ED-4DB2-BD59-A6C34878D82A}">
                    <a16:rowId xmlns:a16="http://schemas.microsoft.com/office/drawing/2014/main" val="2377979467"/>
                  </a:ext>
                </a:extLst>
              </a:tr>
              <a:tr h="370840">
                <a:tc>
                  <a:txBody>
                    <a:bodyPr/>
                    <a:lstStyle/>
                    <a:p>
                      <a:pPr marL="171450" indent="-171450">
                        <a:buFont typeface="Arial" panose="020B0604020202020204" pitchFamily="34" charset="0"/>
                        <a:buChar char="•"/>
                      </a:pPr>
                      <a:r>
                        <a:rPr lang="en-GB" sz="1200" kern="1200" dirty="0">
                          <a:solidFill>
                            <a:schemeClr val="dk1"/>
                          </a:solidFill>
                          <a:effectLst/>
                          <a:latin typeface="+mn-lt"/>
                          <a:ea typeface="+mn-ea"/>
                          <a:cs typeface="+mn-cs"/>
                        </a:rPr>
                        <a:t>Statutory committee with broad membership – NHS, local government (inc. social care, housing, public health), VCSE orgs, social care providers</a:t>
                      </a:r>
                    </a:p>
                    <a:p>
                      <a:pPr marL="171450" indent="-171450">
                        <a:buFont typeface="Arial" panose="020B0604020202020204" pitchFamily="34" charset="0"/>
                        <a:buChar char="•"/>
                      </a:pPr>
                      <a:r>
                        <a:rPr lang="en-GB" sz="1200" kern="1200" dirty="0">
                          <a:solidFill>
                            <a:schemeClr val="dk1"/>
                          </a:solidFill>
                          <a:effectLst/>
                          <a:latin typeface="+mn-lt"/>
                          <a:ea typeface="+mn-ea"/>
                          <a:cs typeface="+mn-cs"/>
                        </a:rPr>
                        <a:t>Responsible for developing an ‘integrated care strategy’ for population covering health and social care, built bottom-up from local assessments of needs and assets identified at place level</a:t>
                      </a:r>
                      <a:endParaRPr lang="en-GB" sz="1200" dirty="0"/>
                    </a:p>
                  </a:txBody>
                  <a:tcPr/>
                </a:tc>
                <a:tc>
                  <a:txBody>
                    <a:bodyPr/>
                    <a:lstStyle/>
                    <a:p>
                      <a:pPr marL="171450" indent="-171450">
                        <a:buFont typeface="Arial" panose="020B0604020202020204" pitchFamily="34" charset="0"/>
                        <a:buChar char="•"/>
                      </a:pPr>
                      <a:r>
                        <a:rPr lang="en-GB" sz="1200" dirty="0"/>
                        <a:t>Accountable for use of NHS resources and performance, and delivery of national priorities</a:t>
                      </a:r>
                    </a:p>
                    <a:p>
                      <a:pPr marL="171450" indent="-171450">
                        <a:buFont typeface="Arial" panose="020B0604020202020204" pitchFamily="34" charset="0"/>
                        <a:buChar char="•"/>
                      </a:pPr>
                      <a:r>
                        <a:rPr lang="en-GB" sz="1200" dirty="0"/>
                        <a:t>Responsible for developing a plan to meet the local health needs, as identified by health and wellbeing strategies and the integrated care strategy produced by the Partnership</a:t>
                      </a:r>
                    </a:p>
                    <a:p>
                      <a:pPr marL="171450" indent="-171450">
                        <a:buFont typeface="Arial" panose="020B0604020202020204" pitchFamily="34" charset="0"/>
                        <a:buChar char="•"/>
                      </a:pPr>
                      <a:r>
                        <a:rPr lang="en-GB" sz="1200" dirty="0"/>
                        <a:t>Must include representatives from NHS providers, primary care, local govt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Power to delegate some budgets to borough-level committees</a:t>
                      </a:r>
                    </a:p>
                  </a:txBody>
                  <a:tcPr/>
                </a:tc>
                <a:extLst>
                  <a:ext uri="{0D108BD9-81ED-4DB2-BD59-A6C34878D82A}">
                    <a16:rowId xmlns:a16="http://schemas.microsoft.com/office/drawing/2014/main" val="2551290708"/>
                  </a:ext>
                </a:extLst>
              </a:tr>
            </a:tbl>
          </a:graphicData>
        </a:graphic>
      </p:graphicFrame>
      <p:sp>
        <p:nvSpPr>
          <p:cNvPr id="5" name="Rectangle: Rounded Corners 4">
            <a:extLst>
              <a:ext uri="{FF2B5EF4-FFF2-40B4-BE49-F238E27FC236}">
                <a16:creationId xmlns:a16="http://schemas.microsoft.com/office/drawing/2014/main" id="{169F6839-9EF4-4228-AB42-85E76CCEAB77}"/>
              </a:ext>
            </a:extLst>
          </p:cNvPr>
          <p:cNvSpPr/>
          <p:nvPr/>
        </p:nvSpPr>
        <p:spPr>
          <a:xfrm>
            <a:off x="8604448" y="4804792"/>
            <a:ext cx="288032" cy="117727"/>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sp>
        <p:nvSpPr>
          <p:cNvPr id="3" name="TextBox 2">
            <a:extLst>
              <a:ext uri="{FF2B5EF4-FFF2-40B4-BE49-F238E27FC236}">
                <a16:creationId xmlns:a16="http://schemas.microsoft.com/office/drawing/2014/main" id="{F7FCEC30-68DD-4BEC-AFA3-975118B3A600}"/>
              </a:ext>
            </a:extLst>
          </p:cNvPr>
          <p:cNvSpPr txBox="1"/>
          <p:nvPr/>
        </p:nvSpPr>
        <p:spPr>
          <a:xfrm>
            <a:off x="323528" y="1344248"/>
            <a:ext cx="8065144" cy="584775"/>
          </a:xfrm>
          <a:prstGeom prst="rect">
            <a:avLst/>
          </a:prstGeom>
          <a:noFill/>
        </p:spPr>
        <p:txBody>
          <a:bodyPr wrap="square" rtlCol="0">
            <a:spAutoFit/>
          </a:bodyPr>
          <a:lstStyle/>
          <a:p>
            <a:r>
              <a:rPr lang="en-GB" sz="1600" dirty="0"/>
              <a:t>Reforms proposed in the Health and Care Bill mean that each ICS will be led by an ‘integrated care partnership’ and an ‘integrated care board’</a:t>
            </a:r>
          </a:p>
        </p:txBody>
      </p:sp>
    </p:spTree>
    <p:extLst>
      <p:ext uri="{BB962C8B-B14F-4D97-AF65-F5344CB8AC3E}">
        <p14:creationId xmlns:p14="http://schemas.microsoft.com/office/powerpoint/2010/main" val="13434785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4E0F15-560F-4723-AF6A-1E633787163C}"/>
              </a:ext>
            </a:extLst>
          </p:cNvPr>
          <p:cNvSpPr>
            <a:spLocks noGrp="1"/>
          </p:cNvSpPr>
          <p:nvPr>
            <p:ph type="title"/>
          </p:nvPr>
        </p:nvSpPr>
        <p:spPr/>
        <p:txBody>
          <a:bodyPr/>
          <a:lstStyle/>
          <a:p>
            <a:r>
              <a:rPr lang="en-GB"/>
              <a:t>“Systems within systems”</a:t>
            </a:r>
          </a:p>
        </p:txBody>
      </p:sp>
      <p:graphicFrame>
        <p:nvGraphicFramePr>
          <p:cNvPr id="2" name="Table 2">
            <a:extLst>
              <a:ext uri="{FF2B5EF4-FFF2-40B4-BE49-F238E27FC236}">
                <a16:creationId xmlns:a16="http://schemas.microsoft.com/office/drawing/2014/main" id="{D962F085-96A4-46AB-96FC-3836396E24DD}"/>
              </a:ext>
            </a:extLst>
          </p:cNvPr>
          <p:cNvGraphicFramePr>
            <a:graphicFrameLocks noGrp="1"/>
          </p:cNvGraphicFramePr>
          <p:nvPr>
            <p:ph sz="quarter" idx="13"/>
            <p:extLst>
              <p:ext uri="{D42A27DB-BD31-4B8C-83A1-F6EECF244321}">
                <p14:modId xmlns:p14="http://schemas.microsoft.com/office/powerpoint/2010/main" val="2453271357"/>
              </p:ext>
            </p:extLst>
          </p:nvPr>
        </p:nvGraphicFramePr>
        <p:xfrm>
          <a:off x="396774" y="1708448"/>
          <a:ext cx="8387724" cy="2855851"/>
        </p:xfrm>
        <a:graphic>
          <a:graphicData uri="http://schemas.openxmlformats.org/drawingml/2006/table">
            <a:tbl>
              <a:tblPr firstRow="1" bandRow="1">
                <a:tableStyleId>{5C22544A-7EE6-4342-B048-85BDC9FD1C3A}</a:tableStyleId>
              </a:tblPr>
              <a:tblGrid>
                <a:gridCol w="1512416">
                  <a:extLst>
                    <a:ext uri="{9D8B030D-6E8A-4147-A177-3AD203B41FA5}">
                      <a16:colId xmlns:a16="http://schemas.microsoft.com/office/drawing/2014/main" val="1115181629"/>
                    </a:ext>
                  </a:extLst>
                </a:gridCol>
                <a:gridCol w="1114027">
                  <a:extLst>
                    <a:ext uri="{9D8B030D-6E8A-4147-A177-3AD203B41FA5}">
                      <a16:colId xmlns:a16="http://schemas.microsoft.com/office/drawing/2014/main" val="419827969"/>
                    </a:ext>
                  </a:extLst>
                </a:gridCol>
                <a:gridCol w="1387828">
                  <a:extLst>
                    <a:ext uri="{9D8B030D-6E8A-4147-A177-3AD203B41FA5}">
                      <a16:colId xmlns:a16="http://schemas.microsoft.com/office/drawing/2014/main" val="137742855"/>
                    </a:ext>
                  </a:extLst>
                </a:gridCol>
                <a:gridCol w="4373453">
                  <a:extLst>
                    <a:ext uri="{9D8B030D-6E8A-4147-A177-3AD203B41FA5}">
                      <a16:colId xmlns:a16="http://schemas.microsoft.com/office/drawing/2014/main" val="443795701"/>
                    </a:ext>
                  </a:extLst>
                </a:gridCol>
              </a:tblGrid>
              <a:tr h="144016">
                <a:tc>
                  <a:txBody>
                    <a:bodyPr/>
                    <a:lstStyle/>
                    <a:p>
                      <a:r>
                        <a:rPr lang="en-GB" sz="1200" b="1"/>
                        <a:t>Tier</a:t>
                      </a:r>
                    </a:p>
                  </a:txBody>
                  <a:tcPr/>
                </a:tc>
                <a:tc>
                  <a:txBody>
                    <a:bodyPr/>
                    <a:lstStyle/>
                    <a:p>
                      <a:r>
                        <a:rPr lang="en-GB" sz="1200"/>
                        <a:t>Construct</a:t>
                      </a:r>
                    </a:p>
                  </a:txBody>
                  <a:tcPr/>
                </a:tc>
                <a:tc>
                  <a:txBody>
                    <a:bodyPr/>
                    <a:lstStyle/>
                    <a:p>
                      <a:r>
                        <a:rPr lang="en-GB" sz="1200" err="1"/>
                        <a:t>Approx</a:t>
                      </a:r>
                      <a:r>
                        <a:rPr lang="en-GB" sz="1200"/>
                        <a:t> population</a:t>
                      </a:r>
                    </a:p>
                  </a:txBody>
                  <a:tcPr/>
                </a:tc>
                <a:tc>
                  <a:txBody>
                    <a:bodyPr/>
                    <a:lstStyle/>
                    <a:p>
                      <a:r>
                        <a:rPr lang="en-GB" sz="1200"/>
                        <a:t>Examples of potential focus</a:t>
                      </a:r>
                    </a:p>
                  </a:txBody>
                  <a:tcPr/>
                </a:tc>
                <a:extLst>
                  <a:ext uri="{0D108BD9-81ED-4DB2-BD59-A6C34878D82A}">
                    <a16:rowId xmlns:a16="http://schemas.microsoft.com/office/drawing/2014/main" val="2691468584"/>
                  </a:ext>
                </a:extLst>
              </a:tr>
              <a:tr h="864096">
                <a:tc>
                  <a:txBody>
                    <a:bodyPr/>
                    <a:lstStyle/>
                    <a:p>
                      <a:r>
                        <a:rPr lang="en-GB" sz="1200" b="1"/>
                        <a:t>System </a:t>
                      </a:r>
                    </a:p>
                  </a:txBody>
                  <a:tcPr/>
                </a:tc>
                <a:tc>
                  <a:txBody>
                    <a:bodyPr/>
                    <a:lstStyle/>
                    <a:p>
                      <a:r>
                        <a:rPr lang="en-GB" sz="1200"/>
                        <a:t>ICS</a:t>
                      </a:r>
                    </a:p>
                  </a:txBody>
                  <a:tcPr/>
                </a:tc>
                <a:tc>
                  <a:txBody>
                    <a:bodyPr/>
                    <a:lstStyle/>
                    <a:p>
                      <a:r>
                        <a:rPr lang="en-GB" sz="1200"/>
                        <a:t>1-3 million </a:t>
                      </a:r>
                    </a:p>
                  </a:txBody>
                  <a:tcPr/>
                </a:tc>
                <a:tc>
                  <a:txBody>
                    <a:bodyPr/>
                    <a:lstStyle/>
                    <a:p>
                      <a:r>
                        <a:rPr lang="en-GB" sz="1200" dirty="0"/>
                        <a:t>Setting strategy; managing some resources and performance; supporting cross-cutting programmes </a:t>
                      </a:r>
                      <a:r>
                        <a:rPr lang="en-GB" sz="1200" dirty="0" err="1"/>
                        <a:t>eg</a:t>
                      </a:r>
                      <a:r>
                        <a:rPr lang="en-GB" sz="1200" dirty="0"/>
                        <a:t> digital infrastructure and estates; working with ‘provider collaboratives’</a:t>
                      </a:r>
                    </a:p>
                  </a:txBody>
                  <a:tcPr/>
                </a:tc>
                <a:extLst>
                  <a:ext uri="{0D108BD9-81ED-4DB2-BD59-A6C34878D82A}">
                    <a16:rowId xmlns:a16="http://schemas.microsoft.com/office/drawing/2014/main" val="926023945"/>
                  </a:ext>
                </a:extLst>
              </a:tr>
              <a:tr h="679293">
                <a:tc>
                  <a:txBody>
                    <a:bodyPr/>
                    <a:lstStyle/>
                    <a:p>
                      <a:r>
                        <a:rPr lang="en-GB" sz="1200" b="1"/>
                        <a:t>Place </a:t>
                      </a:r>
                    </a:p>
                  </a:txBody>
                  <a:tcPr/>
                </a:tc>
                <a:tc>
                  <a:txBody>
                    <a:bodyPr/>
                    <a:lstStyle/>
                    <a:p>
                      <a:r>
                        <a:rPr lang="en-GB" sz="1200"/>
                        <a:t>Place-based partnership</a:t>
                      </a:r>
                    </a:p>
                  </a:txBody>
                  <a:tcPr/>
                </a:tc>
                <a:tc>
                  <a:txBody>
                    <a:bodyPr/>
                    <a:lstStyle/>
                    <a:p>
                      <a:r>
                        <a:rPr lang="en-GB" sz="1200"/>
                        <a:t>250,000-500,000</a:t>
                      </a:r>
                    </a:p>
                  </a:txBody>
                  <a:tcPr/>
                </a:tc>
                <a:tc>
                  <a:txBody>
                    <a:bodyPr/>
                    <a:lstStyle/>
                    <a:p>
                      <a:r>
                        <a:rPr lang="en-GB" sz="1200"/>
                        <a:t>Driving service change; joint working with local government; supporting primary care networks; building relationships with communities; developing the workforce</a:t>
                      </a:r>
                    </a:p>
                  </a:txBody>
                  <a:tcPr/>
                </a:tc>
                <a:extLst>
                  <a:ext uri="{0D108BD9-81ED-4DB2-BD59-A6C34878D82A}">
                    <a16:rowId xmlns:a16="http://schemas.microsoft.com/office/drawing/2014/main" val="3278905854"/>
                  </a:ext>
                </a:extLst>
              </a:tr>
              <a:tr h="711595">
                <a:tc>
                  <a:txBody>
                    <a:bodyPr/>
                    <a:lstStyle/>
                    <a:p>
                      <a:r>
                        <a:rPr lang="en-GB" sz="1200" b="1"/>
                        <a:t>Locality / neighbourhood </a:t>
                      </a:r>
                    </a:p>
                  </a:txBody>
                  <a:tcPr/>
                </a:tc>
                <a:tc>
                  <a:txBody>
                    <a:bodyPr/>
                    <a:lstStyle/>
                    <a:p>
                      <a:r>
                        <a:rPr lang="en-GB" sz="1200"/>
                        <a:t>Primary care network</a:t>
                      </a:r>
                    </a:p>
                  </a:txBody>
                  <a:tcPr/>
                </a:tc>
                <a:tc>
                  <a:txBody>
                    <a:bodyPr/>
                    <a:lstStyle/>
                    <a:p>
                      <a:r>
                        <a:rPr lang="en-GB" sz="1200"/>
                        <a:t>30,000-50,000</a:t>
                      </a:r>
                    </a:p>
                  </a:txBody>
                  <a:tcPr/>
                </a:tc>
                <a:tc>
                  <a:txBody>
                    <a:bodyPr/>
                    <a:lstStyle/>
                    <a:p>
                      <a:r>
                        <a:rPr lang="en-GB" sz="1200" dirty="0"/>
                        <a:t>Bolstering primary care services; building multi-disciplinary teams that bring different professionals together; preventive interventions for at-risk groups</a:t>
                      </a:r>
                    </a:p>
                  </a:txBody>
                  <a:tcPr/>
                </a:tc>
                <a:extLst>
                  <a:ext uri="{0D108BD9-81ED-4DB2-BD59-A6C34878D82A}">
                    <a16:rowId xmlns:a16="http://schemas.microsoft.com/office/drawing/2014/main" val="3737151027"/>
                  </a:ext>
                </a:extLst>
              </a:tr>
            </a:tbl>
          </a:graphicData>
        </a:graphic>
      </p:graphicFrame>
      <p:sp>
        <p:nvSpPr>
          <p:cNvPr id="9" name="Rectangle: Rounded Corners 8">
            <a:extLst>
              <a:ext uri="{FF2B5EF4-FFF2-40B4-BE49-F238E27FC236}">
                <a16:creationId xmlns:a16="http://schemas.microsoft.com/office/drawing/2014/main" id="{1D30096B-25A6-44F3-ABCD-FA7CCC76790B}"/>
              </a:ext>
            </a:extLst>
          </p:cNvPr>
          <p:cNvSpPr/>
          <p:nvPr/>
        </p:nvSpPr>
        <p:spPr>
          <a:xfrm>
            <a:off x="8604448" y="4804792"/>
            <a:ext cx="288032" cy="117727"/>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sp>
        <p:nvSpPr>
          <p:cNvPr id="3" name="TextBox 2">
            <a:extLst>
              <a:ext uri="{FF2B5EF4-FFF2-40B4-BE49-F238E27FC236}">
                <a16:creationId xmlns:a16="http://schemas.microsoft.com/office/drawing/2014/main" id="{C8B81B57-FA83-4A1C-93D1-D3CC67CF53CB}"/>
              </a:ext>
            </a:extLst>
          </p:cNvPr>
          <p:cNvSpPr txBox="1"/>
          <p:nvPr/>
        </p:nvSpPr>
        <p:spPr>
          <a:xfrm>
            <a:off x="379819" y="912780"/>
            <a:ext cx="8224629" cy="784830"/>
          </a:xfrm>
          <a:prstGeom prst="rect">
            <a:avLst/>
          </a:prstGeom>
          <a:noFill/>
        </p:spPr>
        <p:txBody>
          <a:bodyPr wrap="square" rtlCol="0">
            <a:spAutoFit/>
          </a:bodyPr>
          <a:lstStyle/>
          <a:p>
            <a:r>
              <a:rPr lang="en-GB" sz="1500" b="1"/>
              <a:t>It’s not all about ICSs </a:t>
            </a:r>
            <a:r>
              <a:rPr lang="en-GB" sz="1500"/>
              <a:t>– much of the ‘work’ of integration will happen at more local levels (place, neighbourhood). The role of ‘provider collaboratives’ will also be increasingly important.</a:t>
            </a:r>
          </a:p>
        </p:txBody>
      </p:sp>
    </p:spTree>
    <p:extLst>
      <p:ext uri="{BB962C8B-B14F-4D97-AF65-F5344CB8AC3E}">
        <p14:creationId xmlns:p14="http://schemas.microsoft.com/office/powerpoint/2010/main" val="32604082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0EAB-3A7C-4FB9-995D-3807F0562D6E}"/>
              </a:ext>
            </a:extLst>
          </p:cNvPr>
          <p:cNvSpPr>
            <a:spLocks noGrp="1"/>
          </p:cNvSpPr>
          <p:nvPr>
            <p:ph type="title"/>
          </p:nvPr>
        </p:nvSpPr>
        <p:spPr/>
        <p:txBody>
          <a:bodyPr>
            <a:normAutofit/>
          </a:bodyPr>
          <a:lstStyle/>
          <a:p>
            <a:r>
              <a:rPr lang="en-GB"/>
              <a:t>Place-based partnerships: The foundation of effective integrated care systems</a:t>
            </a:r>
          </a:p>
        </p:txBody>
      </p:sp>
      <p:sp>
        <p:nvSpPr>
          <p:cNvPr id="9" name="Rectangle: Rounded Corners 8">
            <a:extLst>
              <a:ext uri="{FF2B5EF4-FFF2-40B4-BE49-F238E27FC236}">
                <a16:creationId xmlns:a16="http://schemas.microsoft.com/office/drawing/2014/main" id="{8AE08F6D-2B90-4D36-8BEF-6D705E4C07C5}"/>
              </a:ext>
            </a:extLst>
          </p:cNvPr>
          <p:cNvSpPr/>
          <p:nvPr/>
        </p:nvSpPr>
        <p:spPr>
          <a:xfrm>
            <a:off x="8604448" y="4804792"/>
            <a:ext cx="288032" cy="117727"/>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pic>
        <p:nvPicPr>
          <p:cNvPr id="7" name="Picture 6">
            <a:extLst>
              <a:ext uri="{FF2B5EF4-FFF2-40B4-BE49-F238E27FC236}">
                <a16:creationId xmlns:a16="http://schemas.microsoft.com/office/drawing/2014/main" id="{67868892-4EF0-47A4-AD93-4D26543B2E0C}"/>
              </a:ext>
            </a:extLst>
          </p:cNvPr>
          <p:cNvPicPr>
            <a:picLocks noChangeAspect="1"/>
          </p:cNvPicPr>
          <p:nvPr/>
        </p:nvPicPr>
        <p:blipFill>
          <a:blip r:embed="rId3"/>
          <a:stretch>
            <a:fillRect/>
          </a:stretch>
        </p:blipFill>
        <p:spPr>
          <a:xfrm>
            <a:off x="756330" y="1312882"/>
            <a:ext cx="2269858" cy="3177801"/>
          </a:xfrm>
          <a:prstGeom prst="rect">
            <a:avLst/>
          </a:prstGeom>
        </p:spPr>
      </p:pic>
      <p:pic>
        <p:nvPicPr>
          <p:cNvPr id="6" name="Picture 5">
            <a:extLst>
              <a:ext uri="{FF2B5EF4-FFF2-40B4-BE49-F238E27FC236}">
                <a16:creationId xmlns:a16="http://schemas.microsoft.com/office/drawing/2014/main" id="{2101E972-F709-44FD-8CD3-3AF56DFEF3EE}"/>
              </a:ext>
            </a:extLst>
          </p:cNvPr>
          <p:cNvPicPr>
            <a:picLocks noChangeAspect="1"/>
          </p:cNvPicPr>
          <p:nvPr/>
        </p:nvPicPr>
        <p:blipFill>
          <a:blip r:embed="rId4"/>
          <a:stretch>
            <a:fillRect/>
          </a:stretch>
        </p:blipFill>
        <p:spPr>
          <a:xfrm>
            <a:off x="3562282" y="1342258"/>
            <a:ext cx="2236214" cy="3119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C499DD5E-91E3-490E-A225-0D05D08575D5}"/>
              </a:ext>
            </a:extLst>
          </p:cNvPr>
          <p:cNvPicPr>
            <a:picLocks noChangeAspect="1"/>
          </p:cNvPicPr>
          <p:nvPr/>
        </p:nvPicPr>
        <p:blipFill>
          <a:blip r:embed="rId5"/>
          <a:stretch>
            <a:fillRect/>
          </a:stretch>
        </p:blipFill>
        <p:spPr>
          <a:xfrm>
            <a:off x="6334590" y="1298213"/>
            <a:ext cx="2269858" cy="31924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52275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FA71-957F-4D27-A6A5-7FFB6CCFA362}"/>
              </a:ext>
            </a:extLst>
          </p:cNvPr>
          <p:cNvSpPr>
            <a:spLocks noGrp="1"/>
          </p:cNvSpPr>
          <p:nvPr>
            <p:ph type="title"/>
          </p:nvPr>
        </p:nvSpPr>
        <p:spPr/>
        <p:txBody>
          <a:bodyPr/>
          <a:lstStyle/>
          <a:p>
            <a:r>
              <a:rPr lang="en-GB" dirty="0"/>
              <a:t>Will any of this lead to a different outcome?</a:t>
            </a:r>
          </a:p>
        </p:txBody>
      </p:sp>
      <p:sp>
        <p:nvSpPr>
          <p:cNvPr id="3" name="Content Placeholder 2">
            <a:extLst>
              <a:ext uri="{FF2B5EF4-FFF2-40B4-BE49-F238E27FC236}">
                <a16:creationId xmlns:a16="http://schemas.microsoft.com/office/drawing/2014/main" id="{417B7FD0-48C7-4985-931D-1E22F8D36787}"/>
              </a:ext>
            </a:extLst>
          </p:cNvPr>
          <p:cNvSpPr>
            <a:spLocks noGrp="1"/>
          </p:cNvSpPr>
          <p:nvPr>
            <p:ph sz="quarter" idx="13"/>
          </p:nvPr>
        </p:nvSpPr>
        <p:spPr>
          <a:xfrm>
            <a:off x="4572000" y="1032031"/>
            <a:ext cx="4176713" cy="3597515"/>
          </a:xfrm>
        </p:spPr>
        <p:txBody>
          <a:bodyPr/>
          <a:lstStyle/>
          <a:p>
            <a:r>
              <a:rPr lang="en-GB" sz="1400" dirty="0"/>
              <a:t>What could help ICSs to become fundamentally different from their predecessors?</a:t>
            </a:r>
          </a:p>
          <a:p>
            <a:pPr marL="285750" indent="-285750">
              <a:buFont typeface="Arial" panose="020B0604020202020204" pitchFamily="34" charset="0"/>
              <a:buChar char="•"/>
            </a:pPr>
            <a:r>
              <a:rPr lang="en-GB" sz="1400" dirty="0"/>
              <a:t>Equal partnership between NHS, local government &amp; the voluntary sector</a:t>
            </a:r>
          </a:p>
          <a:p>
            <a:pPr marL="285750" indent="-285750">
              <a:buFont typeface="Arial" panose="020B0604020202020204" pitchFamily="34" charset="0"/>
              <a:buChar char="•"/>
            </a:pPr>
            <a:r>
              <a:rPr lang="en-GB" sz="1400" dirty="0"/>
              <a:t>Principle of subsidiarity to place/borough level</a:t>
            </a:r>
          </a:p>
          <a:p>
            <a:pPr marL="285750" indent="-285750">
              <a:buFont typeface="Arial" panose="020B0604020202020204" pitchFamily="34" charset="0"/>
              <a:buChar char="•"/>
            </a:pPr>
            <a:r>
              <a:rPr lang="en-GB" sz="1400" dirty="0"/>
              <a:t>More nuanced models of collective accountability between local partners</a:t>
            </a:r>
          </a:p>
          <a:p>
            <a:pPr marL="285750" indent="-285750">
              <a:buFont typeface="Arial" panose="020B0604020202020204" pitchFamily="34" charset="0"/>
              <a:buChar char="•"/>
            </a:pPr>
            <a:r>
              <a:rPr lang="en-GB" sz="1400" dirty="0"/>
              <a:t>Being held to account for broader outcomes related to population health </a:t>
            </a:r>
          </a:p>
          <a:p>
            <a:pPr marL="285750" indent="-285750">
              <a:buFont typeface="Arial" panose="020B0604020202020204" pitchFamily="34" charset="0"/>
              <a:buChar char="•"/>
            </a:pPr>
            <a:r>
              <a:rPr lang="en-GB" sz="1400" dirty="0"/>
              <a:t>Better use of insights from local people, patients and families</a:t>
            </a:r>
          </a:p>
        </p:txBody>
      </p:sp>
      <p:sp>
        <p:nvSpPr>
          <p:cNvPr id="9" name="Speech Bubble: Rectangle with Corners Rounded 8">
            <a:extLst>
              <a:ext uri="{FF2B5EF4-FFF2-40B4-BE49-F238E27FC236}">
                <a16:creationId xmlns:a16="http://schemas.microsoft.com/office/drawing/2014/main" id="{A374933D-2F61-4509-81BF-0D67FDFE35FC}"/>
              </a:ext>
            </a:extLst>
          </p:cNvPr>
          <p:cNvSpPr/>
          <p:nvPr/>
        </p:nvSpPr>
        <p:spPr>
          <a:xfrm>
            <a:off x="369039" y="1030588"/>
            <a:ext cx="3744416" cy="1800200"/>
          </a:xfrm>
          <a:prstGeom prst="wedgeRoundRectCallout">
            <a:avLst/>
          </a:prstGeom>
          <a:solidFill>
            <a:schemeClr val="accent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effectLst/>
                <a:latin typeface="Calibri" panose="020F0502020204030204" pitchFamily="34" charset="0"/>
                <a:ea typeface="Calibri" panose="020F0502020204030204" pitchFamily="34" charset="0"/>
                <a:cs typeface="Times New Roman" panose="02020603050405020304" pitchFamily="18" charset="0"/>
              </a:rPr>
              <a:t>“My vision is that ICSs should feel different to any organisation we’ve had before”</a:t>
            </a: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pPr algn="r"/>
            <a:r>
              <a:rPr lang="en-GB">
                <a:latin typeface="Calibri" panose="020F0502020204030204" pitchFamily="34" charset="0"/>
                <a:cs typeface="Times New Roman" panose="02020603050405020304" pitchFamily="18" charset="0"/>
              </a:rPr>
              <a:t>Professor Sir Chris Ham</a:t>
            </a:r>
            <a:endParaRPr lang="en-GB" sz="1600"/>
          </a:p>
        </p:txBody>
      </p:sp>
    </p:spTree>
    <p:extLst>
      <p:ext uri="{BB962C8B-B14F-4D97-AF65-F5344CB8AC3E}">
        <p14:creationId xmlns:p14="http://schemas.microsoft.com/office/powerpoint/2010/main" val="868337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Kings Fund Red Palette">
  <a:themeElements>
    <a:clrScheme name="Kings Fund Red">
      <a:dk1>
        <a:sysClr val="windowText" lastClr="000000"/>
      </a:dk1>
      <a:lt1>
        <a:sysClr val="window" lastClr="FFFFFF"/>
      </a:lt1>
      <a:dk2>
        <a:srgbClr val="6E2639"/>
      </a:dk2>
      <a:lt2>
        <a:srgbClr val="FFFFFF"/>
      </a:lt2>
      <a:accent1>
        <a:srgbClr val="6E2639"/>
      </a:accent1>
      <a:accent2>
        <a:srgbClr val="C90C0F"/>
      </a:accent2>
      <a:accent3>
        <a:srgbClr val="E54800"/>
      </a:accent3>
      <a:accent4>
        <a:srgbClr val="FF9F00"/>
      </a:accent4>
      <a:accent5>
        <a:srgbClr val="6E2639"/>
      </a:accent5>
      <a:accent6>
        <a:srgbClr val="C90C0F"/>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ings Fund template_master_2017" id="{6FDEEB75-39AC-1640-94BA-F182FFC72E02}" vid="{87B879CA-30C8-B64C-BC3E-C662FB1719C0}"/>
    </a:ext>
  </a:extLst>
</a:theme>
</file>

<file path=ppt/theme/theme2.xml><?xml version="1.0" encoding="utf-8"?>
<a:theme xmlns:a="http://schemas.openxmlformats.org/drawingml/2006/main" name="Kings Fund Blue Palette">
  <a:themeElements>
    <a:clrScheme name="Kings Fund Blue">
      <a:dk1>
        <a:sysClr val="windowText" lastClr="000000"/>
      </a:dk1>
      <a:lt1>
        <a:sysClr val="window" lastClr="FFFFFF"/>
      </a:lt1>
      <a:dk2>
        <a:srgbClr val="004A60"/>
      </a:dk2>
      <a:lt2>
        <a:srgbClr val="FFFFFF"/>
      </a:lt2>
      <a:accent1>
        <a:srgbClr val="004A60"/>
      </a:accent1>
      <a:accent2>
        <a:srgbClr val="006686"/>
      </a:accent2>
      <a:accent3>
        <a:srgbClr val="009ACF"/>
      </a:accent3>
      <a:accent4>
        <a:srgbClr val="40BDE8"/>
      </a:accent4>
      <a:accent5>
        <a:srgbClr val="004A60"/>
      </a:accent5>
      <a:accent6>
        <a:srgbClr val="006686"/>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ings Fund template_master_2017" id="{6FDEEB75-39AC-1640-94BA-F182FFC72E02}" vid="{CBBD4C08-9D02-AA4C-A83D-D59421CF7F3F}"/>
    </a:ext>
  </a:extLst>
</a:theme>
</file>

<file path=ppt/theme/theme3.xml><?xml version="1.0" encoding="utf-8"?>
<a:theme xmlns:a="http://schemas.openxmlformats.org/drawingml/2006/main" name="Kings Fund Green Palette">
  <a:themeElements>
    <a:clrScheme name="Kings Fund Green">
      <a:dk1>
        <a:sysClr val="windowText" lastClr="000000"/>
      </a:dk1>
      <a:lt1>
        <a:sysClr val="window" lastClr="FFFFFF"/>
      </a:lt1>
      <a:dk2>
        <a:srgbClr val="404F24"/>
      </a:dk2>
      <a:lt2>
        <a:srgbClr val="FFFFFF"/>
      </a:lt2>
      <a:accent1>
        <a:srgbClr val="404F24"/>
      </a:accent1>
      <a:accent2>
        <a:srgbClr val="388437"/>
      </a:accent2>
      <a:accent3>
        <a:srgbClr val="9FAA00"/>
      </a:accent3>
      <a:accent4>
        <a:srgbClr val="D3E13C"/>
      </a:accent4>
      <a:accent5>
        <a:srgbClr val="404F24"/>
      </a:accent5>
      <a:accent6>
        <a:srgbClr val="388437"/>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ings Fund template_master_2017" id="{6FDEEB75-39AC-1640-94BA-F182FFC72E02}" vid="{7838136C-06C1-8745-AE1B-0193A7888654}"/>
    </a:ext>
  </a:extLst>
</a:theme>
</file>

<file path=ppt/theme/theme4.xml><?xml version="1.0" encoding="utf-8"?>
<a:theme xmlns:a="http://schemas.openxmlformats.org/drawingml/2006/main" name="Kings Fund Purple Palette">
  <a:themeElements>
    <a:clrScheme name="Kings Fund Purple">
      <a:dk1>
        <a:sysClr val="windowText" lastClr="000000"/>
      </a:dk1>
      <a:lt1>
        <a:sysClr val="window" lastClr="FFFFFF"/>
      </a:lt1>
      <a:dk2>
        <a:srgbClr val="381D59"/>
      </a:dk2>
      <a:lt2>
        <a:srgbClr val="FFFFFF"/>
      </a:lt2>
      <a:accent1>
        <a:srgbClr val="381D59"/>
      </a:accent1>
      <a:accent2>
        <a:srgbClr val="782182"/>
      </a:accent2>
      <a:accent3>
        <a:srgbClr val="A24CC8"/>
      </a:accent3>
      <a:accent4>
        <a:srgbClr val="CFA5E4"/>
      </a:accent4>
      <a:accent5>
        <a:srgbClr val="381D59"/>
      </a:accent5>
      <a:accent6>
        <a:srgbClr val="782182"/>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ings Fund template_master_2017" id="{6FDEEB75-39AC-1640-94BA-F182FFC72E02}" vid="{03FEECE5-0D4A-F643-9A00-D2126825DE5D}"/>
    </a:ext>
  </a:extLst>
</a:theme>
</file>

<file path=ppt/theme/theme5.xml><?xml version="1.0" encoding="utf-8"?>
<a:theme xmlns:a="http://schemas.openxmlformats.org/drawingml/2006/main" name="Kings Fund Black Palette">
  <a:themeElements>
    <a:clrScheme name="Kings Fund Red">
      <a:dk1>
        <a:sysClr val="windowText" lastClr="000000"/>
      </a:dk1>
      <a:lt1>
        <a:sysClr val="window" lastClr="FFFFFF"/>
      </a:lt1>
      <a:dk2>
        <a:srgbClr val="6E2639"/>
      </a:dk2>
      <a:lt2>
        <a:srgbClr val="FFFFFF"/>
      </a:lt2>
      <a:accent1>
        <a:srgbClr val="6E2639"/>
      </a:accent1>
      <a:accent2>
        <a:srgbClr val="C90C0F"/>
      </a:accent2>
      <a:accent3>
        <a:srgbClr val="E54800"/>
      </a:accent3>
      <a:accent4>
        <a:srgbClr val="FF9F00"/>
      </a:accent4>
      <a:accent5>
        <a:srgbClr val="6E2639"/>
      </a:accent5>
      <a:accent6>
        <a:srgbClr val="C90C0F"/>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ings Fund template_master_2017" id="{6FDEEB75-39AC-1640-94BA-F182FFC72E02}" vid="{23C79295-C194-1349-A9E8-7DC20FAA9DA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042BE41FE20D46B12A302562C62B2C" ma:contentTypeVersion="4" ma:contentTypeDescription="Create a new document." ma:contentTypeScope="" ma:versionID="12ec859a160cc18944d92e86051fe26b">
  <xsd:schema xmlns:xsd="http://www.w3.org/2001/XMLSchema" xmlns:xs="http://www.w3.org/2001/XMLSchema" xmlns:p="http://schemas.microsoft.com/office/2006/metadata/properties" xmlns:ns2="5a2a7d3b-cbfc-477d-aaf3-4362ddbde61b" targetNamespace="http://schemas.microsoft.com/office/2006/metadata/properties" ma:root="true" ma:fieldsID="bb4d25df6f5d37e30563815d1289eb0c" ns2:_="">
    <xsd:import namespace="5a2a7d3b-cbfc-477d-aaf3-4362ddbde6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a7d3b-cbfc-477d-aaf3-4362ddbde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7F325B-0B77-4BF4-AC8B-D3847356AC2D}">
  <ds:schemaRefs>
    <ds:schemaRef ds:uri="http://schemas.microsoft.com/sharepoint/v3/contenttype/forms"/>
  </ds:schemaRefs>
</ds:datastoreItem>
</file>

<file path=customXml/itemProps2.xml><?xml version="1.0" encoding="utf-8"?>
<ds:datastoreItem xmlns:ds="http://schemas.openxmlformats.org/officeDocument/2006/customXml" ds:itemID="{45B31497-9F15-488A-8580-3D60950A96BC}">
  <ds:schemaRefs>
    <ds:schemaRef ds:uri="http://purl.org/dc/dcmitype/"/>
    <ds:schemaRef ds:uri="http://schemas.microsoft.com/office/infopath/2007/PartnerControls"/>
    <ds:schemaRef ds:uri="http://purl.org/dc/elements/1.1/"/>
    <ds:schemaRef ds:uri="http://schemas.microsoft.com/office/2006/metadata/properties"/>
    <ds:schemaRef ds:uri="5a2a7d3b-cbfc-477d-aaf3-4362ddbde61b"/>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CEBEC0C-DA47-499E-B93F-DAC2E7EAB28B}">
  <ds:schemaRefs>
    <ds:schemaRef ds:uri="5a2a7d3b-cbfc-477d-aaf3-4362ddbde6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KF Presentations</Template>
  <TotalTime>347</TotalTime>
  <Words>1056</Words>
  <Application>Microsoft Office PowerPoint</Application>
  <PresentationFormat>Custom</PresentationFormat>
  <Paragraphs>134</Paragraphs>
  <Slides>13</Slides>
  <Notes>12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13</vt:i4>
      </vt:variant>
    </vt:vector>
  </HeadingPairs>
  <TitlesOfParts>
    <vt:vector size="21" baseType="lpstr">
      <vt:lpstr>Arial</vt:lpstr>
      <vt:lpstr>Calibri</vt:lpstr>
      <vt:lpstr>Verdana</vt:lpstr>
      <vt:lpstr>Kings Fund Red Palette</vt:lpstr>
      <vt:lpstr>Kings Fund Blue Palette</vt:lpstr>
      <vt:lpstr>Kings Fund Green Palette</vt:lpstr>
      <vt:lpstr>Kings Fund Purple Palette</vt:lpstr>
      <vt:lpstr>Kings Fund Black Palette</vt:lpstr>
      <vt:lpstr>Health and care reforms</vt:lpstr>
      <vt:lpstr>Health needs have changed significantly</vt:lpstr>
      <vt:lpstr>From competition to collaboration </vt:lpstr>
      <vt:lpstr>“Breaking down the barriers”</vt:lpstr>
      <vt:lpstr>A timeline of ICS development </vt:lpstr>
      <vt:lpstr>But how can ICSs be equal partnerships and statutory NHS organisations at the same time?</vt:lpstr>
      <vt:lpstr>“Systems within systems”</vt:lpstr>
      <vt:lpstr>Place-based partnerships: The foundation of effective integrated care systems</vt:lpstr>
      <vt:lpstr>Will any of this lead to a different outcome?</vt:lpstr>
      <vt:lpstr>Opportunities and risks</vt:lpstr>
      <vt:lpstr>What would success look like?</vt:lpstr>
      <vt:lpstr>Resources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Carter</dc:creator>
  <cp:lastModifiedBy>Chris Naylor</cp:lastModifiedBy>
  <cp:revision>9</cp:revision>
  <cp:lastPrinted>2020-01-20T12:19:09Z</cp:lastPrinted>
  <dcterms:created xsi:type="dcterms:W3CDTF">2017-11-16T11:30:54Z</dcterms:created>
  <dcterms:modified xsi:type="dcterms:W3CDTF">2022-02-23T00:07:08Z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0x010100F1042BE41FE20D46B12A302562C62B2C</vt:lpwstr>
  </property>
  <property fmtid="{D5CDD505-2E9C-101B-9397-08002B2CF9AE}" pid="3" name="_dlc_DocIdItemGuid">
    <vt:lpwstr>90e36a13-dea0-4639-8bbd-1acb97fc66a2</vt:lpwstr>
  </property>
</Properties>
</file>