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75" r:id="rId6"/>
    <p:sldId id="282" r:id="rId7"/>
    <p:sldId id="281" r:id="rId8"/>
    <p:sldId id="286" r:id="rId9"/>
    <p:sldId id="287" r:id="rId10"/>
    <p:sldId id="284" r:id="rId11"/>
    <p:sldId id="288" r:id="rId12"/>
    <p:sldId id="289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88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Different abilities: </a:t>
            </a:r>
            <a:r>
              <a:rPr lang="en-GB" dirty="0"/>
              <a:t>mild, moderate, severe and profound &amp; multiply.</a:t>
            </a:r>
          </a:p>
          <a:p>
            <a:r>
              <a:rPr lang="en-GB" dirty="0"/>
              <a:t>To label or not to label, that is the question.  Labelling may facilitate access to services, and may facilitate the right treatment, intervention &amp; support.  Many people are proud of who they are; however others prefer not to have a label, as it can have negative connotations. </a:t>
            </a:r>
          </a:p>
          <a:p>
            <a:r>
              <a:rPr lang="en-GB" b="1" dirty="0"/>
              <a:t>Autism ,Downs Syndrome, Prader-Willi Syndrome</a:t>
            </a:r>
          </a:p>
          <a:p>
            <a:r>
              <a:rPr lang="en-GB" b="1" dirty="0"/>
              <a:t>Angelman Syndrome </a:t>
            </a:r>
            <a:r>
              <a:rPr lang="en-GB" dirty="0"/>
              <a:t>– neurological condition affecting nervous system, severe physical and intellectual disability. Fascination with water.</a:t>
            </a:r>
          </a:p>
          <a:p>
            <a:r>
              <a:rPr lang="en-GB" b="1" dirty="0"/>
              <a:t>Fragile X Syndrome - </a:t>
            </a:r>
            <a:r>
              <a:rPr lang="en-GB" dirty="0"/>
              <a:t>is a genetic condition and is the most common known cause of inherited learning disabilities.</a:t>
            </a:r>
          </a:p>
          <a:p>
            <a:r>
              <a:rPr lang="en-GB" b="1" dirty="0"/>
              <a:t>Williams Syndrome </a:t>
            </a:r>
            <a:r>
              <a:rPr lang="en-GB" dirty="0"/>
              <a:t>- This condition is characterized by mild to moderate intellectual disability or learning problems, unique personality characteristics, distinctive facial features, and heart and blood vessel (cardiovascular) problems.</a:t>
            </a:r>
          </a:p>
          <a:p>
            <a:r>
              <a:rPr lang="en-GB" b="1" dirty="0"/>
              <a:t>Rett Syndrome </a:t>
            </a:r>
            <a:r>
              <a:rPr lang="en-GB" dirty="0"/>
              <a:t>– divided into 4 stages,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6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Delays in care </a:t>
            </a:r>
            <a:r>
              <a:rPr lang="en-GB" dirty="0"/>
              <a:t>- Others’ ability to recognise problems and the significance &amp; others to act and take action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have a profound and multiple learning disability, more likely to have complex medial conditions, increase an earlier death.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Um4ZJqKzUgQ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thefamousashleygrant.com/2013_03_01_archiv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fkVA2BKIyY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tolpost.co.uk/news/local-news/three-men-who-want-live-3528810" TargetMode="External"/><Relationship Id="rId2" Type="http://schemas.openxmlformats.org/officeDocument/2006/relationships/hyperlink" Target="https://www.downs-syndrome.org.uk/news/sara-pickard-at-the-women-of-the-year-awar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Care &amp; support for people with a Learning disability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Bethany Kruger,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https://www.youtube.com/watch?v=Um4ZJqKzUgQ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A3132-1F3C-4CE3-91D9-22079F6AA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" name="Content Placeholder 15" descr="A picture containing sky&#10;&#10;Description automatically generated">
            <a:extLst>
              <a:ext uri="{FF2B5EF4-FFF2-40B4-BE49-F238E27FC236}">
                <a16:creationId xmlns:a16="http://schemas.microsoft.com/office/drawing/2014/main" id="{E1F9D28B-8AD9-4ECC-B6E2-E932E7C41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8684" y="969263"/>
            <a:ext cx="6231636" cy="4919472"/>
          </a:xfrm>
        </p:spPr>
      </p:pic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learning disability mean to you……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https://www.youtube.com/watch?v=tfkVA2BKIyY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D09CEB1-A58C-4544-B682-FB24687384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810" r="78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8C52-72D2-443D-AF9F-C26B23E5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learning disability?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B0255-AC59-42EA-B491-7AD09F74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‘A significantly reduced ability to understand new or complex information, to learn new skills (impaired intelligence), with;</a:t>
            </a:r>
          </a:p>
          <a:p>
            <a:r>
              <a:rPr lang="en-GB" sz="2800" dirty="0"/>
              <a:t>A reduced ability to cope independently (impaired social functioning)</a:t>
            </a:r>
          </a:p>
          <a:p>
            <a:r>
              <a:rPr lang="en-GB" sz="2800" dirty="0"/>
              <a:t>Which started before adulthood, with a lasting effect on development. </a:t>
            </a:r>
            <a:endParaRPr lang="en-GB" dirty="0"/>
          </a:p>
          <a:p>
            <a:pPr marL="0" indent="0" algn="r">
              <a:buNone/>
            </a:pPr>
            <a:r>
              <a:rPr lang="en-GB" sz="1400" dirty="0"/>
              <a:t>(Department of Health (DH) (2001:14) Valuing People. A New Strategy for Learning Disability for the 21st Century)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2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DC570D-7FF3-492C-897A-4475A218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 learning disability mean to you…..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9356F-8A8E-4B89-861B-4EB25D2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Sarah Pickard - </a:t>
            </a:r>
            <a:r>
              <a:rPr lang="en-GB" dirty="0">
                <a:hlinkClick r:id="rId2"/>
              </a:rPr>
              <a:t>https://www.downs-syndrome.org.uk/news/sara-pickard-at-the-women-of-the-year-awards/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Three men - </a:t>
            </a:r>
            <a:r>
              <a:rPr lang="en-GB" dirty="0">
                <a:hlinkClick r:id="rId3"/>
              </a:rPr>
              <a:t>https://www.bristolpost.co.uk/news/local-news/three-men-who-want-live-3528810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63EB0-A5D0-4110-895F-0088CD30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for people……..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0E4847-CFD3-485B-A8B3-355C04EE2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Great risk of health inequalities </a:t>
            </a:r>
          </a:p>
          <a:p>
            <a:endParaRPr lang="en-GB" sz="3200" dirty="0"/>
          </a:p>
          <a:p>
            <a:r>
              <a:rPr lang="en-GB" sz="3200" dirty="0"/>
              <a:t>Recognising own changes as symptoms of ill health</a:t>
            </a:r>
          </a:p>
          <a:p>
            <a:endParaRPr lang="en-GB" sz="3200" dirty="0"/>
          </a:p>
          <a:p>
            <a:r>
              <a:rPr lang="en-GB" sz="3200" dirty="0"/>
              <a:t>Ability to communicate pain and discomfort to others</a:t>
            </a:r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7945F8-8FAD-47C6-BBB3-72E954821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11" y="5260990"/>
            <a:ext cx="2027829" cy="1339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27C00B-BB7C-4B13-9279-B2E4B470B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A56C-C931-44EE-A63F-BC4CE363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for services ….….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337F-23E8-4A08-93B8-746992B0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Accessibility </a:t>
            </a:r>
            <a:r>
              <a:rPr lang="en-GB" sz="2800" dirty="0">
                <a:solidFill>
                  <a:srgbClr val="002060"/>
                </a:solidFill>
              </a:rPr>
              <a:t>– </a:t>
            </a:r>
            <a:r>
              <a:rPr lang="en-GB" sz="2800" i="1" dirty="0">
                <a:solidFill>
                  <a:srgbClr val="002060"/>
                </a:solidFill>
              </a:rPr>
              <a:t>access &amp; information </a:t>
            </a:r>
          </a:p>
          <a:p>
            <a:r>
              <a:rPr lang="en-GB" sz="2800" dirty="0"/>
              <a:t>Delays in care </a:t>
            </a:r>
            <a:r>
              <a:rPr lang="en-GB" sz="2800" dirty="0">
                <a:solidFill>
                  <a:srgbClr val="002060"/>
                </a:solidFill>
              </a:rPr>
              <a:t>– </a:t>
            </a:r>
            <a:r>
              <a:rPr lang="en-GB" sz="2800" i="1" dirty="0">
                <a:solidFill>
                  <a:srgbClr val="002060"/>
                </a:solidFill>
              </a:rPr>
              <a:t>recognition </a:t>
            </a:r>
          </a:p>
          <a:p>
            <a:r>
              <a:rPr lang="en-GB" sz="2800" dirty="0"/>
              <a:t>Services are poorly organised </a:t>
            </a:r>
            <a:r>
              <a:rPr lang="en-GB" sz="2800" dirty="0">
                <a:solidFill>
                  <a:srgbClr val="002060"/>
                </a:solidFill>
              </a:rPr>
              <a:t>– </a:t>
            </a:r>
            <a:r>
              <a:rPr lang="en-GB" sz="2800" i="1" dirty="0">
                <a:solidFill>
                  <a:srgbClr val="002060"/>
                </a:solidFill>
              </a:rPr>
              <a:t>diagnosis/ sharing of information </a:t>
            </a:r>
          </a:p>
          <a:p>
            <a:r>
              <a:rPr lang="en-GB" sz="2800" dirty="0"/>
              <a:t>Diagnostic overshadowing</a:t>
            </a:r>
          </a:p>
          <a:p>
            <a:r>
              <a:rPr lang="en-GB" sz="2800" dirty="0"/>
              <a:t>Knowledge and skills of staff </a:t>
            </a:r>
            <a:r>
              <a:rPr lang="en-GB" sz="2800" dirty="0">
                <a:solidFill>
                  <a:srgbClr val="002060"/>
                </a:solidFill>
              </a:rPr>
              <a:t>– </a:t>
            </a:r>
            <a:r>
              <a:rPr lang="en-GB" sz="2800" i="1" dirty="0">
                <a:solidFill>
                  <a:srgbClr val="002060"/>
                </a:solidFill>
              </a:rPr>
              <a:t>specialised skills </a:t>
            </a:r>
          </a:p>
          <a:p>
            <a:r>
              <a:rPr lang="en-GB" sz="2800" dirty="0"/>
              <a:t>Mental Capacity Act 2005 </a:t>
            </a:r>
            <a:r>
              <a:rPr lang="en-GB" sz="2800" dirty="0">
                <a:solidFill>
                  <a:srgbClr val="002060"/>
                </a:solidFill>
              </a:rPr>
              <a:t>- </a:t>
            </a:r>
            <a:r>
              <a:rPr lang="en-GB" sz="2800" i="1" dirty="0">
                <a:solidFill>
                  <a:srgbClr val="002060"/>
                </a:solidFill>
              </a:rPr>
              <a:t>consent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74A43-92F3-46BF-99B8-7B75C8DC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938" y="520675"/>
            <a:ext cx="1365622" cy="1060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5B741-4FD1-49F0-B30A-4806012C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29" y="3859078"/>
            <a:ext cx="136562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32E8-55EE-47E6-A474-4439AD1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Unmet needs of people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16B3-90AE-4BAF-9692-02DC1632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10058400" cy="4800600"/>
          </a:xfrm>
        </p:spPr>
        <p:txBody>
          <a:bodyPr>
            <a:normAutofit/>
          </a:bodyPr>
          <a:lstStyle/>
          <a:p>
            <a:r>
              <a:rPr lang="en-GB" dirty="0"/>
              <a:t>If you have a learning disability you are 4 times more likely to die of something which is preventable </a:t>
            </a:r>
          </a:p>
          <a:p>
            <a:r>
              <a:rPr lang="en-GB" dirty="0"/>
              <a:t>Disparity between ages for people with a learning disability with the general population: 23 years for men and 27 years for women. </a:t>
            </a:r>
          </a:p>
          <a:p>
            <a:r>
              <a:rPr lang="en-GB" dirty="0"/>
              <a:t>The more significant the learning disability, the increased risk of an early death: mild, age 62yrs &amp; profound/ multiply, 40yrs. </a:t>
            </a:r>
          </a:p>
          <a:p>
            <a:r>
              <a:rPr lang="en-GB" dirty="0"/>
              <a:t>Difference of white British and BAME groups: death for people of BAME groups was 35yrs compared to 61yrs. </a:t>
            </a:r>
          </a:p>
          <a:p>
            <a:r>
              <a:rPr lang="en-GB" dirty="0"/>
              <a:t>Pneumonia, or aspiration pneumonia: identified as causes of death in 41% - these are potentially treatable.</a:t>
            </a:r>
          </a:p>
          <a:p>
            <a:pPr marL="0" indent="0" algn="r">
              <a:buNone/>
            </a:pPr>
            <a:r>
              <a:rPr lang="en-GB" sz="1500" dirty="0"/>
              <a:t>Learning Disabilities Mortality Review (</a:t>
            </a:r>
            <a:r>
              <a:rPr lang="en-GB" sz="1500" dirty="0" err="1"/>
              <a:t>LeDeR</a:t>
            </a:r>
            <a:r>
              <a:rPr lang="en-GB" sz="1500" dirty="0"/>
              <a:t>) Programme (2018)</a:t>
            </a:r>
          </a:p>
        </p:txBody>
      </p:sp>
    </p:spTree>
    <p:extLst>
      <p:ext uri="{BB962C8B-B14F-4D97-AF65-F5344CB8AC3E}">
        <p14:creationId xmlns:p14="http://schemas.microsoft.com/office/powerpoint/2010/main" val="23856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0835-4635-497B-B498-4DB0E182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make it right………..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28BD-347B-4881-8BE1-05CA8924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10058400" cy="4800600"/>
          </a:xfrm>
        </p:spPr>
        <p:txBody>
          <a:bodyPr>
            <a:normAutofit/>
          </a:bodyPr>
          <a:lstStyle/>
          <a:p>
            <a:r>
              <a:rPr lang="en-GB" b="1" dirty="0"/>
              <a:t>Ask Listen Do </a:t>
            </a:r>
            <a:r>
              <a:rPr lang="en-GB" i="1" dirty="0"/>
              <a:t>- learn from and improve the experiences of people themselves and their families </a:t>
            </a:r>
          </a:p>
          <a:p>
            <a:r>
              <a:rPr lang="en-GB" b="1" dirty="0"/>
              <a:t>Provision of reasonable adjustments </a:t>
            </a:r>
            <a:r>
              <a:rPr lang="en-GB" i="1" dirty="0"/>
              <a:t>– from the beginning</a:t>
            </a:r>
          </a:p>
          <a:p>
            <a:r>
              <a:rPr lang="en-GB" b="1" dirty="0"/>
              <a:t>Communication </a:t>
            </a:r>
            <a:r>
              <a:rPr lang="en-GB" dirty="0"/>
              <a:t>– </a:t>
            </a:r>
            <a:r>
              <a:rPr lang="en-GB" i="1" dirty="0"/>
              <a:t>accessible information</a:t>
            </a:r>
          </a:p>
          <a:p>
            <a:r>
              <a:rPr lang="en-GB" b="1" i="1" dirty="0"/>
              <a:t>Person-centred </a:t>
            </a:r>
            <a:r>
              <a:rPr lang="en-GB" dirty="0"/>
              <a:t>– </a:t>
            </a:r>
            <a:r>
              <a:rPr lang="en-GB" i="1" dirty="0"/>
              <a:t>respecting families views </a:t>
            </a:r>
            <a:endParaRPr lang="en-GB" b="1" i="1" dirty="0"/>
          </a:p>
          <a:p>
            <a:r>
              <a:rPr lang="en-GB" b="1" dirty="0"/>
              <a:t>Good co-ordination of care </a:t>
            </a:r>
            <a:r>
              <a:rPr lang="en-GB" dirty="0"/>
              <a:t>– </a:t>
            </a:r>
            <a:r>
              <a:rPr lang="en-GB" i="1" dirty="0"/>
              <a:t>seamless without gaps </a:t>
            </a:r>
          </a:p>
          <a:p>
            <a:r>
              <a:rPr lang="en-GB" b="1" i="1" dirty="0"/>
              <a:t>Develop knowledge and skills </a:t>
            </a:r>
            <a:r>
              <a:rPr lang="en-GB" i="1" dirty="0"/>
              <a:t>– attitudes, inequalities and specialised support</a:t>
            </a:r>
            <a:endParaRPr lang="en-GB" sz="1400" dirty="0"/>
          </a:p>
          <a:p>
            <a:pPr marL="0" indent="0" algn="r">
              <a:buNone/>
            </a:pPr>
            <a:endParaRPr lang="en-GB" sz="1400" dirty="0"/>
          </a:p>
          <a:p>
            <a:pPr marL="0" indent="0" algn="r">
              <a:buNone/>
            </a:pPr>
            <a:r>
              <a:rPr lang="en-GB" sz="1400" dirty="0"/>
              <a:t>Learning Disabilities Mortality Review (</a:t>
            </a:r>
            <a:r>
              <a:rPr lang="en-GB" sz="1400" dirty="0" err="1"/>
              <a:t>LeDeR</a:t>
            </a:r>
            <a:r>
              <a:rPr lang="en-GB" sz="1400" dirty="0"/>
              <a:t>) Programme (2018)</a:t>
            </a:r>
          </a:p>
          <a:p>
            <a:pPr marL="0" indent="0">
              <a:buNone/>
            </a:pPr>
            <a:endParaRPr lang="en-GB" dirty="0"/>
          </a:p>
          <a:p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9F082-CBB3-443C-BFFE-5C4A2C67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945" y="764742"/>
            <a:ext cx="1973004" cy="1292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D1694-00D7-4508-9B4D-EAE26720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620" y="2679404"/>
            <a:ext cx="1670649" cy="23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3AA0-1816-4B38-B470-2844FACA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Support……….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A9D0-29B3-4D20-87C3-F34F537C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Disability Services </a:t>
            </a:r>
          </a:p>
          <a:p>
            <a:pPr lvl="1"/>
            <a:r>
              <a:rPr lang="en-GB" sz="2400" dirty="0"/>
              <a:t>Community Learning Disabilties Teams &amp; Health Liaison Nurses </a:t>
            </a:r>
          </a:p>
          <a:p>
            <a:r>
              <a:rPr lang="en-GB" dirty="0"/>
              <a:t>Healthcare Passports/ Easy read information </a:t>
            </a:r>
          </a:p>
          <a:p>
            <a:r>
              <a:rPr lang="en-GB" dirty="0"/>
              <a:t>Annual Health Checks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370DB-56C8-446C-9191-56CE46D1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79" y="3429000"/>
            <a:ext cx="2314280" cy="3273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00634-7FF4-4A13-9260-6140F72A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967" y="3127214"/>
            <a:ext cx="2804372" cy="32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D8DE494676C4384A3E85E7C42311A" ma:contentTypeVersion="7" ma:contentTypeDescription="Create a new document." ma:contentTypeScope="" ma:versionID="bdd8797365d040405249918e7bb98be4">
  <xsd:schema xmlns:xsd="http://www.w3.org/2001/XMLSchema" xmlns:xs="http://www.w3.org/2001/XMLSchema" xmlns:p="http://schemas.microsoft.com/office/2006/metadata/properties" xmlns:ns3="05999d07-f50f-4d5d-9357-9d6cb87130cf" targetNamespace="http://schemas.microsoft.com/office/2006/metadata/properties" ma:root="true" ma:fieldsID="cd024a28c9869b46c0a3a5708f32056d" ns3:_="">
    <xsd:import namespace="05999d07-f50f-4d5d-9357-9d6cb87130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99d07-f50f-4d5d-9357-9d6cb8713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F02D16-B15B-4513-8520-2CACEBB63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99d07-f50f-4d5d-9357-9d6cb8713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1F15D4-A178-4DF3-ACE3-BA32F21632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C78D6-3676-4CB1-8B35-F99D0EA5DBC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Seasonal celebrations presentation</Template>
  <TotalTime>193</TotalTime>
  <Words>653</Words>
  <Application>Microsoft Office PowerPoint</Application>
  <PresentationFormat>Widescreen</PresentationFormat>
  <Paragraphs>64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</vt:lpstr>
      <vt:lpstr>Four Seasons 16x9</vt:lpstr>
      <vt:lpstr>Care &amp; support for people with a Learning disability</vt:lpstr>
      <vt:lpstr>What does a learning disability mean to you……</vt:lpstr>
      <vt:lpstr>What is a learning disability? </vt:lpstr>
      <vt:lpstr>What does a learning disability mean to you…..</vt:lpstr>
      <vt:lpstr>Challenges for people…….. </vt:lpstr>
      <vt:lpstr>Challenges for services ….….</vt:lpstr>
      <vt:lpstr>Unmet needs of people </vt:lpstr>
      <vt:lpstr>How to make it right………..</vt:lpstr>
      <vt:lpstr>Support………. </vt:lpstr>
      <vt:lpstr>https://www.youtube.com/watch?v=Um4ZJqKzUgQ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Layout</dc:title>
  <dc:creator>beth kruger</dc:creator>
  <cp:lastModifiedBy>Angela Roberts</cp:lastModifiedBy>
  <cp:revision>17</cp:revision>
  <dcterms:created xsi:type="dcterms:W3CDTF">2019-11-17T20:26:57Z</dcterms:created>
  <dcterms:modified xsi:type="dcterms:W3CDTF">2019-11-18T08:43:32Z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0x010100993D8DE494676C4384A3E85E7C42311A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