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56" r:id="rId5"/>
    <p:sldId id="308" r:id="rId6"/>
    <p:sldId id="318" r:id="rId7"/>
    <p:sldId id="259" r:id="rId8"/>
    <p:sldId id="260" r:id="rId9"/>
    <p:sldId id="492" r:id="rId10"/>
    <p:sldId id="495" r:id="rId11"/>
    <p:sldId id="496" r:id="rId12"/>
    <p:sldId id="319" r:id="rId13"/>
    <p:sldId id="315" r:id="rId14"/>
    <p:sldId id="471" r:id="rId15"/>
    <p:sldId id="316" r:id="rId16"/>
    <p:sldId id="321" r:id="rId17"/>
    <p:sldId id="288" r:id="rId18"/>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7F1F"/>
    <a:srgbClr val="000000"/>
    <a:srgbClr val="9B2D1F"/>
    <a:srgbClr val="D34817"/>
    <a:srgbClr val="DEC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9DF1C-FF49-1E4D-980D-803B6C059548}"/>
              </a:ext>
            </a:extLst>
          </p:cNvPr>
          <p:cNvSpPr>
            <a:spLocks noGrp="1"/>
          </p:cNvSpPr>
          <p:nvPr>
            <p:ph type="hdr" sz="quarter"/>
          </p:nvPr>
        </p:nvSpPr>
        <p:spPr>
          <a:xfrm>
            <a:off x="0" y="2"/>
            <a:ext cx="2971800" cy="495427"/>
          </a:xfrm>
          <a:prstGeom prst="rect">
            <a:avLst/>
          </a:prstGeom>
        </p:spPr>
        <p:txBody>
          <a:bodyPr vert="horz" lIns="91425" tIns="45713" rIns="91425" bIns="45713"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3ABFB6-4B4C-FF45-88E3-42635D9BFE48}"/>
              </a:ext>
            </a:extLst>
          </p:cNvPr>
          <p:cNvSpPr>
            <a:spLocks noGrp="1"/>
          </p:cNvSpPr>
          <p:nvPr>
            <p:ph type="dt" sz="quarter" idx="1"/>
          </p:nvPr>
        </p:nvSpPr>
        <p:spPr>
          <a:xfrm>
            <a:off x="3884614" y="2"/>
            <a:ext cx="2971800" cy="495427"/>
          </a:xfrm>
          <a:prstGeom prst="rect">
            <a:avLst/>
          </a:prstGeom>
        </p:spPr>
        <p:txBody>
          <a:bodyPr vert="horz" lIns="91425" tIns="45713" rIns="91425" bIns="45713" rtlCol="0"/>
          <a:lstStyle>
            <a:lvl1pPr algn="r">
              <a:defRPr sz="1200"/>
            </a:lvl1pPr>
          </a:lstStyle>
          <a:p>
            <a:fld id="{4620BFDD-01E7-7146-BE0E-B5274F1E7C45}" type="datetimeFigureOut">
              <a:rPr lang="en-US" smtClean="0"/>
              <a:t>11/15/2019</a:t>
            </a:fld>
            <a:endParaRPr lang="en-US" dirty="0"/>
          </a:p>
        </p:txBody>
      </p:sp>
      <p:sp>
        <p:nvSpPr>
          <p:cNvPr id="4" name="Footer Placeholder 3">
            <a:extLst>
              <a:ext uri="{FF2B5EF4-FFF2-40B4-BE49-F238E27FC236}">
                <a16:creationId xmlns:a16="http://schemas.microsoft.com/office/drawing/2014/main" id="{34AA4D75-06FF-084B-B0D9-57647B26410D}"/>
              </a:ext>
            </a:extLst>
          </p:cNvPr>
          <p:cNvSpPr>
            <a:spLocks noGrp="1"/>
          </p:cNvSpPr>
          <p:nvPr>
            <p:ph type="ftr" sz="quarter" idx="2"/>
          </p:nvPr>
        </p:nvSpPr>
        <p:spPr>
          <a:xfrm>
            <a:off x="0" y="9378825"/>
            <a:ext cx="2971800" cy="495426"/>
          </a:xfrm>
          <a:prstGeom prst="rect">
            <a:avLst/>
          </a:prstGeom>
        </p:spPr>
        <p:txBody>
          <a:bodyPr vert="horz" lIns="91425" tIns="45713" rIns="91425" bIns="457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4173959-8D59-F34C-BEE3-5446BDAEA574}"/>
              </a:ext>
            </a:extLst>
          </p:cNvPr>
          <p:cNvSpPr>
            <a:spLocks noGrp="1"/>
          </p:cNvSpPr>
          <p:nvPr>
            <p:ph type="sldNum" sz="quarter" idx="3"/>
          </p:nvPr>
        </p:nvSpPr>
        <p:spPr>
          <a:xfrm>
            <a:off x="3884614" y="9378825"/>
            <a:ext cx="2971800" cy="495426"/>
          </a:xfrm>
          <a:prstGeom prst="rect">
            <a:avLst/>
          </a:prstGeom>
        </p:spPr>
        <p:txBody>
          <a:bodyPr vert="horz" lIns="91425" tIns="45713" rIns="91425" bIns="45713" rtlCol="0" anchor="b"/>
          <a:lstStyle>
            <a:lvl1pPr algn="r">
              <a:defRPr sz="1200"/>
            </a:lvl1pPr>
          </a:lstStyle>
          <a:p>
            <a:fld id="{A1A2E5DF-C474-2E4D-AD2E-5C6ABE7EB428}" type="slidenum">
              <a:rPr lang="en-US" smtClean="0"/>
              <a:t>‹#›</a:t>
            </a:fld>
            <a:endParaRPr lang="en-US" dirty="0"/>
          </a:p>
        </p:txBody>
      </p:sp>
    </p:spTree>
    <p:extLst>
      <p:ext uri="{BB962C8B-B14F-4D97-AF65-F5344CB8AC3E}">
        <p14:creationId xmlns:p14="http://schemas.microsoft.com/office/powerpoint/2010/main" val="1943602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95427"/>
          </a:xfrm>
          <a:prstGeom prst="rect">
            <a:avLst/>
          </a:prstGeom>
        </p:spPr>
        <p:txBody>
          <a:bodyPr vert="horz" lIns="91425" tIns="45713" rIns="91425" bIns="45713" rtlCol="0"/>
          <a:lstStyle>
            <a:lvl1pPr algn="l">
              <a:defRPr sz="1200"/>
            </a:lvl1pPr>
          </a:lstStyle>
          <a:p>
            <a:endParaRPr lang="en-GB" dirty="0"/>
          </a:p>
        </p:txBody>
      </p:sp>
      <p:sp>
        <p:nvSpPr>
          <p:cNvPr id="3" name="Date Placeholder 2"/>
          <p:cNvSpPr>
            <a:spLocks noGrp="1"/>
          </p:cNvSpPr>
          <p:nvPr>
            <p:ph type="dt" idx="1"/>
          </p:nvPr>
        </p:nvSpPr>
        <p:spPr>
          <a:xfrm>
            <a:off x="3884614" y="2"/>
            <a:ext cx="2971800" cy="495427"/>
          </a:xfrm>
          <a:prstGeom prst="rect">
            <a:avLst/>
          </a:prstGeom>
        </p:spPr>
        <p:txBody>
          <a:bodyPr vert="horz" lIns="91425" tIns="45713" rIns="91425" bIns="45713" rtlCol="0"/>
          <a:lstStyle>
            <a:lvl1pPr algn="r">
              <a:defRPr sz="1200"/>
            </a:lvl1pPr>
          </a:lstStyle>
          <a:p>
            <a:fld id="{5F5FD559-F567-487A-8FFF-6C36FA1A1BC4}" type="datetimeFigureOut">
              <a:rPr lang="en-GB" smtClean="0"/>
              <a:t>15/11/2019</a:t>
            </a:fld>
            <a:endParaRPr lang="en-GB" dirty="0"/>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25" tIns="45713" rIns="91425" bIns="45713" rtlCol="0" anchor="ctr"/>
          <a:lstStyle/>
          <a:p>
            <a:endParaRPr lang="en-GB" dirty="0"/>
          </a:p>
        </p:txBody>
      </p:sp>
      <p:sp>
        <p:nvSpPr>
          <p:cNvPr id="5" name="Notes Placeholder 4"/>
          <p:cNvSpPr>
            <a:spLocks noGrp="1"/>
          </p:cNvSpPr>
          <p:nvPr>
            <p:ph type="body" sz="quarter" idx="3"/>
          </p:nvPr>
        </p:nvSpPr>
        <p:spPr>
          <a:xfrm>
            <a:off x="685800" y="4751984"/>
            <a:ext cx="5486400" cy="3887986"/>
          </a:xfrm>
          <a:prstGeom prst="rect">
            <a:avLst/>
          </a:prstGeom>
        </p:spPr>
        <p:txBody>
          <a:bodyPr vert="horz" lIns="91425" tIns="45713" rIns="91425"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5"/>
            <a:ext cx="2971800" cy="495426"/>
          </a:xfrm>
          <a:prstGeom prst="rect">
            <a:avLst/>
          </a:prstGeom>
        </p:spPr>
        <p:txBody>
          <a:bodyPr vert="horz" lIns="91425" tIns="45713" rIns="91425" bIns="4571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9378825"/>
            <a:ext cx="2971800" cy="495426"/>
          </a:xfrm>
          <a:prstGeom prst="rect">
            <a:avLst/>
          </a:prstGeom>
        </p:spPr>
        <p:txBody>
          <a:bodyPr vert="horz" lIns="91425" tIns="45713" rIns="91425" bIns="45713" rtlCol="0" anchor="b"/>
          <a:lstStyle>
            <a:lvl1pPr algn="r">
              <a:defRPr sz="1200"/>
            </a:lvl1pPr>
          </a:lstStyle>
          <a:p>
            <a:fld id="{A94B043F-34F4-43AE-98A8-88C3B273E3C6}" type="slidenum">
              <a:rPr lang="en-GB" smtClean="0"/>
              <a:t>‹#›</a:t>
            </a:fld>
            <a:endParaRPr lang="en-GB" dirty="0"/>
          </a:p>
        </p:txBody>
      </p:sp>
    </p:spTree>
    <p:extLst>
      <p:ext uri="{BB962C8B-B14F-4D97-AF65-F5344CB8AC3E}">
        <p14:creationId xmlns:p14="http://schemas.microsoft.com/office/powerpoint/2010/main" val="171520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94B043F-34F4-43AE-98A8-88C3B273E3C6}" type="slidenum">
              <a:rPr lang="en-GB" smtClean="0"/>
              <a:t>5</a:t>
            </a:fld>
            <a:endParaRPr lang="en-GB" dirty="0"/>
          </a:p>
        </p:txBody>
      </p:sp>
    </p:spTree>
    <p:extLst>
      <p:ext uri="{BB962C8B-B14F-4D97-AF65-F5344CB8AC3E}">
        <p14:creationId xmlns:p14="http://schemas.microsoft.com/office/powerpoint/2010/main" val="201344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3AA0-3965-4D7B-9412-E38539AA852B}"/>
              </a:ext>
            </a:extLst>
          </p:cNvPr>
          <p:cNvSpPr>
            <a:spLocks noGrp="1"/>
          </p:cNvSpPr>
          <p:nvPr>
            <p:ph type="ctrTitle"/>
          </p:nvPr>
        </p:nvSpPr>
        <p:spPr>
          <a:xfrm>
            <a:off x="581191" y="1020431"/>
            <a:ext cx="10993549" cy="1475013"/>
          </a:xfrm>
        </p:spPr>
        <p:txBody>
          <a:bodyPr>
            <a:normAutofit fontScale="90000"/>
          </a:bodyPr>
          <a:lstStyle/>
          <a:p>
            <a:r>
              <a:rPr lang="en-GB" dirty="0">
                <a:solidFill>
                  <a:srgbClr val="D34817"/>
                </a:solidFill>
              </a:rPr>
              <a:t>Care and support west annual meeting- how capital allowances RELEASE CASH on property</a:t>
            </a:r>
          </a:p>
        </p:txBody>
      </p:sp>
      <p:sp>
        <p:nvSpPr>
          <p:cNvPr id="3" name="Subtitle 2">
            <a:extLst>
              <a:ext uri="{FF2B5EF4-FFF2-40B4-BE49-F238E27FC236}">
                <a16:creationId xmlns:a16="http://schemas.microsoft.com/office/drawing/2014/main" id="{F4A7F7CF-DB12-48C3-9747-5FD520791807}"/>
              </a:ext>
            </a:extLst>
          </p:cNvPr>
          <p:cNvSpPr>
            <a:spLocks noGrp="1"/>
          </p:cNvSpPr>
          <p:nvPr>
            <p:ph type="subTitle" idx="1"/>
          </p:nvPr>
        </p:nvSpPr>
        <p:spPr/>
        <p:txBody>
          <a:bodyPr/>
          <a:lstStyle/>
          <a:p>
            <a:r>
              <a:rPr lang="en-GB" dirty="0" err="1"/>
              <a:t>november</a:t>
            </a:r>
            <a:r>
              <a:rPr lang="en-GB" dirty="0"/>
              <a:t> 2019</a:t>
            </a:r>
          </a:p>
        </p:txBody>
      </p:sp>
      <p:pic>
        <p:nvPicPr>
          <p:cNvPr id="7" name="Picture 6">
            <a:extLst>
              <a:ext uri="{FF2B5EF4-FFF2-40B4-BE49-F238E27FC236}">
                <a16:creationId xmlns:a16="http://schemas.microsoft.com/office/drawing/2014/main" id="{D8635A6A-227E-4555-9FB8-2A23EEC22E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0001" y="5148000"/>
            <a:ext cx="3761362" cy="900000"/>
          </a:xfrm>
          <a:prstGeom prst="rect">
            <a:avLst/>
          </a:prstGeom>
        </p:spPr>
      </p:pic>
    </p:spTree>
    <p:extLst>
      <p:ext uri="{BB962C8B-B14F-4D97-AF65-F5344CB8AC3E}">
        <p14:creationId xmlns:p14="http://schemas.microsoft.com/office/powerpoint/2010/main" val="3863994316"/>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US" sz="2500" dirty="0"/>
              <a:t>FaCTS and Figures</a:t>
            </a:r>
            <a:endParaRPr lang="en-US" dirty="0"/>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209725" y="1799999"/>
            <a:ext cx="11982275" cy="4572000"/>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2400" dirty="0">
                <a:solidFill>
                  <a:schemeClr val="tx1"/>
                </a:solidFill>
              </a:rPr>
              <a:t>Can claim historically, never lose claim if still own the item</a:t>
            </a:r>
          </a:p>
          <a:p>
            <a:endParaRPr lang="en-GB" sz="2400" dirty="0">
              <a:solidFill>
                <a:schemeClr val="tx1"/>
              </a:solidFill>
            </a:endParaRPr>
          </a:p>
          <a:p>
            <a:r>
              <a:rPr lang="en-GB" sz="2400" dirty="0">
                <a:solidFill>
                  <a:schemeClr val="tx1"/>
                </a:solidFill>
              </a:rPr>
              <a:t>Detail not required to claim</a:t>
            </a:r>
          </a:p>
          <a:p>
            <a:endParaRPr lang="en-GB" sz="2400" dirty="0">
              <a:solidFill>
                <a:schemeClr val="tx1"/>
              </a:solidFill>
            </a:endParaRPr>
          </a:p>
          <a:p>
            <a:r>
              <a:rPr lang="en-GB" sz="2400" dirty="0">
                <a:solidFill>
                  <a:schemeClr val="tx1"/>
                </a:solidFill>
              </a:rPr>
              <a:t>Use Annual Investment Allowances £1million from January 2019, 2 years</a:t>
            </a:r>
          </a:p>
          <a:p>
            <a:endParaRPr lang="en-GB" sz="2400" dirty="0">
              <a:solidFill>
                <a:schemeClr val="tx1"/>
              </a:solidFill>
            </a:endParaRPr>
          </a:p>
          <a:p>
            <a:r>
              <a:rPr lang="en-GB" sz="2400" dirty="0">
                <a:solidFill>
                  <a:schemeClr val="tx1"/>
                </a:solidFill>
              </a:rPr>
              <a:t>New Structure and Buildings Allowance @2% now in legislation</a:t>
            </a:r>
          </a:p>
          <a:p>
            <a:endParaRPr lang="en-GB" sz="2400" dirty="0">
              <a:solidFill>
                <a:schemeClr val="tx1"/>
              </a:solidFill>
            </a:endParaRPr>
          </a:p>
        </p:txBody>
      </p:sp>
    </p:spTree>
    <p:extLst>
      <p:ext uri="{BB962C8B-B14F-4D97-AF65-F5344CB8AC3E}">
        <p14:creationId xmlns:p14="http://schemas.microsoft.com/office/powerpoint/2010/main" val="1243218607"/>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582228" cy="666000"/>
          </a:xfrm>
          <a:solidFill>
            <a:schemeClr val="accent6">
              <a:lumMod val="75000"/>
            </a:schemeClr>
          </a:solidFill>
        </p:spPr>
        <p:txBody>
          <a:bodyPr>
            <a:noAutofit/>
          </a:bodyPr>
          <a:lstStyle/>
          <a:p>
            <a:r>
              <a:rPr lang="en-GB" sz="2400" dirty="0"/>
              <a:t>Case care home – simple claim gone wrong</a:t>
            </a:r>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pic>
        <p:nvPicPr>
          <p:cNvPr id="5" name="Picture 4">
            <a:extLst>
              <a:ext uri="{FF2B5EF4-FFF2-40B4-BE49-F238E27FC236}">
                <a16:creationId xmlns:a16="http://schemas.microsoft.com/office/drawing/2014/main" id="{DCBC9E6F-CBA9-47BE-A37D-F1F7EC4C62BF}"/>
              </a:ext>
            </a:extLst>
          </p:cNvPr>
          <p:cNvPicPr>
            <a:picLocks noChangeAspect="1"/>
          </p:cNvPicPr>
          <p:nvPr/>
        </p:nvPicPr>
        <p:blipFill rotWithShape="1">
          <a:blip r:embed="rId3"/>
          <a:srcRect l="18650" r="13203"/>
          <a:stretch/>
        </p:blipFill>
        <p:spPr>
          <a:xfrm>
            <a:off x="8029903" y="1772792"/>
            <a:ext cx="3714421" cy="4242493"/>
          </a:xfrm>
          <a:prstGeom prst="rect">
            <a:avLst/>
          </a:prstGeom>
        </p:spPr>
      </p:pic>
      <p:sp>
        <p:nvSpPr>
          <p:cNvPr id="7" name="Content Placeholder 4">
            <a:extLst>
              <a:ext uri="{FF2B5EF4-FFF2-40B4-BE49-F238E27FC236}">
                <a16:creationId xmlns:a16="http://schemas.microsoft.com/office/drawing/2014/main" id="{93D51876-2E51-3A4C-B8EC-A0E6BA61A4CB}"/>
              </a:ext>
            </a:extLst>
          </p:cNvPr>
          <p:cNvSpPr txBox="1">
            <a:spLocks/>
          </p:cNvSpPr>
          <p:nvPr/>
        </p:nvSpPr>
        <p:spPr>
          <a:xfrm>
            <a:off x="447676" y="1799999"/>
            <a:ext cx="6589228" cy="4572000"/>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panose="020B0604020202020204" pitchFamily="34" charset="0"/>
              <a:buChar char="•"/>
            </a:pPr>
            <a:r>
              <a:rPr lang="en-GB" sz="2400" err="1">
                <a:solidFill>
                  <a:schemeClr val="tx1"/>
                </a:solidFill>
              </a:rPr>
              <a:t>Glais</a:t>
            </a:r>
            <a:r>
              <a:rPr lang="en-GB" sz="2400">
                <a:solidFill>
                  <a:schemeClr val="tx1"/>
                </a:solidFill>
              </a:rPr>
              <a:t> House Care Limited v HMRC</a:t>
            </a:r>
          </a:p>
          <a:p>
            <a:pPr>
              <a:buFont typeface="Arial" panose="020B0604020202020204" pitchFamily="34" charset="0"/>
              <a:buChar char="•"/>
            </a:pPr>
            <a:r>
              <a:rPr lang="en-GB" sz="2400">
                <a:solidFill>
                  <a:schemeClr val="tx1"/>
                </a:solidFill>
              </a:rPr>
              <a:t>Accountant instructed counsel for client</a:t>
            </a:r>
          </a:p>
          <a:p>
            <a:pPr>
              <a:buFont typeface="Arial" panose="020B0604020202020204" pitchFamily="34" charset="0"/>
              <a:buChar char="•"/>
            </a:pPr>
            <a:r>
              <a:rPr lang="en-GB" sz="2400">
                <a:solidFill>
                  <a:schemeClr val="tx1"/>
                </a:solidFill>
              </a:rPr>
              <a:t>Incorrect basis of claim by both Seller and Buyer</a:t>
            </a:r>
          </a:p>
          <a:p>
            <a:pPr>
              <a:buFont typeface="Arial" panose="020B0604020202020204" pitchFamily="34" charset="0"/>
              <a:buChar char="•"/>
            </a:pPr>
            <a:r>
              <a:rPr lang="en-GB" sz="2400">
                <a:solidFill>
                  <a:schemeClr val="tx1"/>
                </a:solidFill>
              </a:rPr>
              <a:t>Valuation Office said methodology of claim was wrong</a:t>
            </a:r>
          </a:p>
          <a:p>
            <a:pPr>
              <a:buFont typeface="Arial" panose="020B0604020202020204" pitchFamily="34" charset="0"/>
              <a:buChar char="•"/>
            </a:pPr>
            <a:r>
              <a:rPr lang="en-GB" sz="2400">
                <a:solidFill>
                  <a:schemeClr val="tx1"/>
                </a:solidFill>
              </a:rPr>
              <a:t>Contract allocated fixtures on the wrong value</a:t>
            </a:r>
          </a:p>
          <a:p>
            <a:pPr>
              <a:buFont typeface="Arial" panose="020B0604020202020204" pitchFamily="34" charset="0"/>
              <a:buChar char="•"/>
            </a:pPr>
            <a:r>
              <a:rPr lang="en-GB" sz="2400">
                <a:solidFill>
                  <a:schemeClr val="tx1"/>
                </a:solidFill>
              </a:rPr>
              <a:t>Claim for £318,792; claim reduced by 20%, plus significant legal fees incurred</a:t>
            </a:r>
          </a:p>
          <a:p>
            <a:endParaRPr lang="en-GB" sz="3600">
              <a:solidFill>
                <a:schemeClr val="tx1"/>
              </a:solidFill>
            </a:endParaRPr>
          </a:p>
        </p:txBody>
      </p:sp>
    </p:spTree>
    <p:extLst>
      <p:ext uri="{BB962C8B-B14F-4D97-AF65-F5344CB8AC3E}">
        <p14:creationId xmlns:p14="http://schemas.microsoft.com/office/powerpoint/2010/main" val="2457472354"/>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US" sz="2500" dirty="0"/>
              <a:t>THE VERITAS PROCESS</a:t>
            </a:r>
            <a:endParaRPr lang="en-GB" sz="2500" dirty="0"/>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209725" y="1799999"/>
            <a:ext cx="11982275" cy="4572000"/>
          </a:xfrm>
          <a:prstGeom prst="rect">
            <a:avLst/>
          </a:prstGeom>
        </p:spPr>
        <p:txBody>
          <a:bodyPr anchor="t"/>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sz="2800" u="sng" dirty="0">
                <a:solidFill>
                  <a:schemeClr val="tx1"/>
                </a:solidFill>
              </a:rPr>
              <a:t>Stage 1- Free Initial Assessment</a:t>
            </a:r>
            <a:r>
              <a:rPr lang="en-GB" sz="2800" dirty="0">
                <a:solidFill>
                  <a:schemeClr val="tx1"/>
                </a:solidFill>
              </a:rPr>
              <a:t>				</a:t>
            </a:r>
            <a:r>
              <a:rPr lang="en-GB" sz="2800" u="sng" dirty="0">
                <a:solidFill>
                  <a:schemeClr val="tx1"/>
                </a:solidFill>
              </a:rPr>
              <a:t>Stage 2 – Prepare Claim</a:t>
            </a:r>
          </a:p>
          <a:p>
            <a:pPr marL="305435" indent="-305435"/>
            <a:endParaRPr lang="en-US" sz="2800" dirty="0">
              <a:solidFill>
                <a:schemeClr val="tx1"/>
              </a:solidFill>
            </a:endParaRPr>
          </a:p>
          <a:p>
            <a:pPr marL="0" indent="0">
              <a:buNone/>
            </a:pPr>
            <a:r>
              <a:rPr lang="en-GB" sz="2400" dirty="0">
                <a:solidFill>
                  <a:schemeClr val="tx1"/>
                </a:solidFill>
              </a:rPr>
              <a:t>Fact Find Review – information collated			Site Survey &amp; Valuation</a:t>
            </a:r>
          </a:p>
          <a:p>
            <a:pPr marL="0" indent="0">
              <a:buNone/>
            </a:pPr>
            <a:r>
              <a:rPr lang="en-GB" sz="2400" dirty="0">
                <a:solidFill>
                  <a:schemeClr val="tx1"/>
                </a:solidFill>
              </a:rPr>
              <a:t>Research &amp; due diligence requirements			Costs and technical review</a:t>
            </a:r>
          </a:p>
          <a:p>
            <a:pPr marL="0" indent="0">
              <a:buNone/>
            </a:pPr>
            <a:r>
              <a:rPr lang="en-GB" sz="2400" dirty="0">
                <a:solidFill>
                  <a:schemeClr val="tx1"/>
                </a:solidFill>
              </a:rPr>
              <a:t>Prepare illustration of potential claim				Processing Claim with Accountants</a:t>
            </a:r>
          </a:p>
          <a:p>
            <a:pPr marL="0" indent="0">
              <a:buNone/>
            </a:pPr>
            <a:r>
              <a:rPr lang="en-GB" sz="2400" dirty="0">
                <a:solidFill>
                  <a:schemeClr val="tx1"/>
                </a:solidFill>
              </a:rPr>
              <a:t>Engage with client									Claim submitted and accepted</a:t>
            </a:r>
          </a:p>
          <a:p>
            <a:endParaRPr lang="en-GB" sz="2400" dirty="0">
              <a:solidFill>
                <a:schemeClr val="tx1"/>
              </a:solidFill>
            </a:endParaRPr>
          </a:p>
          <a:p>
            <a:pPr marL="0" indent="0">
              <a:buNone/>
            </a:pPr>
            <a:endParaRPr lang="en-GB" sz="2400" dirty="0">
              <a:solidFill>
                <a:schemeClr val="tx1"/>
              </a:solidFill>
            </a:endParaRPr>
          </a:p>
        </p:txBody>
      </p:sp>
    </p:spTree>
    <p:custDataLst>
      <p:tags r:id="rId1"/>
    </p:custDataLst>
    <p:extLst>
      <p:ext uri="{BB962C8B-B14F-4D97-AF65-F5344CB8AC3E}">
        <p14:creationId xmlns:p14="http://schemas.microsoft.com/office/powerpoint/2010/main" val="3067431267"/>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325A07-3B74-4B20-A347-038891BACD67}"/>
              </a:ext>
            </a:extLst>
          </p:cNvPr>
          <p:cNvSpPr/>
          <p:nvPr/>
        </p:nvSpPr>
        <p:spPr>
          <a:xfrm>
            <a:off x="596348" y="840567"/>
            <a:ext cx="8547652" cy="4431983"/>
          </a:xfrm>
          <a:prstGeom prst="rect">
            <a:avLst/>
          </a:prstGeom>
        </p:spPr>
        <p:txBody>
          <a:bodyPr wrap="square">
            <a:spAutoFit/>
          </a:bodyPr>
          <a:lstStyle/>
          <a:p>
            <a:pPr marL="305435" indent="-305435"/>
            <a:r>
              <a:rPr lang="en-GB" sz="2200" dirty="0"/>
              <a:t>Reference from David Holmes, Chairman of Surrey Care Association</a:t>
            </a:r>
          </a:p>
          <a:p>
            <a:pPr marL="305435" indent="-305435"/>
            <a:endParaRPr lang="en-GB" sz="2200" dirty="0"/>
          </a:p>
          <a:p>
            <a:pPr algn="just" fontAlgn="base"/>
            <a:r>
              <a:rPr lang="en-GB" sz="2400" b="1" dirty="0"/>
              <a:t>"I found working with Veritas to be a rewarding experience.  Ross was sensitive to my needs and pressures, and worked efficiently to minimise the impact of work on our business.  The outcome was very positive, and will save significant amounts of tax for years to come.  I would recommend their services to anyone”</a:t>
            </a:r>
            <a:endParaRPr lang="en-GB" sz="2400" dirty="0"/>
          </a:p>
          <a:p>
            <a:pPr fontAlgn="base"/>
            <a:r>
              <a:rPr lang="en-GB" sz="2400" dirty="0"/>
              <a:t> </a:t>
            </a:r>
          </a:p>
          <a:p>
            <a:pPr fontAlgn="base"/>
            <a:r>
              <a:rPr lang="en-GB" sz="2400" b="1" dirty="0"/>
              <a:t>David Holmes</a:t>
            </a:r>
            <a:endParaRPr lang="en-GB" sz="2400" dirty="0"/>
          </a:p>
          <a:p>
            <a:pPr fontAlgn="base"/>
            <a:r>
              <a:rPr lang="en-GB" sz="2400" b="1" dirty="0"/>
              <a:t>Chairman of Ashcroft Care Services Limited</a:t>
            </a:r>
            <a:endParaRPr lang="en-GB" sz="2400" dirty="0"/>
          </a:p>
          <a:p>
            <a:pPr marL="305435" indent="-305435"/>
            <a:endParaRPr lang="en-US" sz="2200" dirty="0"/>
          </a:p>
        </p:txBody>
      </p:sp>
    </p:spTree>
    <p:extLst>
      <p:ext uri="{BB962C8B-B14F-4D97-AF65-F5344CB8AC3E}">
        <p14:creationId xmlns:p14="http://schemas.microsoft.com/office/powerpoint/2010/main" val="1416929161"/>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590" y="5438414"/>
            <a:ext cx="3009090" cy="720000"/>
          </a:xfrm>
          <a:prstGeom prst="rect">
            <a:avLst/>
          </a:prstGeom>
        </p:spPr>
      </p:pic>
      <p:sp>
        <p:nvSpPr>
          <p:cNvPr id="9" name="TextBox 8">
            <a:extLst>
              <a:ext uri="{FF2B5EF4-FFF2-40B4-BE49-F238E27FC236}">
                <a16:creationId xmlns:a16="http://schemas.microsoft.com/office/drawing/2014/main" id="{CB708FAA-D306-4E88-BA61-D9A63980EEB4}"/>
              </a:ext>
            </a:extLst>
          </p:cNvPr>
          <p:cNvSpPr txBox="1"/>
          <p:nvPr/>
        </p:nvSpPr>
        <p:spPr>
          <a:xfrm>
            <a:off x="2757318" y="2228671"/>
            <a:ext cx="2196000" cy="1200329"/>
          </a:xfrm>
          <a:prstGeom prst="rect">
            <a:avLst/>
          </a:prstGeom>
          <a:noFill/>
        </p:spPr>
        <p:txBody>
          <a:bodyPr wrap="square" lIns="0" tIns="0" rIns="0" bIns="0" rtlCol="0">
            <a:spAutoFit/>
          </a:bodyPr>
          <a:lstStyle/>
          <a:p>
            <a:r>
              <a:rPr lang="en-GB" sz="1300" dirty="0"/>
              <a:t>Clive Curd</a:t>
            </a:r>
          </a:p>
          <a:p>
            <a:r>
              <a:rPr lang="en-GB" sz="1300" dirty="0"/>
              <a:t>Dip Prop Invest, MRICS, MCIOB</a:t>
            </a:r>
          </a:p>
          <a:p>
            <a:r>
              <a:rPr lang="en-GB" sz="1300" dirty="0">
                <a:solidFill>
                  <a:srgbClr val="C00000"/>
                </a:solidFill>
              </a:rPr>
              <a:t>clive.curd@veritasadvisory.co.uk</a:t>
            </a:r>
          </a:p>
          <a:p>
            <a:r>
              <a:rPr lang="en-GB" sz="1300" dirty="0"/>
              <a:t>DDI: 020 3793 7154</a:t>
            </a:r>
          </a:p>
          <a:p>
            <a:r>
              <a:rPr lang="en-GB" sz="1300" dirty="0"/>
              <a:t>Mob: 07502 376 973</a:t>
            </a:r>
          </a:p>
          <a:p>
            <a:endParaRPr lang="en-GB" sz="1300" dirty="0"/>
          </a:p>
        </p:txBody>
      </p:sp>
      <p:sp>
        <p:nvSpPr>
          <p:cNvPr id="10" name="TextBox 9">
            <a:extLst>
              <a:ext uri="{FF2B5EF4-FFF2-40B4-BE49-F238E27FC236}">
                <a16:creationId xmlns:a16="http://schemas.microsoft.com/office/drawing/2014/main" id="{6DF6540A-A3CD-486B-AA3A-7EBBEFD91379}"/>
              </a:ext>
            </a:extLst>
          </p:cNvPr>
          <p:cNvSpPr txBox="1"/>
          <p:nvPr/>
        </p:nvSpPr>
        <p:spPr>
          <a:xfrm>
            <a:off x="6950682" y="2228671"/>
            <a:ext cx="2741958" cy="1000274"/>
          </a:xfrm>
          <a:prstGeom prst="rect">
            <a:avLst/>
          </a:prstGeom>
          <a:noFill/>
        </p:spPr>
        <p:txBody>
          <a:bodyPr wrap="square" lIns="0" tIns="0" rIns="0" bIns="0" rtlCol="0">
            <a:spAutoFit/>
          </a:bodyPr>
          <a:lstStyle/>
          <a:p>
            <a:r>
              <a:rPr lang="en-GB" sz="1300" dirty="0"/>
              <a:t>Ross McNaughton</a:t>
            </a:r>
          </a:p>
          <a:p>
            <a:r>
              <a:rPr lang="en-GB" sz="1300" dirty="0"/>
              <a:t>FCCA</a:t>
            </a:r>
          </a:p>
          <a:p>
            <a:r>
              <a:rPr lang="en-GB" sz="1300" dirty="0">
                <a:solidFill>
                  <a:srgbClr val="C00000"/>
                </a:solidFill>
              </a:rPr>
              <a:t>ross.mcnaughton@veritasadvisory.co.uk</a:t>
            </a:r>
          </a:p>
          <a:p>
            <a:r>
              <a:rPr lang="en-GB" sz="1300" dirty="0"/>
              <a:t>Mob: 07785 502615</a:t>
            </a:r>
          </a:p>
          <a:p>
            <a:endParaRPr lang="en-GB" sz="1300" dirty="0"/>
          </a:p>
        </p:txBody>
      </p:sp>
      <p:sp>
        <p:nvSpPr>
          <p:cNvPr id="12" name="TextBox 11">
            <a:extLst>
              <a:ext uri="{FF2B5EF4-FFF2-40B4-BE49-F238E27FC236}">
                <a16:creationId xmlns:a16="http://schemas.microsoft.com/office/drawing/2014/main" id="{EFAF1933-D713-410B-B26E-C40A500DC1C8}"/>
              </a:ext>
            </a:extLst>
          </p:cNvPr>
          <p:cNvSpPr txBox="1"/>
          <p:nvPr/>
        </p:nvSpPr>
        <p:spPr>
          <a:xfrm>
            <a:off x="4357197" y="5452166"/>
            <a:ext cx="3452521" cy="692497"/>
          </a:xfrm>
          <a:prstGeom prst="rect">
            <a:avLst/>
          </a:prstGeom>
          <a:noFill/>
        </p:spPr>
        <p:txBody>
          <a:bodyPr wrap="square" lIns="0" tIns="0" rIns="0" bIns="0" rtlCol="0">
            <a:spAutoFit/>
          </a:bodyPr>
          <a:lstStyle/>
          <a:p>
            <a:r>
              <a:rPr lang="en-GB" sz="1500" dirty="0"/>
              <a:t>30 Newman Street, London, W1T 1PT</a:t>
            </a:r>
          </a:p>
          <a:p>
            <a:r>
              <a:rPr lang="en-GB" sz="1500" dirty="0"/>
              <a:t>Telephone: 020 3130 0293</a:t>
            </a:r>
          </a:p>
          <a:p>
            <a:r>
              <a:rPr lang="en-GB" sz="1500" dirty="0">
                <a:solidFill>
                  <a:srgbClr val="C00000"/>
                </a:solidFill>
              </a:rPr>
              <a:t>www.veritasadvisory.co.uk</a:t>
            </a:r>
          </a:p>
        </p:txBody>
      </p:sp>
      <p:cxnSp>
        <p:nvCxnSpPr>
          <p:cNvPr id="3" name="Straight Connector 2">
            <a:extLst>
              <a:ext uri="{FF2B5EF4-FFF2-40B4-BE49-F238E27FC236}">
                <a16:creationId xmlns:a16="http://schemas.microsoft.com/office/drawing/2014/main" id="{E9A143F5-9F4A-4336-9A94-98A679AA9DCD}"/>
              </a:ext>
            </a:extLst>
          </p:cNvPr>
          <p:cNvCxnSpPr>
            <a:cxnSpLocks/>
          </p:cNvCxnSpPr>
          <p:nvPr/>
        </p:nvCxnSpPr>
        <p:spPr>
          <a:xfrm>
            <a:off x="4012161" y="5433504"/>
            <a:ext cx="0" cy="7200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132482"/>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500" dirty="0"/>
              <a:t>UNDERSTANDING YOUR opportunity</a:t>
            </a:r>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595671" y="1421675"/>
            <a:ext cx="11744587" cy="4572000"/>
          </a:xfrm>
          <a:prstGeom prst="rect">
            <a:avLst/>
          </a:prstGeom>
        </p:spPr>
        <p:txBody>
          <a:bodyPr anchor="t"/>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GB" sz="2800" dirty="0">
                <a:solidFill>
                  <a:schemeClr val="tx1"/>
                </a:solidFill>
              </a:rPr>
              <a:t>Have you over the past 3 years –</a:t>
            </a:r>
          </a:p>
          <a:p>
            <a:pPr marL="629435" lvl="1" indent="-305435"/>
            <a:r>
              <a:rPr lang="en-US" sz="2600" dirty="0">
                <a:solidFill>
                  <a:schemeClr val="tx1"/>
                </a:solidFill>
              </a:rPr>
              <a:t>Purchased a property that is being used to provide Care facilities</a:t>
            </a:r>
          </a:p>
          <a:p>
            <a:pPr marL="629435" lvl="1" indent="-305435"/>
            <a:r>
              <a:rPr lang="en-US" sz="2600" dirty="0">
                <a:solidFill>
                  <a:schemeClr val="tx1"/>
                </a:solidFill>
              </a:rPr>
              <a:t>Built a property that is being used to provide Care facilities</a:t>
            </a:r>
          </a:p>
          <a:p>
            <a:pPr marL="629435" lvl="1" indent="-305435"/>
            <a:r>
              <a:rPr lang="en-US" sz="2600" dirty="0">
                <a:solidFill>
                  <a:schemeClr val="tx1"/>
                </a:solidFill>
              </a:rPr>
              <a:t>Extended an existing property</a:t>
            </a:r>
          </a:p>
          <a:p>
            <a:pPr marL="629435" lvl="1" indent="-305435"/>
            <a:r>
              <a:rPr lang="en-US" sz="2600" dirty="0">
                <a:solidFill>
                  <a:schemeClr val="tx1"/>
                </a:solidFill>
              </a:rPr>
              <a:t>Refurbished an existing property</a:t>
            </a:r>
          </a:p>
          <a:p>
            <a:pPr marL="629435" lvl="1" indent="-305435"/>
            <a:r>
              <a:rPr lang="en-US" sz="2600" dirty="0">
                <a:solidFill>
                  <a:schemeClr val="tx1"/>
                </a:solidFill>
              </a:rPr>
              <a:t>Purchased the share capital of a company that owns a Care property</a:t>
            </a:r>
          </a:p>
          <a:p>
            <a:pPr marL="305435" indent="-305435"/>
            <a:r>
              <a:rPr lang="en-GB" sz="2800" dirty="0">
                <a:solidFill>
                  <a:schemeClr val="tx1"/>
                </a:solidFill>
              </a:rPr>
              <a:t>If the answer is yes then you could be sitting on significant tax savings waiting to be released</a:t>
            </a:r>
          </a:p>
          <a:p>
            <a:pPr marL="0" indent="0">
              <a:buNone/>
            </a:pPr>
            <a:endParaRPr lang="en-GB" sz="3000" dirty="0">
              <a:solidFill>
                <a:schemeClr val="tx1"/>
              </a:solidFill>
            </a:endParaRPr>
          </a:p>
        </p:txBody>
      </p:sp>
    </p:spTree>
    <p:extLst>
      <p:ext uri="{BB962C8B-B14F-4D97-AF65-F5344CB8AC3E}">
        <p14:creationId xmlns:p14="http://schemas.microsoft.com/office/powerpoint/2010/main" val="3867832291"/>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500" dirty="0"/>
              <a:t>Aim of VERITAS ADVISORY and CSW Members</a:t>
            </a:r>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226503" y="1799999"/>
            <a:ext cx="11744587" cy="4572000"/>
          </a:xfrm>
          <a:prstGeom prst="rect">
            <a:avLst/>
          </a:prstGeom>
        </p:spPr>
        <p:txBody>
          <a:bodyPr anchor="t"/>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GB" sz="2800" dirty="0">
                <a:solidFill>
                  <a:schemeClr val="tx1"/>
                </a:solidFill>
              </a:rPr>
              <a:t>Care Home owners release cash from their properties</a:t>
            </a:r>
            <a:endParaRPr lang="en-US" sz="2800" dirty="0">
              <a:solidFill>
                <a:schemeClr val="tx1"/>
              </a:solidFill>
            </a:endParaRPr>
          </a:p>
          <a:p>
            <a:pPr marL="305435" indent="-305435"/>
            <a:r>
              <a:rPr lang="en-GB" sz="2800" dirty="0">
                <a:solidFill>
                  <a:schemeClr val="tx1"/>
                </a:solidFill>
              </a:rPr>
              <a:t>Veritas achieve this by helping CSW Members</a:t>
            </a:r>
          </a:p>
          <a:p>
            <a:pPr marL="305435" indent="-305435"/>
            <a:r>
              <a:rPr lang="en-GB" sz="2800" dirty="0">
                <a:solidFill>
                  <a:schemeClr val="tx1"/>
                </a:solidFill>
              </a:rPr>
              <a:t>Does your Care Home qualify for this opportunity</a:t>
            </a:r>
          </a:p>
          <a:p>
            <a:pPr marL="305435" indent="-305435"/>
            <a:r>
              <a:rPr lang="en-GB" sz="2800" dirty="0">
                <a:solidFill>
                  <a:schemeClr val="tx1"/>
                </a:solidFill>
              </a:rPr>
              <a:t>Misconception – Assume the accountant will have made a </a:t>
            </a:r>
            <a:r>
              <a:rPr lang="en-GB" sz="2800" b="1" dirty="0">
                <a:solidFill>
                  <a:schemeClr val="tx1"/>
                </a:solidFill>
              </a:rPr>
              <a:t>full</a:t>
            </a:r>
            <a:r>
              <a:rPr lang="en-GB" sz="2800" dirty="0">
                <a:solidFill>
                  <a:schemeClr val="tx1"/>
                </a:solidFill>
              </a:rPr>
              <a:t> </a:t>
            </a:r>
            <a:r>
              <a:rPr lang="en-GB" sz="2800" b="1" dirty="0">
                <a:solidFill>
                  <a:schemeClr val="tx1"/>
                </a:solidFill>
              </a:rPr>
              <a:t>claim</a:t>
            </a:r>
            <a:r>
              <a:rPr lang="en-GB" sz="2800" dirty="0">
                <a:solidFill>
                  <a:schemeClr val="tx1"/>
                </a:solidFill>
              </a:rPr>
              <a:t> – Recent review on a £19m spend found original claim £3m but Veritas increased that to £7m</a:t>
            </a:r>
          </a:p>
        </p:txBody>
      </p:sp>
    </p:spTree>
    <p:extLst>
      <p:ext uri="{BB962C8B-B14F-4D97-AF65-F5344CB8AC3E}">
        <p14:creationId xmlns:p14="http://schemas.microsoft.com/office/powerpoint/2010/main" val="4077803667"/>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500" dirty="0"/>
              <a:t>Property expenditure</a:t>
            </a:r>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226503" y="1799999"/>
            <a:ext cx="11744587" cy="4572000"/>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GB" sz="3200" dirty="0">
                <a:solidFill>
                  <a:schemeClr val="tx1"/>
                </a:solidFill>
              </a:rPr>
              <a:t>Expenditure is a necessary business cost</a:t>
            </a:r>
          </a:p>
          <a:p>
            <a:r>
              <a:rPr lang="en-GB" sz="3200" dirty="0">
                <a:solidFill>
                  <a:schemeClr val="tx1"/>
                </a:solidFill>
              </a:rPr>
              <a:t>Government incentives to encourage expenditure on</a:t>
            </a:r>
          </a:p>
          <a:p>
            <a:pPr lvl="1"/>
            <a:r>
              <a:rPr lang="en-GB" sz="3000" dirty="0">
                <a:solidFill>
                  <a:schemeClr val="tx1"/>
                </a:solidFill>
              </a:rPr>
              <a:t>Acquisition of new home</a:t>
            </a:r>
          </a:p>
          <a:p>
            <a:pPr lvl="1"/>
            <a:r>
              <a:rPr lang="en-GB" sz="3000" dirty="0">
                <a:solidFill>
                  <a:schemeClr val="tx1"/>
                </a:solidFill>
              </a:rPr>
              <a:t>New buildings project</a:t>
            </a:r>
          </a:p>
          <a:p>
            <a:pPr lvl="1"/>
            <a:r>
              <a:rPr lang="en-GB" sz="3000" dirty="0">
                <a:solidFill>
                  <a:schemeClr val="tx1"/>
                </a:solidFill>
              </a:rPr>
              <a:t>Refurbishment and refit</a:t>
            </a:r>
          </a:p>
          <a:p>
            <a:pPr lvl="1"/>
            <a:r>
              <a:rPr lang="en-GB" sz="3000" dirty="0">
                <a:solidFill>
                  <a:schemeClr val="tx1"/>
                </a:solidFill>
              </a:rPr>
              <a:t>Extension</a:t>
            </a:r>
          </a:p>
          <a:p>
            <a:pPr lvl="1"/>
            <a:r>
              <a:rPr lang="en-GB" sz="3000" dirty="0">
                <a:solidFill>
                  <a:schemeClr val="tx1"/>
                </a:solidFill>
              </a:rPr>
              <a:t>Upgrade equipment</a:t>
            </a:r>
          </a:p>
        </p:txBody>
      </p:sp>
    </p:spTree>
    <p:extLst>
      <p:ext uri="{BB962C8B-B14F-4D97-AF65-F5344CB8AC3E}">
        <p14:creationId xmlns:p14="http://schemas.microsoft.com/office/powerpoint/2010/main" val="426597135"/>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500" dirty="0"/>
              <a:t>How it Works</a:t>
            </a:r>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graphicFrame>
        <p:nvGraphicFramePr>
          <p:cNvPr id="5" name="Content Placeholder 4">
            <a:extLst>
              <a:ext uri="{FF2B5EF4-FFF2-40B4-BE49-F238E27FC236}">
                <a16:creationId xmlns:a16="http://schemas.microsoft.com/office/drawing/2014/main" id="{CEF65C3B-A8D7-4222-BB04-2BA72A0865E6}"/>
              </a:ext>
            </a:extLst>
          </p:cNvPr>
          <p:cNvGraphicFramePr>
            <a:graphicFrameLocks/>
          </p:cNvGraphicFramePr>
          <p:nvPr/>
        </p:nvGraphicFramePr>
        <p:xfrm>
          <a:off x="447676" y="1799999"/>
          <a:ext cx="11296647" cy="4571998"/>
        </p:xfrm>
        <a:graphic>
          <a:graphicData uri="http://schemas.openxmlformats.org/drawingml/2006/table">
            <a:tbl>
              <a:tblPr firstRow="1" bandRow="1">
                <a:tableStyleId>{21E4AEA4-8DFA-4A89-87EB-49C32662AFE0}</a:tableStyleId>
              </a:tblPr>
              <a:tblGrid>
                <a:gridCol w="3765549">
                  <a:extLst>
                    <a:ext uri="{9D8B030D-6E8A-4147-A177-3AD203B41FA5}">
                      <a16:colId xmlns:a16="http://schemas.microsoft.com/office/drawing/2014/main" val="759311172"/>
                    </a:ext>
                  </a:extLst>
                </a:gridCol>
                <a:gridCol w="3765549">
                  <a:extLst>
                    <a:ext uri="{9D8B030D-6E8A-4147-A177-3AD203B41FA5}">
                      <a16:colId xmlns:a16="http://schemas.microsoft.com/office/drawing/2014/main" val="2397997402"/>
                    </a:ext>
                  </a:extLst>
                </a:gridCol>
                <a:gridCol w="3765549">
                  <a:extLst>
                    <a:ext uri="{9D8B030D-6E8A-4147-A177-3AD203B41FA5}">
                      <a16:colId xmlns:a16="http://schemas.microsoft.com/office/drawing/2014/main" val="452493489"/>
                    </a:ext>
                  </a:extLst>
                </a:gridCol>
              </a:tblGrid>
              <a:tr h="1400174">
                <a:tc>
                  <a:txBody>
                    <a:bodyPr/>
                    <a:lstStyle/>
                    <a:p>
                      <a:r>
                        <a:rPr lang="en-GB" sz="2800" b="0" dirty="0"/>
                        <a:t>Basic</a:t>
                      </a:r>
                    </a:p>
                    <a:p>
                      <a:r>
                        <a:rPr lang="en-GB" sz="2800" b="0" dirty="0"/>
                        <a:t>Tax Return</a:t>
                      </a:r>
                      <a:endParaRPr lang="en-GB" sz="2800" b="0" dirty="0">
                        <a:latin typeface="+mn-lt"/>
                      </a:endParaRPr>
                    </a:p>
                  </a:txBody>
                  <a:tcPr>
                    <a:solidFill>
                      <a:schemeClr val="accent2">
                        <a:lumMod val="75000"/>
                      </a:schemeClr>
                    </a:solidFill>
                  </a:tcPr>
                </a:tc>
                <a:tc>
                  <a:txBody>
                    <a:bodyPr/>
                    <a:lstStyle/>
                    <a:p>
                      <a:pPr algn="ctr"/>
                      <a:r>
                        <a:rPr lang="en-GB" sz="2800" b="0" dirty="0"/>
                        <a:t>Without</a:t>
                      </a:r>
                    </a:p>
                    <a:p>
                      <a:pPr algn="ctr"/>
                      <a:r>
                        <a:rPr lang="en-GB" sz="2800" b="0" dirty="0"/>
                        <a:t>Capital</a:t>
                      </a:r>
                      <a:r>
                        <a:rPr lang="en-GB" sz="2800" b="0" baseline="0" dirty="0"/>
                        <a:t> Allowances</a:t>
                      </a:r>
                    </a:p>
                    <a:p>
                      <a:pPr algn="ctr"/>
                      <a:endParaRPr lang="en-GB" sz="2400" b="0" dirty="0">
                        <a:latin typeface="+mn-lt"/>
                      </a:endParaRPr>
                    </a:p>
                  </a:txBody>
                  <a:tcPr>
                    <a:solidFill>
                      <a:schemeClr val="accent2">
                        <a:lumMod val="75000"/>
                      </a:schemeClr>
                    </a:solidFill>
                  </a:tcPr>
                </a:tc>
                <a:tc>
                  <a:txBody>
                    <a:bodyPr/>
                    <a:lstStyle/>
                    <a:p>
                      <a:pPr algn="ctr"/>
                      <a:r>
                        <a:rPr lang="en-GB" sz="2800" b="0" dirty="0"/>
                        <a:t>With</a:t>
                      </a:r>
                    </a:p>
                    <a:p>
                      <a:pPr algn="ctr"/>
                      <a:r>
                        <a:rPr lang="en-GB" sz="2800" b="0" dirty="0"/>
                        <a:t>Capital</a:t>
                      </a:r>
                      <a:r>
                        <a:rPr lang="en-GB" sz="2800" b="0" baseline="0" dirty="0"/>
                        <a:t> Allowances</a:t>
                      </a:r>
                      <a:endParaRPr lang="en-GB" sz="2800" b="0" dirty="0">
                        <a:latin typeface="+mn-lt"/>
                      </a:endParaRPr>
                    </a:p>
                  </a:txBody>
                  <a:tcPr>
                    <a:solidFill>
                      <a:schemeClr val="accent2">
                        <a:lumMod val="75000"/>
                      </a:schemeClr>
                    </a:solidFill>
                  </a:tcPr>
                </a:tc>
                <a:extLst>
                  <a:ext uri="{0D108BD9-81ED-4DB2-BD59-A6C34878D82A}">
                    <a16:rowId xmlns:a16="http://schemas.microsoft.com/office/drawing/2014/main" val="3327519467"/>
                  </a:ext>
                </a:extLst>
              </a:tr>
              <a:tr h="542925">
                <a:tc>
                  <a:txBody>
                    <a:bodyPr/>
                    <a:lstStyle/>
                    <a:p>
                      <a:r>
                        <a:rPr lang="en-GB" sz="2800" dirty="0"/>
                        <a:t>Profit before tax</a:t>
                      </a:r>
                      <a:endParaRPr lang="en-GB" sz="2800" dirty="0">
                        <a:latin typeface="+mn-lt"/>
                      </a:endParaRPr>
                    </a:p>
                  </a:txBody>
                  <a:tcPr>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t>£200,000</a:t>
                      </a:r>
                      <a:endParaRPr lang="en-GB" sz="2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t>£200,000</a:t>
                      </a:r>
                      <a:endParaRPr lang="en-GB" sz="2800" dirty="0">
                        <a:latin typeface="+mn-lt"/>
                      </a:endParaRPr>
                    </a:p>
                  </a:txBody>
                  <a:tcPr>
                    <a:lnL w="12700" cap="flat" cmpd="sng" algn="ctr">
                      <a:no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6203698"/>
                  </a:ext>
                </a:extLst>
              </a:tr>
              <a:tr h="1000124">
                <a:tc>
                  <a:txBody>
                    <a:bodyPr/>
                    <a:lstStyle/>
                    <a:p>
                      <a:r>
                        <a:rPr lang="en-GB" sz="2800" dirty="0"/>
                        <a:t>Deduct</a:t>
                      </a:r>
                      <a:r>
                        <a:rPr lang="en-GB" sz="2800" baseline="0" dirty="0"/>
                        <a:t> Allowable Costs</a:t>
                      </a:r>
                    </a:p>
                    <a:p>
                      <a:r>
                        <a:rPr lang="en-GB" sz="2800" baseline="0" dirty="0"/>
                        <a:t>i.e. Debt Finance</a:t>
                      </a:r>
                      <a:endParaRPr lang="en-GB" sz="2800" dirty="0">
                        <a:latin typeface="+mn-lt"/>
                      </a:endParaRPr>
                    </a:p>
                  </a:txBody>
                  <a:tcPr>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solidFill>
                            <a:srgbClr val="FF0000"/>
                          </a:solidFill>
                        </a:rPr>
                        <a:t>(£100,000)</a:t>
                      </a:r>
                      <a:endParaRPr lang="en-GB" sz="2800" dirty="0">
                        <a:solidFill>
                          <a:srgbClr val="FF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solidFill>
                            <a:srgbClr val="FF0000"/>
                          </a:solidFill>
                        </a:rPr>
                        <a:t>(£100,000)</a:t>
                      </a:r>
                      <a:endParaRPr lang="en-GB" sz="2800" dirty="0">
                        <a:solidFill>
                          <a:srgbClr val="FF0000"/>
                        </a:solidFill>
                        <a:latin typeface="+mn-lt"/>
                      </a:endParaRPr>
                    </a:p>
                  </a:txBody>
                  <a:tcPr>
                    <a:lnL w="12700" cap="flat" cmpd="sng" algn="ctr">
                      <a:no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21779809"/>
                  </a:ext>
                </a:extLst>
              </a:tr>
              <a:tr h="542925">
                <a:tc>
                  <a:txBody>
                    <a:bodyPr/>
                    <a:lstStyle/>
                    <a:p>
                      <a:r>
                        <a:rPr lang="en-GB" sz="2800" dirty="0"/>
                        <a:t>Capital Allowances</a:t>
                      </a:r>
                      <a:endParaRPr lang="en-GB" sz="2800" dirty="0">
                        <a:latin typeface="+mn-lt"/>
                      </a:endParaRPr>
                    </a:p>
                  </a:txBody>
                  <a:tcPr>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t>No Claims</a:t>
                      </a:r>
                      <a:endParaRPr lang="en-GB" sz="2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solidFill>
                            <a:srgbClr val="FF0000"/>
                          </a:solidFill>
                        </a:rPr>
                        <a:t>(£100,000)</a:t>
                      </a:r>
                      <a:endParaRPr lang="en-GB" sz="2800" dirty="0">
                        <a:solidFill>
                          <a:srgbClr val="FF0000"/>
                        </a:solidFill>
                        <a:latin typeface="+mn-lt"/>
                      </a:endParaRPr>
                    </a:p>
                  </a:txBody>
                  <a:tcPr>
                    <a:lnL w="12700" cap="flat" cmpd="sng" algn="ctr">
                      <a:no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93128851"/>
                  </a:ext>
                </a:extLst>
              </a:tr>
              <a:tr h="542925">
                <a:tc>
                  <a:txBody>
                    <a:bodyPr/>
                    <a:lstStyle/>
                    <a:p>
                      <a:r>
                        <a:rPr lang="en-GB" sz="2800" dirty="0"/>
                        <a:t>Profit Subject to Tax</a:t>
                      </a:r>
                      <a:endParaRPr lang="en-GB" sz="2800" dirty="0">
                        <a:latin typeface="+mn-lt"/>
                      </a:endParaRPr>
                    </a:p>
                  </a:txBody>
                  <a:tcPr>
                    <a:lnR w="12700" cap="flat" cmpd="sng" algn="ctr">
                      <a:solidFill>
                        <a:schemeClr val="accent2">
                          <a:lumMod val="20000"/>
                          <a:lumOff val="8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r"/>
                      <a:r>
                        <a:rPr lang="en-GB" sz="2800" dirty="0"/>
                        <a:t>£100,000</a:t>
                      </a:r>
                      <a:endParaRPr lang="en-GB" sz="2800" dirty="0">
                        <a:latin typeface="+mn-lt"/>
                      </a:endParaRPr>
                    </a:p>
                  </a:txBody>
                  <a:tcPr>
                    <a:lnL w="12700" cap="flat" cmpd="sng" algn="ctr">
                      <a:solidFill>
                        <a:schemeClr val="accent2">
                          <a:lumMod val="20000"/>
                          <a:lumOff val="80000"/>
                        </a:schemeClr>
                      </a:solidFill>
                      <a:prstDash val="solid"/>
                      <a:round/>
                      <a:headEnd type="none" w="med" len="med"/>
                      <a:tailEnd type="none" w="med" len="med"/>
                    </a:lnL>
                    <a:lnR w="12700" cap="flat" cmpd="sng" algn="ctr">
                      <a:solidFill>
                        <a:schemeClr val="accent2">
                          <a:lumMod val="20000"/>
                          <a:lumOff val="8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r"/>
                      <a:r>
                        <a:rPr lang="en-GB" sz="2800" dirty="0"/>
                        <a:t>0</a:t>
                      </a:r>
                      <a:endParaRPr lang="en-GB" sz="2800" dirty="0">
                        <a:latin typeface="+mn-lt"/>
                      </a:endParaRPr>
                    </a:p>
                  </a:txBody>
                  <a:tcPr>
                    <a:lnL w="12700" cap="flat" cmpd="sng" algn="ctr">
                      <a:solidFill>
                        <a:schemeClr val="accent2">
                          <a:lumMod val="20000"/>
                          <a:lumOff val="8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8988971"/>
                  </a:ext>
                </a:extLst>
              </a:tr>
              <a:tr h="542925">
                <a:tc>
                  <a:txBody>
                    <a:bodyPr/>
                    <a:lstStyle/>
                    <a:p>
                      <a:r>
                        <a:rPr lang="en-GB" sz="2800" dirty="0"/>
                        <a:t>Tax</a:t>
                      </a:r>
                      <a:r>
                        <a:rPr lang="en-GB" sz="2800" baseline="0" dirty="0"/>
                        <a:t> to Pay (@ 19%)</a:t>
                      </a:r>
                      <a:endParaRPr lang="en-GB" sz="2800" baseline="0" dirty="0">
                        <a:latin typeface="+mn-lt"/>
                      </a:endParaRPr>
                    </a:p>
                  </a:txBody>
                  <a:tcPr>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t>£19,000</a:t>
                      </a:r>
                      <a:endParaRPr lang="en-GB" sz="2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r>
                        <a:rPr lang="en-GB" sz="2800" dirty="0"/>
                        <a:t>0</a:t>
                      </a:r>
                      <a:endParaRPr lang="en-GB" sz="2800" dirty="0">
                        <a:latin typeface="+mn-lt"/>
                      </a:endParaRPr>
                    </a:p>
                  </a:txBody>
                  <a:tcPr>
                    <a:lnL w="12700" cap="flat" cmpd="sng" algn="ctr">
                      <a:no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08295403"/>
                  </a:ext>
                </a:extLst>
              </a:tr>
            </a:tbl>
          </a:graphicData>
        </a:graphic>
      </p:graphicFrame>
    </p:spTree>
    <p:extLst>
      <p:ext uri="{BB962C8B-B14F-4D97-AF65-F5344CB8AC3E}">
        <p14:creationId xmlns:p14="http://schemas.microsoft.com/office/powerpoint/2010/main" val="222838319"/>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400" dirty="0"/>
              <a:t>acquisitions</a:t>
            </a:r>
            <a:endParaRPr lang="en-GB" sz="2500" dirty="0"/>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4952095" y="1853114"/>
            <a:ext cx="6280494" cy="3060000"/>
          </a:xfrm>
          <a:prstGeom prst="rect">
            <a:avLst/>
          </a:prstGeom>
        </p:spPr>
        <p:txBody>
          <a:bodyPr anchor="ct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
            </a:pPr>
            <a:endParaRPr lang="en-GB" sz="2800" dirty="0">
              <a:solidFill>
                <a:schemeClr val="tx1"/>
              </a:solidFill>
            </a:endParaRPr>
          </a:p>
          <a:p>
            <a:pPr>
              <a:buFont typeface="Wingdings" panose="05000000000000000000" pitchFamily="2" charset="2"/>
              <a:buChar char="§"/>
            </a:pPr>
            <a:r>
              <a:rPr lang="en-GB" sz="2800" dirty="0">
                <a:solidFill>
                  <a:schemeClr val="tx1"/>
                </a:solidFill>
              </a:rPr>
              <a:t>2</a:t>
            </a:r>
            <a:r>
              <a:rPr lang="en-GB" sz="2800" baseline="30000" dirty="0">
                <a:solidFill>
                  <a:schemeClr val="tx1"/>
                </a:solidFill>
              </a:rPr>
              <a:t>nd</a:t>
            </a:r>
            <a:r>
              <a:rPr lang="en-GB" sz="2800" dirty="0">
                <a:solidFill>
                  <a:schemeClr val="tx1"/>
                </a:solidFill>
              </a:rPr>
              <a:t> Hand building</a:t>
            </a:r>
          </a:p>
          <a:p>
            <a:pPr>
              <a:buFont typeface="Wingdings" panose="05000000000000000000" pitchFamily="2" charset="2"/>
              <a:buChar char="§"/>
            </a:pPr>
            <a:r>
              <a:rPr lang="en-GB" sz="2800" dirty="0">
                <a:solidFill>
                  <a:schemeClr val="tx1"/>
                </a:solidFill>
              </a:rPr>
              <a:t>Due diligence at HOT’s</a:t>
            </a:r>
          </a:p>
          <a:p>
            <a:pPr>
              <a:buFont typeface="Wingdings" panose="05000000000000000000" pitchFamily="2" charset="2"/>
              <a:buChar char="§"/>
            </a:pPr>
            <a:r>
              <a:rPr lang="en-GB" sz="2800" dirty="0">
                <a:solidFill>
                  <a:schemeClr val="tx1"/>
                </a:solidFill>
              </a:rPr>
              <a:t>Parties agree value in contract</a:t>
            </a:r>
          </a:p>
          <a:p>
            <a:pPr>
              <a:buFont typeface="Wingdings" panose="05000000000000000000" pitchFamily="2" charset="2"/>
              <a:buChar char="§"/>
            </a:pPr>
            <a:r>
              <a:rPr lang="en-GB" sz="2800" dirty="0">
                <a:solidFill>
                  <a:schemeClr val="tx1"/>
                </a:solidFill>
              </a:rPr>
              <a:t>Opportunity from 1 March 2008</a:t>
            </a:r>
          </a:p>
          <a:p>
            <a:pPr>
              <a:buFont typeface="Wingdings" panose="05000000000000000000" pitchFamily="2" charset="2"/>
              <a:buChar char="§"/>
            </a:pPr>
            <a:r>
              <a:rPr lang="en-GB" sz="2800" dirty="0">
                <a:solidFill>
                  <a:schemeClr val="tx1"/>
                </a:solidFill>
              </a:rPr>
              <a:t>C.A’s £1million-£1.5million</a:t>
            </a:r>
          </a:p>
          <a:p>
            <a:pPr>
              <a:buFont typeface="Wingdings" panose="05000000000000000000" pitchFamily="2" charset="2"/>
              <a:buChar char="§"/>
            </a:pPr>
            <a:endParaRPr lang="en-GB" sz="2800" dirty="0">
              <a:solidFill>
                <a:schemeClr val="tx1"/>
              </a:solidFill>
            </a:endParaRPr>
          </a:p>
          <a:p>
            <a:pPr>
              <a:buFont typeface="Wingdings" panose="05000000000000000000" pitchFamily="2" charset="2"/>
              <a:buChar char="§"/>
            </a:pPr>
            <a:endParaRPr lang="en-GB" sz="2800" dirty="0">
              <a:solidFill>
                <a:schemeClr val="tx1"/>
              </a:solidFill>
            </a:endParaRPr>
          </a:p>
        </p:txBody>
      </p:sp>
      <p:sp>
        <p:nvSpPr>
          <p:cNvPr id="8" name="Content Placeholder 4">
            <a:extLst>
              <a:ext uri="{FF2B5EF4-FFF2-40B4-BE49-F238E27FC236}">
                <a16:creationId xmlns:a16="http://schemas.microsoft.com/office/drawing/2014/main" id="{2766EDA9-8D60-4EE1-A689-443646970E8A}"/>
              </a:ext>
            </a:extLst>
          </p:cNvPr>
          <p:cNvSpPr txBox="1">
            <a:spLocks/>
          </p:cNvSpPr>
          <p:nvPr/>
        </p:nvSpPr>
        <p:spPr>
          <a:xfrm>
            <a:off x="447675" y="5238323"/>
            <a:ext cx="11296646" cy="1390423"/>
          </a:xfrm>
          <a:prstGeom prst="rect">
            <a:avLst/>
          </a:prstGeom>
        </p:spPr>
        <p:txBody>
          <a:bodyPr anchor="b"/>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None/>
            </a:pPr>
            <a:r>
              <a:rPr lang="en-GB" sz="2800" dirty="0">
                <a:solidFill>
                  <a:srgbClr val="C00000"/>
                </a:solidFill>
              </a:rPr>
              <a:t>Benefit</a:t>
            </a:r>
          </a:p>
          <a:p>
            <a:pPr marL="0" indent="0">
              <a:spcBef>
                <a:spcPts val="0"/>
              </a:spcBef>
              <a:spcAft>
                <a:spcPts val="0"/>
              </a:spcAft>
              <a:buNone/>
            </a:pPr>
            <a:r>
              <a:rPr lang="en-GB" sz="2800" dirty="0">
                <a:solidFill>
                  <a:schemeClr val="tx1"/>
                </a:solidFill>
              </a:rPr>
              <a:t>£10million care home acquisition, cash benefit £285,000 if clear entitlement</a:t>
            </a:r>
          </a:p>
          <a:p>
            <a:pPr marL="0" indent="0">
              <a:spcBef>
                <a:spcPts val="0"/>
              </a:spcBef>
              <a:spcAft>
                <a:spcPts val="0"/>
              </a:spcAft>
              <a:buNone/>
            </a:pPr>
            <a:endParaRPr lang="en-GB" sz="2800" dirty="0">
              <a:solidFill>
                <a:schemeClr val="tx1"/>
              </a:solidFill>
            </a:endParaRPr>
          </a:p>
        </p:txBody>
      </p:sp>
      <p:pic>
        <p:nvPicPr>
          <p:cNvPr id="1028" name="Picture 4">
            <a:extLst>
              <a:ext uri="{FF2B5EF4-FFF2-40B4-BE49-F238E27FC236}">
                <a16:creationId xmlns:a16="http://schemas.microsoft.com/office/drawing/2014/main" id="{5E41323B-A841-485E-AD43-168F2B70E446}"/>
              </a:ext>
            </a:extLst>
          </p:cNvPr>
          <p:cNvPicPr>
            <a:picLocks noChangeAspect="1" noChangeArrowheads="1"/>
          </p:cNvPicPr>
          <p:nvPr/>
        </p:nvPicPr>
        <p:blipFill>
          <a:blip r:embed="rId3"/>
          <a:srcRect/>
          <a:stretch/>
        </p:blipFill>
        <p:spPr bwMode="auto">
          <a:xfrm>
            <a:off x="542218" y="1692884"/>
            <a:ext cx="4194713" cy="322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69090"/>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400" dirty="0" err="1"/>
              <a:t>DevelopmentS</a:t>
            </a:r>
            <a:endParaRPr lang="en-GB" sz="2500" dirty="0"/>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4965127" y="1853114"/>
            <a:ext cx="6779193" cy="3060000"/>
          </a:xfrm>
          <a:prstGeom prst="rect">
            <a:avLst/>
          </a:prstGeom>
        </p:spPr>
        <p:txBody>
          <a:bodyPr anchor="ct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
            </a:pPr>
            <a:r>
              <a:rPr lang="en-GB" sz="2800" dirty="0">
                <a:solidFill>
                  <a:schemeClr val="tx1"/>
                </a:solidFill>
              </a:rPr>
              <a:t>Build Cost					= £10,000,000</a:t>
            </a:r>
          </a:p>
          <a:p>
            <a:pPr>
              <a:buFont typeface="Wingdings" panose="05000000000000000000" pitchFamily="2" charset="2"/>
              <a:buChar char="§"/>
            </a:pPr>
            <a:r>
              <a:rPr lang="en-GB" sz="2800" dirty="0">
                <a:solidFill>
                  <a:schemeClr val="tx1"/>
                </a:solidFill>
              </a:rPr>
              <a:t>P &amp; M and Integral		= £4,000,000</a:t>
            </a:r>
          </a:p>
          <a:p>
            <a:pPr>
              <a:buFont typeface="Wingdings" panose="05000000000000000000" pitchFamily="2" charset="2"/>
              <a:buChar char="§"/>
            </a:pPr>
            <a:r>
              <a:rPr lang="en-GB" sz="2800" dirty="0">
                <a:solidFill>
                  <a:schemeClr val="tx1"/>
                </a:solidFill>
              </a:rPr>
              <a:t>SBA 						= £5,500,000</a:t>
            </a:r>
          </a:p>
          <a:p>
            <a:pPr>
              <a:buFont typeface="Wingdings" panose="05000000000000000000" pitchFamily="2" charset="2"/>
              <a:buChar char="§"/>
            </a:pPr>
            <a:r>
              <a:rPr lang="en-GB" sz="2800" dirty="0">
                <a:solidFill>
                  <a:srgbClr val="C00000"/>
                </a:solidFill>
              </a:rPr>
              <a:t>Cash benefit year 1		= £80,000-£270,000</a:t>
            </a:r>
          </a:p>
          <a:p>
            <a:pPr>
              <a:buFont typeface="Wingdings" panose="05000000000000000000" pitchFamily="2" charset="2"/>
              <a:buChar char="§"/>
            </a:pPr>
            <a:r>
              <a:rPr lang="en-GB" sz="2800" dirty="0">
                <a:solidFill>
                  <a:srgbClr val="C00000"/>
                </a:solidFill>
              </a:rPr>
              <a:t>After 10 years 			= £590,000</a:t>
            </a:r>
          </a:p>
        </p:txBody>
      </p:sp>
      <p:sp>
        <p:nvSpPr>
          <p:cNvPr id="8" name="Content Placeholder 4">
            <a:extLst>
              <a:ext uri="{FF2B5EF4-FFF2-40B4-BE49-F238E27FC236}">
                <a16:creationId xmlns:a16="http://schemas.microsoft.com/office/drawing/2014/main" id="{2766EDA9-8D60-4EE1-A689-443646970E8A}"/>
              </a:ext>
            </a:extLst>
          </p:cNvPr>
          <p:cNvSpPr txBox="1">
            <a:spLocks/>
          </p:cNvSpPr>
          <p:nvPr/>
        </p:nvSpPr>
        <p:spPr>
          <a:xfrm>
            <a:off x="447675" y="5238323"/>
            <a:ext cx="11296646" cy="1390423"/>
          </a:xfrm>
          <a:prstGeom prst="rect">
            <a:avLst/>
          </a:prstGeom>
        </p:spPr>
        <p:txBody>
          <a:bodyPr anchor="b"/>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None/>
            </a:pPr>
            <a:r>
              <a:rPr lang="en-GB" sz="2800" dirty="0">
                <a:solidFill>
                  <a:srgbClr val="C00000"/>
                </a:solidFill>
              </a:rPr>
              <a:t>Tax Planning</a:t>
            </a:r>
          </a:p>
          <a:p>
            <a:pPr marL="0" indent="0">
              <a:spcBef>
                <a:spcPts val="0"/>
              </a:spcBef>
              <a:spcAft>
                <a:spcPts val="0"/>
              </a:spcAft>
              <a:buNone/>
            </a:pPr>
            <a:r>
              <a:rPr lang="en-GB" sz="2800" dirty="0">
                <a:solidFill>
                  <a:schemeClr val="tx1"/>
                </a:solidFill>
              </a:rPr>
              <a:t>Claim plant and machinery and integral features first</a:t>
            </a:r>
          </a:p>
          <a:p>
            <a:pPr marL="0" indent="0">
              <a:spcBef>
                <a:spcPts val="0"/>
              </a:spcBef>
              <a:spcAft>
                <a:spcPts val="0"/>
              </a:spcAft>
              <a:buNone/>
            </a:pPr>
            <a:endParaRPr lang="en-GB" sz="2800" dirty="0">
              <a:solidFill>
                <a:schemeClr val="tx1"/>
              </a:solidFill>
            </a:endParaRPr>
          </a:p>
        </p:txBody>
      </p:sp>
      <p:pic>
        <p:nvPicPr>
          <p:cNvPr id="9" name="Picture 8">
            <a:extLst>
              <a:ext uri="{FF2B5EF4-FFF2-40B4-BE49-F238E27FC236}">
                <a16:creationId xmlns:a16="http://schemas.microsoft.com/office/drawing/2014/main" id="{27A6183E-07A2-417A-A21F-BF5587376B05}"/>
              </a:ext>
            </a:extLst>
          </p:cNvPr>
          <p:cNvPicPr>
            <a:picLocks noChangeAspect="1"/>
          </p:cNvPicPr>
          <p:nvPr/>
        </p:nvPicPr>
        <p:blipFill>
          <a:blip r:embed="rId3"/>
          <a:srcRect/>
          <a:stretch/>
        </p:blipFill>
        <p:spPr>
          <a:xfrm>
            <a:off x="542218" y="1853114"/>
            <a:ext cx="3827861" cy="3060000"/>
          </a:xfrm>
          <a:prstGeom prst="rect">
            <a:avLst/>
          </a:prstGeom>
        </p:spPr>
      </p:pic>
    </p:spTree>
    <p:extLst>
      <p:ext uri="{BB962C8B-B14F-4D97-AF65-F5344CB8AC3E}">
        <p14:creationId xmlns:p14="http://schemas.microsoft.com/office/powerpoint/2010/main" val="1780662081"/>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47675" y="701675"/>
            <a:ext cx="7496175" cy="666000"/>
          </a:xfrm>
          <a:solidFill>
            <a:schemeClr val="accent6">
              <a:lumMod val="75000"/>
            </a:schemeClr>
          </a:solidFill>
        </p:spPr>
        <p:txBody>
          <a:bodyPr>
            <a:normAutofit/>
          </a:bodyPr>
          <a:lstStyle/>
          <a:p>
            <a:r>
              <a:rPr lang="en-GB" sz="2500" dirty="0"/>
              <a:t>Refurbishments / FIT OUT</a:t>
            </a:r>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sp>
        <p:nvSpPr>
          <p:cNvPr id="7" name="Content Placeholder 4">
            <a:extLst>
              <a:ext uri="{FF2B5EF4-FFF2-40B4-BE49-F238E27FC236}">
                <a16:creationId xmlns:a16="http://schemas.microsoft.com/office/drawing/2014/main" id="{A92C4BA8-629B-4E1F-945E-D479E918FC0D}"/>
              </a:ext>
            </a:extLst>
          </p:cNvPr>
          <p:cNvSpPr txBox="1">
            <a:spLocks/>
          </p:cNvSpPr>
          <p:nvPr/>
        </p:nvSpPr>
        <p:spPr>
          <a:xfrm>
            <a:off x="5624091" y="1921574"/>
            <a:ext cx="6410891" cy="3060000"/>
          </a:xfrm>
          <a:prstGeom prst="rect">
            <a:avLst/>
          </a:prstGeom>
        </p:spPr>
        <p:txBody>
          <a:bodyPr anchor="ct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
            </a:pPr>
            <a:r>
              <a:rPr lang="en-GB" sz="2800" dirty="0">
                <a:solidFill>
                  <a:schemeClr val="tx1"/>
                </a:solidFill>
              </a:rPr>
              <a:t>Cost 					= £5,000,000</a:t>
            </a:r>
          </a:p>
          <a:p>
            <a:pPr>
              <a:buFont typeface="Wingdings" panose="05000000000000000000" pitchFamily="2" charset="2"/>
              <a:buChar char="§"/>
            </a:pPr>
            <a:r>
              <a:rPr lang="en-GB" sz="2800" dirty="0">
                <a:solidFill>
                  <a:schemeClr val="tx1"/>
                </a:solidFill>
              </a:rPr>
              <a:t>P &amp; M and Integral	= £3,000,000</a:t>
            </a:r>
          </a:p>
          <a:p>
            <a:pPr>
              <a:buFont typeface="Wingdings" panose="05000000000000000000" pitchFamily="2" charset="2"/>
              <a:buChar char="§"/>
            </a:pPr>
            <a:r>
              <a:rPr lang="en-GB" sz="2800" dirty="0">
                <a:solidFill>
                  <a:schemeClr val="tx1"/>
                </a:solidFill>
              </a:rPr>
              <a:t>SBA 					= £2,000,000</a:t>
            </a:r>
          </a:p>
          <a:p>
            <a:pPr>
              <a:buFont typeface="Wingdings" panose="05000000000000000000" pitchFamily="2" charset="2"/>
              <a:buChar char="§"/>
            </a:pPr>
            <a:r>
              <a:rPr lang="en-GB" sz="2800" dirty="0">
                <a:solidFill>
                  <a:srgbClr val="C00000"/>
                </a:solidFill>
              </a:rPr>
              <a:t>Cash benefit year 1	= £50,000-£220,000</a:t>
            </a:r>
          </a:p>
          <a:p>
            <a:pPr>
              <a:buFont typeface="Wingdings" panose="05000000000000000000" pitchFamily="2" charset="2"/>
              <a:buChar char="§"/>
            </a:pPr>
            <a:r>
              <a:rPr lang="en-GB" sz="2800" dirty="0">
                <a:solidFill>
                  <a:srgbClr val="C00000"/>
                </a:solidFill>
              </a:rPr>
              <a:t>After 10 years 		= £470,000</a:t>
            </a:r>
            <a:endParaRPr lang="en-GB" sz="2800" dirty="0">
              <a:solidFill>
                <a:schemeClr val="tx1"/>
              </a:solidFill>
            </a:endParaRPr>
          </a:p>
        </p:txBody>
      </p:sp>
      <p:sp>
        <p:nvSpPr>
          <p:cNvPr id="8" name="Content Placeholder 4">
            <a:extLst>
              <a:ext uri="{FF2B5EF4-FFF2-40B4-BE49-F238E27FC236}">
                <a16:creationId xmlns:a16="http://schemas.microsoft.com/office/drawing/2014/main" id="{2766EDA9-8D60-4EE1-A689-443646970E8A}"/>
              </a:ext>
            </a:extLst>
          </p:cNvPr>
          <p:cNvSpPr txBox="1">
            <a:spLocks/>
          </p:cNvSpPr>
          <p:nvPr/>
        </p:nvSpPr>
        <p:spPr>
          <a:xfrm>
            <a:off x="447676" y="4981574"/>
            <a:ext cx="11296646" cy="1390423"/>
          </a:xfrm>
          <a:prstGeom prst="rect">
            <a:avLst/>
          </a:prstGeom>
        </p:spPr>
        <p:txBody>
          <a:bodyPr anchor="b"/>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None/>
            </a:pPr>
            <a:r>
              <a:rPr lang="en-GB" sz="2800" dirty="0">
                <a:solidFill>
                  <a:srgbClr val="C00000"/>
                </a:solidFill>
              </a:rPr>
              <a:t>Tax Planning</a:t>
            </a:r>
          </a:p>
          <a:p>
            <a:pPr marL="0" indent="0">
              <a:spcBef>
                <a:spcPts val="0"/>
              </a:spcBef>
              <a:spcAft>
                <a:spcPts val="0"/>
              </a:spcAft>
              <a:buNone/>
            </a:pPr>
            <a:r>
              <a:rPr lang="en-GB" sz="2800" dirty="0">
                <a:solidFill>
                  <a:srgbClr val="C00000"/>
                </a:solidFill>
              </a:rPr>
              <a:t>Benefit is greater for LLP’s - £1.2million over 10 years</a:t>
            </a:r>
          </a:p>
        </p:txBody>
      </p:sp>
      <p:pic>
        <p:nvPicPr>
          <p:cNvPr id="10" name="Picture 9">
            <a:extLst>
              <a:ext uri="{FF2B5EF4-FFF2-40B4-BE49-F238E27FC236}">
                <a16:creationId xmlns:a16="http://schemas.microsoft.com/office/drawing/2014/main" id="{27AA0621-74DA-4F99-94A3-1B65FD06415B}"/>
              </a:ext>
            </a:extLst>
          </p:cNvPr>
          <p:cNvPicPr>
            <a:picLocks noChangeAspect="1"/>
          </p:cNvPicPr>
          <p:nvPr/>
        </p:nvPicPr>
        <p:blipFill>
          <a:blip r:embed="rId3"/>
          <a:srcRect/>
          <a:stretch/>
        </p:blipFill>
        <p:spPr>
          <a:xfrm>
            <a:off x="447676" y="1921574"/>
            <a:ext cx="4704502" cy="3012838"/>
          </a:xfrm>
          <a:prstGeom prst="rect">
            <a:avLst/>
          </a:prstGeom>
        </p:spPr>
      </p:pic>
    </p:spTree>
    <p:extLst>
      <p:ext uri="{BB962C8B-B14F-4D97-AF65-F5344CB8AC3E}">
        <p14:creationId xmlns:p14="http://schemas.microsoft.com/office/powerpoint/2010/main" val="1983244914"/>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0435-74BE-4FC3-AC5A-C09AA1DBE5D2}"/>
              </a:ext>
            </a:extLst>
          </p:cNvPr>
          <p:cNvSpPr>
            <a:spLocks noGrp="1"/>
          </p:cNvSpPr>
          <p:nvPr>
            <p:ph type="title" idx="4294967295"/>
          </p:nvPr>
        </p:nvSpPr>
        <p:spPr>
          <a:xfrm>
            <a:off x="419683" y="701675"/>
            <a:ext cx="7496175" cy="666000"/>
          </a:xfrm>
          <a:solidFill>
            <a:schemeClr val="accent6">
              <a:lumMod val="75000"/>
            </a:schemeClr>
          </a:solidFill>
        </p:spPr>
        <p:txBody>
          <a:bodyPr>
            <a:normAutofit/>
          </a:bodyPr>
          <a:lstStyle/>
          <a:p>
            <a:r>
              <a:rPr lang="en-US" sz="2400" dirty="0"/>
              <a:t>Hidden assets</a:t>
            </a:r>
            <a:endParaRPr lang="en-GB" sz="2500" dirty="0"/>
          </a:p>
        </p:txBody>
      </p:sp>
      <p:pic>
        <p:nvPicPr>
          <p:cNvPr id="6" name="Picture 5">
            <a:extLst>
              <a:ext uri="{FF2B5EF4-FFF2-40B4-BE49-F238E27FC236}">
                <a16:creationId xmlns:a16="http://schemas.microsoft.com/office/drawing/2014/main" id="{E16C765B-F8CE-4F19-951B-45F462BDAF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000" y="701675"/>
            <a:ext cx="3009090" cy="720000"/>
          </a:xfrm>
          <a:prstGeom prst="rect">
            <a:avLst/>
          </a:prstGeom>
        </p:spPr>
      </p:pic>
      <p:pic>
        <p:nvPicPr>
          <p:cNvPr id="4" name="Picture 3" descr="A bathroom with a sink and a mirror&#10;&#10;Description automatically generated">
            <a:extLst>
              <a:ext uri="{FF2B5EF4-FFF2-40B4-BE49-F238E27FC236}">
                <a16:creationId xmlns:a16="http://schemas.microsoft.com/office/drawing/2014/main" id="{BC5DB770-C3B1-42BE-A57D-9C2BD6429157}"/>
              </a:ext>
            </a:extLst>
          </p:cNvPr>
          <p:cNvPicPr>
            <a:picLocks noChangeAspect="1"/>
          </p:cNvPicPr>
          <p:nvPr/>
        </p:nvPicPr>
        <p:blipFill>
          <a:blip r:embed="rId3"/>
          <a:stretch>
            <a:fillRect/>
          </a:stretch>
        </p:blipFill>
        <p:spPr>
          <a:xfrm>
            <a:off x="604740" y="1600200"/>
            <a:ext cx="3303231" cy="2477423"/>
          </a:xfrm>
          <a:prstGeom prst="rect">
            <a:avLst/>
          </a:prstGeom>
        </p:spPr>
      </p:pic>
      <p:pic>
        <p:nvPicPr>
          <p:cNvPr id="9" name="Picture 8" descr="A large room&#10;&#10;Description automatically generated">
            <a:extLst>
              <a:ext uri="{FF2B5EF4-FFF2-40B4-BE49-F238E27FC236}">
                <a16:creationId xmlns:a16="http://schemas.microsoft.com/office/drawing/2014/main" id="{8898B079-A586-4313-82E0-A52B946FA4E9}"/>
              </a:ext>
            </a:extLst>
          </p:cNvPr>
          <p:cNvPicPr>
            <a:picLocks noChangeAspect="1"/>
          </p:cNvPicPr>
          <p:nvPr/>
        </p:nvPicPr>
        <p:blipFill>
          <a:blip r:embed="rId4"/>
          <a:stretch>
            <a:fillRect/>
          </a:stretch>
        </p:blipFill>
        <p:spPr>
          <a:xfrm>
            <a:off x="4292771" y="1600200"/>
            <a:ext cx="3303231" cy="2477423"/>
          </a:xfrm>
          <a:prstGeom prst="rect">
            <a:avLst/>
          </a:prstGeom>
        </p:spPr>
      </p:pic>
      <p:pic>
        <p:nvPicPr>
          <p:cNvPr id="13" name="Picture 12" descr="A kitchen with a stove and a sink&#10;&#10;Description automatically generated">
            <a:extLst>
              <a:ext uri="{FF2B5EF4-FFF2-40B4-BE49-F238E27FC236}">
                <a16:creationId xmlns:a16="http://schemas.microsoft.com/office/drawing/2014/main" id="{97CE4237-3464-4257-994E-69400FFBFDEC}"/>
              </a:ext>
            </a:extLst>
          </p:cNvPr>
          <p:cNvPicPr>
            <a:picLocks noChangeAspect="1"/>
          </p:cNvPicPr>
          <p:nvPr/>
        </p:nvPicPr>
        <p:blipFill>
          <a:blip r:embed="rId5"/>
          <a:stretch>
            <a:fillRect/>
          </a:stretch>
        </p:blipFill>
        <p:spPr>
          <a:xfrm>
            <a:off x="8165860" y="1567626"/>
            <a:ext cx="3303230" cy="2477422"/>
          </a:xfrm>
          <a:prstGeom prst="rect">
            <a:avLst/>
          </a:prstGeom>
        </p:spPr>
      </p:pic>
      <p:pic>
        <p:nvPicPr>
          <p:cNvPr id="17" name="Picture 16" descr="A picture containing indoor, wall, floor&#10;&#10;Description automatically generated">
            <a:extLst>
              <a:ext uri="{FF2B5EF4-FFF2-40B4-BE49-F238E27FC236}">
                <a16:creationId xmlns:a16="http://schemas.microsoft.com/office/drawing/2014/main" id="{774D8E22-BA21-4F6A-A017-1584A1AA1B47}"/>
              </a:ext>
            </a:extLst>
          </p:cNvPr>
          <p:cNvPicPr>
            <a:picLocks noChangeAspect="1"/>
          </p:cNvPicPr>
          <p:nvPr/>
        </p:nvPicPr>
        <p:blipFill>
          <a:blip r:embed="rId6"/>
          <a:stretch>
            <a:fillRect/>
          </a:stretch>
        </p:blipFill>
        <p:spPr>
          <a:xfrm>
            <a:off x="604739" y="4190998"/>
            <a:ext cx="3303231" cy="2477424"/>
          </a:xfrm>
          <a:prstGeom prst="rect">
            <a:avLst/>
          </a:prstGeom>
        </p:spPr>
      </p:pic>
      <p:pic>
        <p:nvPicPr>
          <p:cNvPr id="21" name="Picture 20" descr="A bedroom with a bed in a room&#10;&#10;Description automatically generated">
            <a:extLst>
              <a:ext uri="{FF2B5EF4-FFF2-40B4-BE49-F238E27FC236}">
                <a16:creationId xmlns:a16="http://schemas.microsoft.com/office/drawing/2014/main" id="{493B966C-34FE-4C00-980E-0E06961B69C4}"/>
              </a:ext>
            </a:extLst>
          </p:cNvPr>
          <p:cNvPicPr>
            <a:picLocks noChangeAspect="1"/>
          </p:cNvPicPr>
          <p:nvPr/>
        </p:nvPicPr>
        <p:blipFill>
          <a:blip r:embed="rId7"/>
          <a:stretch>
            <a:fillRect/>
          </a:stretch>
        </p:blipFill>
        <p:spPr>
          <a:xfrm>
            <a:off x="4292770" y="4190999"/>
            <a:ext cx="3303231" cy="2477423"/>
          </a:xfrm>
          <a:prstGeom prst="rect">
            <a:avLst/>
          </a:prstGeom>
        </p:spPr>
      </p:pic>
      <p:pic>
        <p:nvPicPr>
          <p:cNvPr id="23" name="Picture 22">
            <a:extLst>
              <a:ext uri="{FF2B5EF4-FFF2-40B4-BE49-F238E27FC236}">
                <a16:creationId xmlns:a16="http://schemas.microsoft.com/office/drawing/2014/main" id="{1B306B7E-8054-45AA-AD51-38DF4A21788A}"/>
              </a:ext>
            </a:extLst>
          </p:cNvPr>
          <p:cNvPicPr>
            <a:picLocks noChangeAspect="1"/>
          </p:cNvPicPr>
          <p:nvPr/>
        </p:nvPicPr>
        <p:blipFill>
          <a:blip r:embed="rId8"/>
          <a:stretch>
            <a:fillRect/>
          </a:stretch>
        </p:blipFill>
        <p:spPr>
          <a:xfrm>
            <a:off x="8165860" y="4190998"/>
            <a:ext cx="3303231" cy="2477424"/>
          </a:xfrm>
          <a:prstGeom prst="rect">
            <a:avLst/>
          </a:prstGeom>
        </p:spPr>
      </p:pic>
    </p:spTree>
    <p:extLst>
      <p:ext uri="{BB962C8B-B14F-4D97-AF65-F5344CB8AC3E}">
        <p14:creationId xmlns:p14="http://schemas.microsoft.com/office/powerpoint/2010/main" val="3096119703"/>
      </p:ext>
    </p:extLst>
  </p:cSld>
  <p:clrMapOvr>
    <a:masterClrMapping/>
  </p:clrMapOvr>
  <mc:AlternateContent xmlns:mc="http://schemas.openxmlformats.org/markup-compatibility/2006" xmlns:p14="http://schemas.microsoft.com/office/powerpoint/2010/main">
    <mc:Choice Requires="p14">
      <p:transition spd="slow" p14:dur="3000" advTm="20000"/>
    </mc:Choice>
    <mc:Fallback xmlns="">
      <p:transition spd="slow" advTm="2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7|3.1|3|3.4|5.6|5|4.2|3.9|6.8|5.2"/>
</p:tagLst>
</file>

<file path=ppt/theme/theme1.xml><?xml version="1.0" encoding="utf-8"?>
<a:theme xmlns:a="http://schemas.openxmlformats.org/drawingml/2006/main" name="Dividend">
  <a:themeElements>
    <a:clrScheme name="Custom 14">
      <a:dk1>
        <a:sysClr val="windowText" lastClr="000000"/>
      </a:dk1>
      <a:lt1>
        <a:sysClr val="window" lastClr="FFFFFF"/>
      </a:lt1>
      <a:dk2>
        <a:srgbClr val="696464"/>
      </a:dk2>
      <a:lt2>
        <a:srgbClr val="E9E5DC"/>
      </a:lt2>
      <a:accent1>
        <a:srgbClr val="FFCFAB"/>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7D321B26A6C642AACED72649152CB5" ma:contentTypeVersion="7" ma:contentTypeDescription="Create a new document." ma:contentTypeScope="" ma:versionID="32ad182d0628480fc1eb758c9abe99e1">
  <xsd:schema xmlns:xsd="http://www.w3.org/2001/XMLSchema" xmlns:xs="http://www.w3.org/2001/XMLSchema" xmlns:p="http://schemas.microsoft.com/office/2006/metadata/properties" xmlns:ns2="39e1e1ef-b809-4e85-a0fa-efb7d0fd3df1" targetNamespace="http://schemas.microsoft.com/office/2006/metadata/properties" ma:root="true" ma:fieldsID="fe18a0b73114b2c88a606ca229fb5218" ns2:_="">
    <xsd:import namespace="39e1e1ef-b809-4e85-a0fa-efb7d0fd3d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1e1ef-b809-4e85-a0fa-efb7d0fd3d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42C5E-9CD3-4616-B2D4-958ABB24F483}">
  <ds:schemaRefs>
    <ds:schemaRef ds:uri="http://schemas.microsoft.com/sharepoint/v3/contenttype/forms"/>
  </ds:schemaRefs>
</ds:datastoreItem>
</file>

<file path=customXml/itemProps2.xml><?xml version="1.0" encoding="utf-8"?>
<ds:datastoreItem xmlns:ds="http://schemas.openxmlformats.org/officeDocument/2006/customXml" ds:itemID="{F425BB40-751E-483E-BA59-EA023A15BA65}">
  <ds:schemaRefs>
    <ds:schemaRef ds:uri="http://schemas.microsoft.com/office/2006/metadata/properties"/>
    <ds:schemaRef ds:uri="http://schemas.microsoft.com/office/2006/documentManagement/types"/>
    <ds:schemaRef ds:uri="http://purl.org/dc/dcmitype/"/>
    <ds:schemaRef ds:uri="39e1e1ef-b809-4e85-a0fa-efb7d0fd3df1"/>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559431D-9AF0-4AED-8F6E-CB206B069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1e1ef-b809-4e85-a0fa-efb7d0fd3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3076</TotalTime>
  <Words>711</Words>
  <Application>Microsoft Office PowerPoint</Application>
  <PresentationFormat>Widescreen</PresentationFormat>
  <Paragraphs>113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Wingdings</vt:lpstr>
      <vt:lpstr>Wingdings 2</vt:lpstr>
      <vt:lpstr>Dividend</vt:lpstr>
      <vt:lpstr>Care and support west annual meeting- how capital allowances RELEASE CASH on property</vt:lpstr>
      <vt:lpstr>UNDERSTANDING YOUR opportunity</vt:lpstr>
      <vt:lpstr>Aim of VERITAS ADVISORY and CSW Members</vt:lpstr>
      <vt:lpstr>Property expenditure</vt:lpstr>
      <vt:lpstr>How it Works</vt:lpstr>
      <vt:lpstr>acquisitions</vt:lpstr>
      <vt:lpstr>DevelopmentS</vt:lpstr>
      <vt:lpstr>Refurbishments / FIT OUT</vt:lpstr>
      <vt:lpstr>Hidden assets</vt:lpstr>
      <vt:lpstr>FaCTS and Figures</vt:lpstr>
      <vt:lpstr>Case care home – simple claim gone wrong</vt:lpstr>
      <vt:lpstr>THE VERITAS PROCESS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Allowances</dc:title>
  <dc:creator>Kwang-Sung Chun</dc:creator>
  <cp:lastModifiedBy>Angela Roberts</cp:lastModifiedBy>
  <cp:revision>176</cp:revision>
  <cp:lastPrinted>2019-05-31T08:04:11Z</cp:lastPrinted>
  <dcterms:created xsi:type="dcterms:W3CDTF">2018-10-04T08:47:00Z</dcterms:created>
  <dcterms:modified xsi:type="dcterms:W3CDTF">2019-11-15T16:03:55Z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0x0101005B7D321B26A6C642AACED72649152CB5</vt:lpwstr>
  </property>
  <property fmtid="{D5CDD505-2E9C-101B-9397-08002B2CF9AE}" pid="3" name="AuthorIds_UIVersion_2560">
    <vt:lpwstr>13</vt:lpwstr>
  </property>
</Properties>
</file>