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1268" r:id="rId3"/>
    <p:sldId id="1269" r:id="rId4"/>
    <p:sldId id="1232" r:id="rId5"/>
    <p:sldId id="1233" r:id="rId6"/>
    <p:sldId id="1234" r:id="rId7"/>
    <p:sldId id="1235" r:id="rId8"/>
    <p:sldId id="1260" r:id="rId9"/>
    <p:sldId id="1237" r:id="rId10"/>
    <p:sldId id="1240" r:id="rId11"/>
    <p:sldId id="1242" r:id="rId12"/>
    <p:sldId id="1243" r:id="rId13"/>
    <p:sldId id="1270" r:id="rId14"/>
    <p:sldId id="1241" r:id="rId15"/>
    <p:sldId id="1266" r:id="rId16"/>
    <p:sldId id="1258" r:id="rId17"/>
    <p:sldId id="1251" r:id="rId18"/>
    <p:sldId id="1256" r:id="rId19"/>
    <p:sldId id="1271" r:id="rId20"/>
    <p:sldId id="1272" r:id="rId21"/>
    <p:sldId id="1263" r:id="rId22"/>
    <p:sldId id="1265" r:id="rId23"/>
    <p:sldId id="1264" r:id="rId24"/>
    <p:sldId id="123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998"/>
    <a:srgbClr val="00B5E2"/>
    <a:srgbClr val="F7A823"/>
    <a:srgbClr val="009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E85F-41B1-4DF6-B3CE-34A49C3D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CA1A-2499-A78E-99B5-6A9FFB40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60B9-FF8E-52EF-8D97-B57F6E64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D168-0517-4BAE-B52A-CCF2E170FA94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BB5F6-5C64-F23D-936B-11AA77F9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E94D-400C-FC2A-5BB5-EB07C7F2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3F9A-B307-461D-80BF-1C196C7C3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6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2DD6E-E858-CC0A-7721-824610F2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65E26-A834-C83A-2814-5587E053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618F5-7F82-EB76-F919-8F1B8BEDD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D168-0517-4BAE-B52A-CCF2E170FA94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FF0C-4FCD-B29A-CC1E-8FD5C1C1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70CF1-3ED5-6AF9-D232-A9A6EE423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3F9A-B307-461D-80BF-1C196C7C3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fairtocare.co.u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andsupportwest.com/blog/2023/2/20/market-sustainability-report-202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areandsupportwes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k.alban@careandsupportwes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6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EE58C74D-D254-A85A-3751-A8AD70AA3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4" y="653189"/>
            <a:ext cx="4437853" cy="31064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88F850-FAB2-6C5E-CCB5-2143AEA9B5E9}"/>
              </a:ext>
            </a:extLst>
          </p:cNvPr>
          <p:cNvSpPr txBox="1">
            <a:spLocks/>
          </p:cNvSpPr>
          <p:nvPr/>
        </p:nvSpPr>
        <p:spPr>
          <a:xfrm>
            <a:off x="761238" y="5061886"/>
            <a:ext cx="10953750" cy="978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GB" sz="4800" dirty="0">
                <a:solidFill>
                  <a:srgbClr val="0093B9"/>
                </a:solidFill>
                <a:latin typeface="Arial Nova" panose="020B0504020202020204" pitchFamily="34" charset="0"/>
              </a:rPr>
              <a:t>Market Sustainability Report (2023/24)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A93E8-ED3D-B3B7-871C-5D41019B1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4744"/>
          <a:stretch/>
        </p:blipFill>
        <p:spPr bwMode="auto">
          <a:xfrm>
            <a:off x="5324875" y="653188"/>
            <a:ext cx="6166181" cy="392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72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822 Conclusions Imágenes y Fotos - 123RF">
            <a:extLst>
              <a:ext uri="{FF2B5EF4-FFF2-40B4-BE49-F238E27FC236}">
                <a16:creationId xmlns:a16="http://schemas.microsoft.com/office/drawing/2014/main" id="{25631ECD-ACCE-DDB0-9450-0717329B7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4966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0BC59-4101-C8E8-F3C8-A592C71B874B}"/>
              </a:ext>
            </a:extLst>
          </p:cNvPr>
          <p:cNvSpPr txBox="1"/>
          <p:nvPr/>
        </p:nvSpPr>
        <p:spPr>
          <a:xfrm>
            <a:off x="6166317" y="122648"/>
            <a:ext cx="5863992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Realistically, you are looking at a starting salary range for frontline adult social care staff of £12.50 - £15.50 an hour. 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31C15-CB3E-4F2A-45C1-B931DD9CFBBB}"/>
              </a:ext>
            </a:extLst>
          </p:cNvPr>
          <p:cNvSpPr txBox="1"/>
          <p:nvPr/>
        </p:nvSpPr>
        <p:spPr>
          <a:xfrm>
            <a:off x="6166317" y="2255537"/>
            <a:ext cx="5863992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need to be higher in Domiciliary  Care and services supporting more complex and / or challenging clients …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26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822 Conclusions Imágenes y Fotos - 123RF">
            <a:extLst>
              <a:ext uri="{FF2B5EF4-FFF2-40B4-BE49-F238E27FC236}">
                <a16:creationId xmlns:a16="http://schemas.microsoft.com/office/drawing/2014/main" id="{25631ECD-ACCE-DDB0-9450-0717329B7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4966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19F1D0-EF5A-C770-E078-93FE67F1CD98}"/>
              </a:ext>
            </a:extLst>
          </p:cNvPr>
          <p:cNvSpPr txBox="1"/>
          <p:nvPr/>
        </p:nvSpPr>
        <p:spPr>
          <a:xfrm>
            <a:off x="6166317" y="122648"/>
            <a:ext cx="5863991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6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Anti-social hours enhancements … </a:t>
            </a:r>
            <a:endParaRPr lang="en-GB" sz="26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4E653-ED4B-36A2-FF74-21B7C0794056}"/>
              </a:ext>
            </a:extLst>
          </p:cNvPr>
          <p:cNvSpPr txBox="1"/>
          <p:nvPr/>
        </p:nvSpPr>
        <p:spPr>
          <a:xfrm>
            <a:off x="6166313" y="661368"/>
            <a:ext cx="5863993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Weekends … an additional 20% an hour.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81F4-068E-F5A5-63A1-6021597E69AB}"/>
              </a:ext>
            </a:extLst>
          </p:cNvPr>
          <p:cNvSpPr txBox="1"/>
          <p:nvPr/>
        </p:nvSpPr>
        <p:spPr>
          <a:xfrm>
            <a:off x="6161694" y="1701796"/>
            <a:ext cx="5863993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Waking nights … an additional 30% an hour.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48E27-AFC5-8732-0E0C-3188A61A23A5}"/>
              </a:ext>
            </a:extLst>
          </p:cNvPr>
          <p:cNvSpPr txBox="1"/>
          <p:nvPr/>
        </p:nvSpPr>
        <p:spPr>
          <a:xfrm>
            <a:off x="6161693" y="2705073"/>
            <a:ext cx="5863993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Holidays … an additional 50% to 100% an hour.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5C3B29-2B40-70A2-EA73-F90DB1DDB497}"/>
              </a:ext>
            </a:extLst>
          </p:cNvPr>
          <p:cNvSpPr txBox="1"/>
          <p:nvPr/>
        </p:nvSpPr>
        <p:spPr>
          <a:xfrm>
            <a:off x="6157074" y="3737789"/>
            <a:ext cx="5868612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Evenings after 7pm … additional 10% an hour.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D1C80-C89C-EA5D-186A-19B26D64289F}"/>
              </a:ext>
            </a:extLst>
          </p:cNvPr>
          <p:cNvSpPr txBox="1"/>
          <p:nvPr/>
        </p:nvSpPr>
        <p:spPr>
          <a:xfrm>
            <a:off x="6157074" y="4736635"/>
            <a:ext cx="5868612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on call … 10% of hourly rate (for every hour on call).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354D9-F22F-B4BC-B722-614C746D4776}"/>
              </a:ext>
            </a:extLst>
          </p:cNvPr>
          <p:cNvSpPr txBox="1"/>
          <p:nvPr/>
        </p:nvSpPr>
        <p:spPr>
          <a:xfrm>
            <a:off x="6157074" y="5735481"/>
            <a:ext cx="5868612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10% for hours worked over Full Time hours.</a:t>
            </a:r>
          </a:p>
        </p:txBody>
      </p:sp>
    </p:spTree>
    <p:extLst>
      <p:ext uri="{BB962C8B-B14F-4D97-AF65-F5344CB8AC3E}">
        <p14:creationId xmlns:p14="http://schemas.microsoft.com/office/powerpoint/2010/main" val="2271738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822 Conclusions Imágenes y Fotos - 123RF">
            <a:extLst>
              <a:ext uri="{FF2B5EF4-FFF2-40B4-BE49-F238E27FC236}">
                <a16:creationId xmlns:a16="http://schemas.microsoft.com/office/drawing/2014/main" id="{25631ECD-ACCE-DDB0-9450-0717329B7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4966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DD4052-F3C8-556A-97FA-DAA382618D23}"/>
              </a:ext>
            </a:extLst>
          </p:cNvPr>
          <p:cNvSpPr txBox="1"/>
          <p:nvPr/>
        </p:nvSpPr>
        <p:spPr>
          <a:xfrm>
            <a:off x="6166315" y="635352"/>
            <a:ext cx="5868612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 packages in terms of annual leave, sickness and pensions that serves to ‘retain’ staff.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54181-43AE-FFDF-9FD1-AD0C71EB305D}"/>
              </a:ext>
            </a:extLst>
          </p:cNvPr>
          <p:cNvSpPr txBox="1"/>
          <p:nvPr/>
        </p:nvSpPr>
        <p:spPr>
          <a:xfrm>
            <a:off x="6166315" y="122648"/>
            <a:ext cx="5868612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package </a:t>
            </a:r>
          </a:p>
        </p:txBody>
      </p:sp>
    </p:spTree>
    <p:extLst>
      <p:ext uri="{BB962C8B-B14F-4D97-AF65-F5344CB8AC3E}">
        <p14:creationId xmlns:p14="http://schemas.microsoft.com/office/powerpoint/2010/main" val="390658249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AT Calculators - First Intuition - FI Hub">
            <a:extLst>
              <a:ext uri="{FF2B5EF4-FFF2-40B4-BE49-F238E27FC236}">
                <a16:creationId xmlns:a16="http://schemas.microsoft.com/office/drawing/2014/main" id="{44D21B2B-C8A7-9973-E7EE-E29CF02AF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9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DDD69-0B9B-1710-259D-B0568ADDD8C7}"/>
              </a:ext>
            </a:extLst>
          </p:cNvPr>
          <p:cNvSpPr txBox="1"/>
          <p:nvPr/>
        </p:nvSpPr>
        <p:spPr>
          <a:xfrm>
            <a:off x="6166315" y="122648"/>
            <a:ext cx="5868612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 that the basic recalibrating  of hourly rates (from where we are now to where we need to be) equates to around a 39% increase.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B2677-A728-566A-56FB-996103911769}"/>
              </a:ext>
            </a:extLst>
          </p:cNvPr>
          <p:cNvSpPr txBox="1"/>
          <p:nvPr/>
        </p:nvSpPr>
        <p:spPr>
          <a:xfrm>
            <a:off x="6166315" y="2295261"/>
            <a:ext cx="5868612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start addin</a:t>
            </a: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in enhanced antisocial hour rates and better benefits packages … 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E4EAA-3B93-B4D9-6390-69D2999C20C5}"/>
              </a:ext>
            </a:extLst>
          </p:cNvPr>
          <p:cNvSpPr txBox="1"/>
          <p:nvPr/>
        </p:nvSpPr>
        <p:spPr>
          <a:xfrm>
            <a:off x="6096000" y="4007748"/>
            <a:ext cx="5868612" cy="235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 to converge with Unfair to Care’s figure of 41.1% extra for Support Workers to ‘achieve parity with their </a:t>
            </a: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counterparts </a:t>
            </a: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performing similar roles’. </a:t>
            </a:r>
          </a:p>
        </p:txBody>
      </p:sp>
    </p:spTree>
    <p:extLst>
      <p:ext uri="{BB962C8B-B14F-4D97-AF65-F5344CB8AC3E}">
        <p14:creationId xmlns:p14="http://schemas.microsoft.com/office/powerpoint/2010/main" val="29623935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 - Unfair To Care">
            <a:extLst>
              <a:ext uri="{FF2B5EF4-FFF2-40B4-BE49-F238E27FC236}">
                <a16:creationId xmlns:a16="http://schemas.microsoft.com/office/drawing/2014/main" id="{3329DB26-3DB2-DED7-5279-52E31A39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E3F1-105B-8C68-4776-6AF7CEB365FC}"/>
              </a:ext>
            </a:extLst>
          </p:cNvPr>
          <p:cNvSpPr txBox="1"/>
          <p:nvPr/>
        </p:nvSpPr>
        <p:spPr>
          <a:xfrm>
            <a:off x="6166316" y="122648"/>
            <a:ext cx="6025683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Korn Ferry’s expertis</a:t>
            </a:r>
            <a:r>
              <a:rPr lang="en-GB" sz="26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 ‘job evaluation’</a:t>
            </a:r>
            <a:endParaRPr lang="en-GB" sz="26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C86D4-411D-9201-125F-3F47A080F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559" y="689236"/>
            <a:ext cx="5247195" cy="1948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555526-816E-8C47-6406-933BDBB1B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558" y="2638188"/>
            <a:ext cx="5247195" cy="2122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CA332E-E861-C50D-5ABC-A71A8CB98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58" y="4761003"/>
            <a:ext cx="5247195" cy="19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41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 - Unfair To Care">
            <a:extLst>
              <a:ext uri="{FF2B5EF4-FFF2-40B4-BE49-F238E27FC236}">
                <a16:creationId xmlns:a16="http://schemas.microsoft.com/office/drawing/2014/main" id="{3329DB26-3DB2-DED7-5279-52E31A39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8450B-6E9D-134E-ADA9-45A42B77BA3F}"/>
              </a:ext>
            </a:extLst>
          </p:cNvPr>
          <p:cNvSpPr txBox="1"/>
          <p:nvPr/>
        </p:nvSpPr>
        <p:spPr>
          <a:xfrm>
            <a:off x="6166316" y="145019"/>
            <a:ext cx="59240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Working with people with different and at times complex needs.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12AEC-74A8-1DE1-7890-6D9CFAB36A63}"/>
              </a:ext>
            </a:extLst>
          </p:cNvPr>
          <p:cNvSpPr txBox="1"/>
          <p:nvPr/>
        </p:nvSpPr>
        <p:spPr>
          <a:xfrm>
            <a:off x="6166316" y="1151022"/>
            <a:ext cx="592408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The interpersonal skills needed to relate to individuals in flexible and specific ways.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85925-B03D-7423-2EA1-867D4BBDEE6A}"/>
              </a:ext>
            </a:extLst>
          </p:cNvPr>
          <p:cNvSpPr txBox="1"/>
          <p:nvPr/>
        </p:nvSpPr>
        <p:spPr>
          <a:xfrm>
            <a:off x="6166316" y="2557135"/>
            <a:ext cx="592408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The potential to experience verbal and / or physical aggression … and other difficult working conditions.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463D0-7CC3-BD10-B511-C796E240858E}"/>
              </a:ext>
            </a:extLst>
          </p:cNvPr>
          <p:cNvSpPr txBox="1"/>
          <p:nvPr/>
        </p:nvSpPr>
        <p:spPr>
          <a:xfrm>
            <a:off x="6166316" y="3963248"/>
            <a:ext cx="59240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Often working long and busy shifts without much rest.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8F5B5-1F10-D11E-3BCC-49603F137B6E}"/>
              </a:ext>
            </a:extLst>
          </p:cNvPr>
          <p:cNvSpPr txBox="1"/>
          <p:nvPr/>
        </p:nvSpPr>
        <p:spPr>
          <a:xfrm>
            <a:off x="6166316" y="4969251"/>
            <a:ext cx="592408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Understanding of complex conditions, such as brain injury or advanced dementia. </a:t>
            </a:r>
          </a:p>
        </p:txBody>
      </p:sp>
    </p:spTree>
    <p:extLst>
      <p:ext uri="{BB962C8B-B14F-4D97-AF65-F5344CB8AC3E}">
        <p14:creationId xmlns:p14="http://schemas.microsoft.com/office/powerpoint/2010/main" val="4417520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 - Unfair To Care">
            <a:extLst>
              <a:ext uri="{FF2B5EF4-FFF2-40B4-BE49-F238E27FC236}">
                <a16:creationId xmlns:a16="http://schemas.microsoft.com/office/drawing/2014/main" id="{3329DB26-3DB2-DED7-5279-52E31A39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52383-9E0A-A758-7152-AD5B9AC9577E}"/>
              </a:ext>
            </a:extLst>
          </p:cNvPr>
          <p:cNvSpPr txBox="1"/>
          <p:nvPr/>
        </p:nvSpPr>
        <p:spPr>
          <a:xfrm>
            <a:off x="6166313" y="1572755"/>
            <a:ext cx="587171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Accountability … extent to which the role is answerable for actions and their consequences.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8D547-23B2-6B1C-31C3-5E29DF855E61}"/>
              </a:ext>
            </a:extLst>
          </p:cNvPr>
          <p:cNvSpPr txBox="1"/>
          <p:nvPr/>
        </p:nvSpPr>
        <p:spPr>
          <a:xfrm>
            <a:off x="6166313" y="3124140"/>
            <a:ext cx="5871713" cy="6097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32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TOTAL JOB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128F5-A0E1-E9B0-226A-9A139538F390}"/>
              </a:ext>
            </a:extLst>
          </p:cNvPr>
          <p:cNvSpPr txBox="1"/>
          <p:nvPr/>
        </p:nvSpPr>
        <p:spPr>
          <a:xfrm>
            <a:off x="7869381" y="6242909"/>
            <a:ext cx="41686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600" dirty="0">
                <a:latin typeface="Arial Nova" panose="020B0504020202020204" pitchFamily="34" charset="0"/>
                <a:hlinkClick r:id="rId3"/>
              </a:rPr>
              <a:t>Home - Unfair To Care</a:t>
            </a:r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BEA7D-73F7-369C-01EA-AE45B6A3BA3F}"/>
              </a:ext>
            </a:extLst>
          </p:cNvPr>
          <p:cNvSpPr txBox="1"/>
          <p:nvPr/>
        </p:nvSpPr>
        <p:spPr>
          <a:xfrm>
            <a:off x="6166314" y="165801"/>
            <a:ext cx="58717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Problem solving: “The need to adapt to ‘in the moment’ situational change. </a:t>
            </a:r>
          </a:p>
        </p:txBody>
      </p:sp>
    </p:spTree>
    <p:extLst>
      <p:ext uri="{BB962C8B-B14F-4D97-AF65-F5344CB8AC3E}">
        <p14:creationId xmlns:p14="http://schemas.microsoft.com/office/powerpoint/2010/main" val="31868925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F194E-794E-0874-8C8C-8F809B366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7" r="2" b="2452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Korn Ferry: How PE Firms Are Changing Their Focus On Talent">
            <a:extLst>
              <a:ext uri="{FF2B5EF4-FFF2-40B4-BE49-F238E27FC236}">
                <a16:creationId xmlns:a16="http://schemas.microsoft.com/office/drawing/2014/main" id="{7AD689C0-97C0-EE76-1CA7-F02ABA613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22797"/>
          <a:stretch/>
        </p:blipFill>
        <p:spPr bwMode="auto">
          <a:xfrm>
            <a:off x="7086200" y="5555973"/>
            <a:ext cx="4359966" cy="12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89093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9" name="Rectangle 41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1" name="Rectangle 414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260+ Pulling Pint Stock Photos, Pictures &amp; Royalty-Free Images - iStock |  Pub pulling pint, Pulling pint guinness">
            <a:extLst>
              <a:ext uri="{FF2B5EF4-FFF2-40B4-BE49-F238E27FC236}">
                <a16:creationId xmlns:a16="http://schemas.microsoft.com/office/drawing/2014/main" id="{9929C9AD-8540-6C4F-2CA9-F499A6644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16308" b="5"/>
          <a:stretch/>
        </p:blipFill>
        <p:spPr bwMode="auto">
          <a:xfrm>
            <a:off x="279143" y="299508"/>
            <a:ext cx="2456683" cy="27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n why my barrista can teach you free-to-play design | by Antony Faby |  Medium">
            <a:extLst>
              <a:ext uri="{FF2B5EF4-FFF2-40B4-BE49-F238E27FC236}">
                <a16:creationId xmlns:a16="http://schemas.microsoft.com/office/drawing/2014/main" id="{A889E86F-BC34-4B3C-FEEB-C3B06D064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r="26652" b="5"/>
          <a:stretch/>
        </p:blipFill>
        <p:spPr bwMode="auto">
          <a:xfrm>
            <a:off x="3044085" y="299509"/>
            <a:ext cx="2456683" cy="27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oman Stacking Shelves In Supermarket High-Res Stock Photo - Getty Images">
            <a:extLst>
              <a:ext uri="{FF2B5EF4-FFF2-40B4-BE49-F238E27FC236}">
                <a16:creationId xmlns:a16="http://schemas.microsoft.com/office/drawing/2014/main" id="{5F76A6DF-3773-4984-75F6-511E8F0AE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r="31420" b="-4"/>
          <a:stretch/>
        </p:blipFill>
        <p:spPr bwMode="auto">
          <a:xfrm>
            <a:off x="279143" y="3371411"/>
            <a:ext cx="2456683" cy="31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0 Lifelong Lessons We Learned from Waiting Tables | Taste of Home">
            <a:extLst>
              <a:ext uri="{FF2B5EF4-FFF2-40B4-BE49-F238E27FC236}">
                <a16:creationId xmlns:a16="http://schemas.microsoft.com/office/drawing/2014/main" id="{B895ADEC-B4EA-4D9D-CEFE-AACC1FC4B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r="5212" b="4"/>
          <a:stretch/>
        </p:blipFill>
        <p:spPr bwMode="auto">
          <a:xfrm>
            <a:off x="3044085" y="3371416"/>
            <a:ext cx="2456683" cy="31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48" name="Straight Connector 41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40B0BB-730F-882A-F310-7254B5272FCE}"/>
              </a:ext>
            </a:extLst>
          </p:cNvPr>
          <p:cNvSpPr txBox="1"/>
          <p:nvPr/>
        </p:nvSpPr>
        <p:spPr>
          <a:xfrm>
            <a:off x="5967532" y="102769"/>
            <a:ext cx="587171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latin typeface="Arial Nova" panose="020B0504020202020204" pitchFamily="34" charset="0"/>
              </a:rPr>
              <a:t>And yet people get paid less than they would for stacking a shelf, waiting a table, making a coffee … or pulling a pint. </a:t>
            </a:r>
          </a:p>
        </p:txBody>
      </p:sp>
    </p:spTree>
    <p:extLst>
      <p:ext uri="{BB962C8B-B14F-4D97-AF65-F5344CB8AC3E}">
        <p14:creationId xmlns:p14="http://schemas.microsoft.com/office/powerpoint/2010/main" val="4134064266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at does inflation mean to you?">
            <a:extLst>
              <a:ext uri="{FF2B5EF4-FFF2-40B4-BE49-F238E27FC236}">
                <a16:creationId xmlns:a16="http://schemas.microsoft.com/office/drawing/2014/main" id="{1C7776B0-AB39-D9B2-D481-E1B807A6C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r="11769" b="2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81481-9B94-01FA-6642-3EBEEF291074}"/>
              </a:ext>
            </a:extLst>
          </p:cNvPr>
          <p:cNvSpPr txBox="1"/>
          <p:nvPr/>
        </p:nvSpPr>
        <p:spPr>
          <a:xfrm>
            <a:off x="7066721" y="121009"/>
            <a:ext cx="4968205" cy="60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nflationary costs</a:t>
            </a:r>
            <a:r>
              <a:rPr lang="en-GB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endParaRPr lang="en-GB" sz="32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E2621-EBD5-B7B0-32EC-11050AD1BFE0}"/>
              </a:ext>
            </a:extLst>
          </p:cNvPr>
          <p:cNvSpPr txBox="1"/>
          <p:nvPr/>
        </p:nvSpPr>
        <p:spPr>
          <a:xfrm>
            <a:off x="7066721" y="837030"/>
            <a:ext cx="4968206" cy="281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the sustained cost pressures that providers have been subjected to over many years</a:t>
            </a: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 </a:t>
            </a: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‘reset’ figure of 20% for ‘hotel’ costs is probably realistic. </a:t>
            </a:r>
          </a:p>
        </p:txBody>
      </p:sp>
    </p:spTree>
    <p:extLst>
      <p:ext uri="{BB962C8B-B14F-4D97-AF65-F5344CB8AC3E}">
        <p14:creationId xmlns:p14="http://schemas.microsoft.com/office/powerpoint/2010/main" val="5340122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4D0DD-1EBC-AFD6-16D7-5607D69C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34" y="889633"/>
            <a:ext cx="4771348" cy="5596891"/>
          </a:xfrm>
          <a:prstGeom prst="rect">
            <a:avLst/>
          </a:prstGeom>
        </p:spPr>
      </p:pic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6B269DA-CF86-87FA-882C-54A979A4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67" y="889634"/>
            <a:ext cx="4631426" cy="5596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664FF-6D5D-A7EC-D97D-7646E9A7FA1B}"/>
              </a:ext>
            </a:extLst>
          </p:cNvPr>
          <p:cNvSpPr txBox="1"/>
          <p:nvPr/>
        </p:nvSpPr>
        <p:spPr>
          <a:xfrm>
            <a:off x="227037" y="154182"/>
            <a:ext cx="6659537" cy="60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Cost Pressures reports … </a:t>
            </a:r>
            <a:endParaRPr lang="en-GB" sz="32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79094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0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British pounds stock photo. Image of casino, female, debt - 932792">
            <a:extLst>
              <a:ext uri="{FF2B5EF4-FFF2-40B4-BE49-F238E27FC236}">
                <a16:creationId xmlns:a16="http://schemas.microsoft.com/office/drawing/2014/main" id="{8A411E2D-9FD4-FAB5-9A95-4CA59657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"/>
          <a:stretch/>
        </p:blipFill>
        <p:spPr bwMode="auto">
          <a:xfrm>
            <a:off x="0" y="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990A8-4579-4496-DA73-741A1F3C49A6}"/>
              </a:ext>
            </a:extLst>
          </p:cNvPr>
          <p:cNvSpPr txBox="1"/>
          <p:nvPr/>
        </p:nvSpPr>
        <p:spPr>
          <a:xfrm>
            <a:off x="6549887" y="121009"/>
            <a:ext cx="5485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GB" sz="2800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amount needed from central government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B536D-6629-A44D-D23F-9E0E472EB7AD}"/>
              </a:ext>
            </a:extLst>
          </p:cNvPr>
          <p:cNvSpPr txBox="1"/>
          <p:nvPr/>
        </p:nvSpPr>
        <p:spPr>
          <a:xfrm>
            <a:off x="6549887" y="1245817"/>
            <a:ext cx="5485040" cy="235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on a split of 70% staff costs : 30% ‘hotel’ costs </a:t>
            </a: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looking at around a 34% increase (or an additional £6.8 </a:t>
            </a: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billion a year </a:t>
            </a: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‘save the sector’. </a:t>
            </a:r>
          </a:p>
        </p:txBody>
      </p:sp>
    </p:spTree>
    <p:extLst>
      <p:ext uri="{BB962C8B-B14F-4D97-AF65-F5344CB8AC3E}">
        <p14:creationId xmlns:p14="http://schemas.microsoft.com/office/powerpoint/2010/main" val="36471904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822 Conclusions Imágenes y Fotos - 123RF">
            <a:extLst>
              <a:ext uri="{FF2B5EF4-FFF2-40B4-BE49-F238E27FC236}">
                <a16:creationId xmlns:a16="http://schemas.microsoft.com/office/drawing/2014/main" id="{25631ECD-ACCE-DDB0-9450-0717329B7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4966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0DC414-9F18-EF3F-3E90-4F86FACF4AD6}"/>
              </a:ext>
            </a:extLst>
          </p:cNvPr>
          <p:cNvSpPr txBox="1"/>
          <p:nvPr/>
        </p:nvSpPr>
        <p:spPr>
          <a:xfrm>
            <a:off x="6166315" y="121009"/>
            <a:ext cx="5868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GB" sz="3200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Few final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9A061-8E1C-4C05-E442-989601043D3B}"/>
              </a:ext>
            </a:extLst>
          </p:cNvPr>
          <p:cNvSpPr txBox="1"/>
          <p:nvPr/>
        </p:nvSpPr>
        <p:spPr>
          <a:xfrm>
            <a:off x="6166315" y="1790928"/>
            <a:ext cx="5868612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 were to fail, it will have implications for our society to an extent to which we haven’t begun to properly consider.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90454-F771-15ED-AF49-9C3B19DF23B3}"/>
              </a:ext>
            </a:extLst>
          </p:cNvPr>
          <p:cNvSpPr txBox="1"/>
          <p:nvPr/>
        </p:nvSpPr>
        <p:spPr>
          <a:xfrm>
            <a:off x="6166315" y="754241"/>
            <a:ext cx="58686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If we were to lose social care, it is not going to just bounce back.</a:t>
            </a:r>
            <a:endParaRPr lang="en-GB" sz="2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327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822 Conclusions Imágenes y Fotos - 123RF">
            <a:extLst>
              <a:ext uri="{FF2B5EF4-FFF2-40B4-BE49-F238E27FC236}">
                <a16:creationId xmlns:a16="http://schemas.microsoft.com/office/drawing/2014/main" id="{25631ECD-ACCE-DDB0-9450-0717329B7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4966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9A061-8E1C-4C05-E442-989601043D3B}"/>
              </a:ext>
            </a:extLst>
          </p:cNvPr>
          <p:cNvSpPr txBox="1"/>
          <p:nvPr/>
        </p:nvSpPr>
        <p:spPr>
          <a:xfrm>
            <a:off x="6166315" y="3377430"/>
            <a:ext cx="5868612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going to care for and support these people if social care can’t</a:t>
            </a: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A21A0-AA4B-C9F3-927F-DF0FB5AD6164}"/>
              </a:ext>
            </a:extLst>
          </p:cNvPr>
          <p:cNvSpPr txBox="1"/>
          <p:nvPr/>
        </p:nvSpPr>
        <p:spPr>
          <a:xfrm>
            <a:off x="6166315" y="1549165"/>
            <a:ext cx="586861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b="0" i="0" dirty="0">
                <a:effectLst/>
                <a:latin typeface="Arial Nova" panose="020B0504020202020204" pitchFamily="34" charset="0"/>
              </a:rPr>
              <a:t>In terms of scale, there are currently 818,000 service users receiving long term care … more if you include private paying clients. </a:t>
            </a:r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5D0AC-97B7-C61A-9A6D-863306C65F25}"/>
              </a:ext>
            </a:extLst>
          </p:cNvPr>
          <p:cNvSpPr txBox="1"/>
          <p:nvPr/>
        </p:nvSpPr>
        <p:spPr>
          <a:xfrm>
            <a:off x="6166315" y="121009"/>
            <a:ext cx="58686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In many areas there is already insufficient provision to meet the identified need. </a:t>
            </a:r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2A92E-187C-B119-7BA1-7B24AA0219CE}"/>
              </a:ext>
            </a:extLst>
          </p:cNvPr>
          <p:cNvSpPr txBox="1"/>
          <p:nvPr/>
        </p:nvSpPr>
        <p:spPr>
          <a:xfrm>
            <a:off x="6166315" y="4450232"/>
            <a:ext cx="5868612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where families have to step in, what is going to be the impact on their wellbeing and ability to be economically active?</a:t>
            </a:r>
          </a:p>
        </p:txBody>
      </p:sp>
    </p:spTree>
    <p:extLst>
      <p:ext uri="{BB962C8B-B14F-4D97-AF65-F5344CB8AC3E}">
        <p14:creationId xmlns:p14="http://schemas.microsoft.com/office/powerpoint/2010/main" val="2901261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822 Conclusions Imágenes y Fotos - 123RF">
            <a:extLst>
              <a:ext uri="{FF2B5EF4-FFF2-40B4-BE49-F238E27FC236}">
                <a16:creationId xmlns:a16="http://schemas.microsoft.com/office/drawing/2014/main" id="{25631ECD-ACCE-DDB0-9450-0717329B7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4966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4A91B9-829E-ED2B-E76A-5B2D69A9AFBA}"/>
              </a:ext>
            </a:extLst>
          </p:cNvPr>
          <p:cNvSpPr txBox="1"/>
          <p:nvPr/>
        </p:nvSpPr>
        <p:spPr>
          <a:xfrm>
            <a:off x="6166315" y="1605660"/>
            <a:ext cx="58686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solidFill>
                  <a:srgbClr val="040C28"/>
                </a:solidFill>
                <a:latin typeface="Arial Nova" panose="020B0504020202020204" pitchFamily="34" charset="0"/>
              </a:rPr>
              <a:t>and </a:t>
            </a:r>
            <a:r>
              <a:rPr lang="en-GB" sz="2600" b="0" i="0" dirty="0">
                <a:solidFill>
                  <a:srgbClr val="040C28"/>
                </a:solidFill>
                <a:effectLst/>
                <a:latin typeface="Arial Nova" panose="020B0504020202020204" pitchFamily="34" charset="0"/>
              </a:rPr>
              <a:t>around 1.5 million</a:t>
            </a:r>
            <a:r>
              <a:rPr lang="en-GB" sz="2600" b="0" i="0" dirty="0">
                <a:solidFill>
                  <a:srgbClr val="202124"/>
                </a:solidFill>
                <a:effectLst/>
                <a:latin typeface="Arial Nova" panose="020B0504020202020204" pitchFamily="34" charset="0"/>
              </a:rPr>
              <a:t> of these work in the adult social care … or 4.55% of the current workforce. </a:t>
            </a:r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EB52A-E6A3-87E7-469E-D89C74B405B2}"/>
              </a:ext>
            </a:extLst>
          </p:cNvPr>
          <p:cNvSpPr txBox="1"/>
          <p:nvPr/>
        </p:nvSpPr>
        <p:spPr>
          <a:xfrm>
            <a:off x="6166315" y="3090311"/>
            <a:ext cx="58686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b="0" i="0" dirty="0">
                <a:solidFill>
                  <a:srgbClr val="040C28"/>
                </a:solidFill>
                <a:effectLst/>
                <a:latin typeface="Arial Nova" panose="020B0504020202020204" pitchFamily="34" charset="0"/>
              </a:rPr>
              <a:t>So considerable potential for further economic displacement and loss of tax revenue there. </a:t>
            </a:r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4951D-51AA-2279-CE12-9FF6082AD058}"/>
              </a:ext>
            </a:extLst>
          </p:cNvPr>
          <p:cNvSpPr txBox="1"/>
          <p:nvPr/>
        </p:nvSpPr>
        <p:spPr>
          <a:xfrm>
            <a:off x="6166315" y="121009"/>
            <a:ext cx="58686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solidFill>
                  <a:srgbClr val="040C28"/>
                </a:solidFill>
                <a:latin typeface="Arial Nova" panose="020B0504020202020204" pitchFamily="34" charset="0"/>
              </a:rPr>
              <a:t>There are around 32.95 million</a:t>
            </a:r>
            <a:r>
              <a:rPr lang="en-GB" sz="2600" dirty="0">
                <a:solidFill>
                  <a:srgbClr val="4D5156"/>
                </a:solidFill>
                <a:latin typeface="Arial Nova" panose="020B0504020202020204" pitchFamily="34" charset="0"/>
              </a:rPr>
              <a:t> people are currently in employment in the UK …</a:t>
            </a:r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FD5A8-B647-900B-EEC2-568907394EB9}"/>
              </a:ext>
            </a:extLst>
          </p:cNvPr>
          <p:cNvSpPr txBox="1"/>
          <p:nvPr/>
        </p:nvSpPr>
        <p:spPr>
          <a:xfrm>
            <a:off x="6166315" y="4574962"/>
            <a:ext cx="58686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b="0" i="0" dirty="0">
                <a:solidFill>
                  <a:srgbClr val="040C28"/>
                </a:solidFill>
                <a:effectLst/>
                <a:latin typeface="Arial Nova" panose="020B0504020202020204" pitchFamily="34" charset="0"/>
              </a:rPr>
              <a:t>It would be wise to view the funding (and potential failure) of social care against thi</a:t>
            </a:r>
            <a:r>
              <a:rPr lang="en-GB" sz="2600" dirty="0">
                <a:solidFill>
                  <a:srgbClr val="040C28"/>
                </a:solidFill>
                <a:latin typeface="Arial Nova" panose="020B0504020202020204" pitchFamily="34" charset="0"/>
              </a:rPr>
              <a:t>s backdrop. </a:t>
            </a:r>
            <a:endParaRPr lang="en-GB" sz="2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32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3DB16-40C3-F073-C488-AE62A2D97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6" b="100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A6AAF-8721-9F48-2E07-EEB21E63F188}"/>
              </a:ext>
            </a:extLst>
          </p:cNvPr>
          <p:cNvSpPr txBox="1"/>
          <p:nvPr/>
        </p:nvSpPr>
        <p:spPr>
          <a:xfrm>
            <a:off x="138377" y="102691"/>
            <a:ext cx="5868612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Copies of the Executive Summary of our Market Sustainability report available within the hall …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30F68-A426-387A-58B1-E1F92A63A407}"/>
              </a:ext>
            </a:extLst>
          </p:cNvPr>
          <p:cNvSpPr txBox="1"/>
          <p:nvPr/>
        </p:nvSpPr>
        <p:spPr>
          <a:xfrm>
            <a:off x="138376" y="3825042"/>
            <a:ext cx="5171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dirty="0">
                <a:latin typeface="Arial Nova" panose="020B0504020202020204" pitchFamily="34" charset="0"/>
                <a:hlinkClick r:id="rId3"/>
              </a:rPr>
              <a:t>Market Sustainability Report 2023 — Care &amp; Support West (careandsupportwest.com)</a:t>
            </a:r>
            <a:r>
              <a:rPr lang="en-GB" sz="2600" dirty="0">
                <a:latin typeface="Arial Nova" panose="020B0504020202020204" pitchFamily="34" charset="0"/>
                <a:hlinkClick r:id="rId4"/>
              </a:rPr>
              <a:t>)</a:t>
            </a:r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AB04F-933C-6D93-E94E-37C1FAB3CD48}"/>
              </a:ext>
            </a:extLst>
          </p:cNvPr>
          <p:cNvSpPr txBox="1"/>
          <p:nvPr/>
        </p:nvSpPr>
        <p:spPr>
          <a:xfrm>
            <a:off x="138377" y="2817136"/>
            <a:ext cx="5171800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you can download the full report from our website …  </a:t>
            </a:r>
          </a:p>
        </p:txBody>
      </p:sp>
    </p:spTree>
    <p:extLst>
      <p:ext uri="{BB962C8B-B14F-4D97-AF65-F5344CB8AC3E}">
        <p14:creationId xmlns:p14="http://schemas.microsoft.com/office/powerpoint/2010/main" val="39722997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A028BAD-177E-D183-DBDE-2A383D38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630936"/>
            <a:ext cx="5885160" cy="3913632"/>
          </a:xfrm>
          <a:prstGeom prst="rect">
            <a:avLst/>
          </a:prstGeom>
        </p:spPr>
      </p:pic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801C7A66-35F3-B1EC-723D-5C2B7362F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9" y="4076699"/>
            <a:ext cx="3878037" cy="2714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435C2-83F6-7D28-B9C7-ECB8818867B5}"/>
              </a:ext>
            </a:extLst>
          </p:cNvPr>
          <p:cNvSpPr txBox="1"/>
          <p:nvPr/>
        </p:nvSpPr>
        <p:spPr>
          <a:xfrm>
            <a:off x="4654296" y="4736367"/>
            <a:ext cx="6096000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 Alban 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83504-F756-65B0-E72B-C7FBAA6E0EA5}"/>
              </a:ext>
            </a:extLst>
          </p:cNvPr>
          <p:cNvSpPr txBox="1"/>
          <p:nvPr/>
        </p:nvSpPr>
        <p:spPr>
          <a:xfrm>
            <a:off x="4663821" y="5249071"/>
            <a:ext cx="7537704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and Support West (Development Director) 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5CE9C-7B65-8AAA-FEC8-5429893CCE66}"/>
              </a:ext>
            </a:extLst>
          </p:cNvPr>
          <p:cNvSpPr txBox="1"/>
          <p:nvPr/>
        </p:nvSpPr>
        <p:spPr>
          <a:xfrm>
            <a:off x="4654296" y="5824908"/>
            <a:ext cx="7537704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mik.alban@careandsupportwest.com</a:t>
            </a: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AE4F3-8D09-E6ED-B497-66BD8ADE4389}"/>
              </a:ext>
            </a:extLst>
          </p:cNvPr>
          <p:cNvSpPr txBox="1"/>
          <p:nvPr/>
        </p:nvSpPr>
        <p:spPr>
          <a:xfrm>
            <a:off x="167462" y="431747"/>
            <a:ext cx="3952629" cy="54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8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listening</a:t>
            </a:r>
            <a:endParaRPr lang="en-GB" sz="28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7B1FE-6AF4-BD11-67FE-0B48C37AC944}"/>
              </a:ext>
            </a:extLst>
          </p:cNvPr>
          <p:cNvSpPr txBox="1"/>
          <p:nvPr/>
        </p:nvSpPr>
        <p:spPr>
          <a:xfrm>
            <a:off x="568873" y="1242322"/>
            <a:ext cx="31294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thoughts or questions?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67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E6739-34E4-DD5A-B011-3F445F15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1412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B9B1F-FC7F-334A-613D-6CF09122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83" y="0"/>
            <a:ext cx="5819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77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CC542-7DAE-6D37-CA22-CE27EA6D6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" r="-2" b="-2"/>
          <a:stretch/>
        </p:blipFill>
        <p:spPr>
          <a:xfrm>
            <a:off x="5979799" y="15069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F04FD5-13BF-D276-2549-6E420DD1F292}"/>
              </a:ext>
            </a:extLst>
          </p:cNvPr>
          <p:cNvSpPr txBox="1"/>
          <p:nvPr/>
        </p:nvSpPr>
        <p:spPr>
          <a:xfrm>
            <a:off x="227037" y="860158"/>
            <a:ext cx="5843010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 out questionnaires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45E5E-38B1-AA14-E4E5-C72CB1D366F7}"/>
              </a:ext>
            </a:extLst>
          </p:cNvPr>
          <p:cNvSpPr txBox="1"/>
          <p:nvPr/>
        </p:nvSpPr>
        <p:spPr>
          <a:xfrm>
            <a:off x="227037" y="154182"/>
            <a:ext cx="5525725" cy="60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Sustainability Report</a:t>
            </a:r>
            <a:endParaRPr lang="en-GB" sz="32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9231B-8930-AD57-79F3-DB1E8AE578FD}"/>
              </a:ext>
            </a:extLst>
          </p:cNvPr>
          <p:cNvSpPr txBox="1"/>
          <p:nvPr/>
        </p:nvSpPr>
        <p:spPr>
          <a:xfrm>
            <a:off x="227037" y="1469119"/>
            <a:ext cx="5843010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 back 34 out of a total of 112 sent (just over 30%).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3EFF1-B9A8-1C38-7778-21734F173B95}"/>
              </a:ext>
            </a:extLst>
          </p:cNvPr>
          <p:cNvSpPr txBox="1"/>
          <p:nvPr/>
        </p:nvSpPr>
        <p:spPr>
          <a:xfrm>
            <a:off x="273559" y="2634346"/>
            <a:ext cx="5843010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Responses from organisations providing full range of adult social care services … including large, medium and small organisations.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7026A-A05D-B537-99BF-81A94398C8DC}"/>
              </a:ext>
            </a:extLst>
          </p:cNvPr>
          <p:cNvSpPr txBox="1"/>
          <p:nvPr/>
        </p:nvSpPr>
        <p:spPr>
          <a:xfrm>
            <a:off x="227037" y="4719825"/>
            <a:ext cx="5913740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variations … but overall, no one was having it easy … clear and concerning picture emerged in relation to a number of areas. </a:t>
            </a:r>
          </a:p>
        </p:txBody>
      </p:sp>
    </p:spTree>
    <p:extLst>
      <p:ext uri="{BB962C8B-B14F-4D97-AF65-F5344CB8AC3E}">
        <p14:creationId xmlns:p14="http://schemas.microsoft.com/office/powerpoint/2010/main" val="586180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yner Lucas - The Problem (Lyrics) - YouTube">
            <a:extLst>
              <a:ext uri="{FF2B5EF4-FFF2-40B4-BE49-F238E27FC236}">
                <a16:creationId xmlns:a16="http://schemas.microsoft.com/office/drawing/2014/main" id="{E46423EC-0860-A0AF-49B9-659542619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8" b="24070"/>
          <a:stretch/>
        </p:blipFill>
        <p:spPr bwMode="auto">
          <a:xfrm>
            <a:off x="20" y="0"/>
            <a:ext cx="12191980" cy="314863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0A3ADC-3E38-4FBC-7145-F68CEDDD941E}"/>
              </a:ext>
            </a:extLst>
          </p:cNvPr>
          <p:cNvSpPr txBox="1"/>
          <p:nvPr/>
        </p:nvSpPr>
        <p:spPr>
          <a:xfrm>
            <a:off x="106212" y="3429000"/>
            <a:ext cx="5808813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levels of staff turnover.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4C303-CE3D-3689-4603-849F59788D4D}"/>
              </a:ext>
            </a:extLst>
          </p:cNvPr>
          <p:cNvSpPr txBox="1"/>
          <p:nvPr/>
        </p:nvSpPr>
        <p:spPr>
          <a:xfrm>
            <a:off x="106212" y="4175773"/>
            <a:ext cx="5808813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reliance on agency staff.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28AC4-E12A-7699-A024-5D0A2F7590F1}"/>
              </a:ext>
            </a:extLst>
          </p:cNvPr>
          <p:cNvSpPr txBox="1"/>
          <p:nvPr/>
        </p:nvSpPr>
        <p:spPr>
          <a:xfrm>
            <a:off x="106212" y="4922546"/>
            <a:ext cx="5808813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having to work excessive amounts of overtime.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0EA87-9EAC-4358-A3AD-796B3AF3A7D7}"/>
              </a:ext>
            </a:extLst>
          </p:cNvPr>
          <p:cNvSpPr txBox="1"/>
          <p:nvPr/>
        </p:nvSpPr>
        <p:spPr>
          <a:xfrm>
            <a:off x="6096000" y="3429000"/>
            <a:ext cx="5808813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Managers having to cover shifts and struggling to find time to complete their management tasks.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6A52D-54B5-6372-02A3-4009B7232502}"/>
              </a:ext>
            </a:extLst>
          </p:cNvPr>
          <p:cNvSpPr txBox="1"/>
          <p:nvPr/>
        </p:nvSpPr>
        <p:spPr>
          <a:xfrm>
            <a:off x="6096000" y="4980892"/>
            <a:ext cx="5808813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(Despite these strategies) … services having to run short staff at times.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848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yner Lucas - The Problem (Lyrics) - YouTube">
            <a:extLst>
              <a:ext uri="{FF2B5EF4-FFF2-40B4-BE49-F238E27FC236}">
                <a16:creationId xmlns:a16="http://schemas.microsoft.com/office/drawing/2014/main" id="{E46423EC-0860-A0AF-49B9-659542619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8" b="24070"/>
          <a:stretch/>
        </p:blipFill>
        <p:spPr bwMode="auto">
          <a:xfrm>
            <a:off x="20" y="0"/>
            <a:ext cx="12191980" cy="314863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6D7C02-8E29-E0AE-C3D1-9EF51CFCD85E}"/>
              </a:ext>
            </a:extLst>
          </p:cNvPr>
          <p:cNvSpPr txBox="1"/>
          <p:nvPr/>
        </p:nvSpPr>
        <p:spPr>
          <a:xfrm>
            <a:off x="106212" y="3429000"/>
            <a:ext cx="5863992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having to be reduced or cancelled … or close completely.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09B19-B650-A7AF-E731-6A830801632F}"/>
              </a:ext>
            </a:extLst>
          </p:cNvPr>
          <p:cNvSpPr txBox="1"/>
          <p:nvPr/>
        </p:nvSpPr>
        <p:spPr>
          <a:xfrm>
            <a:off x="106212" y="4520766"/>
            <a:ext cx="5863992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Struggles to find people for management and clinical lead positions.</a:t>
            </a:r>
            <a:endParaRPr lang="en-GB" sz="2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83CE4-04EE-7314-FEC0-AE67B8323683}"/>
              </a:ext>
            </a:extLst>
          </p:cNvPr>
          <p:cNvSpPr txBox="1"/>
          <p:nvPr/>
        </p:nvSpPr>
        <p:spPr>
          <a:xfrm>
            <a:off x="6221796" y="3429000"/>
            <a:ext cx="5863992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undervaluing of frontline social care staff in terms of: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132FE-473F-40C4-F362-CE0D4ED5B1F8}"/>
              </a:ext>
            </a:extLst>
          </p:cNvPr>
          <p:cNvSpPr txBox="1"/>
          <p:nvPr/>
        </p:nvSpPr>
        <p:spPr>
          <a:xfrm>
            <a:off x="6667022" y="4401830"/>
            <a:ext cx="5370756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crucial tasks they carry out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57761-A514-796E-5491-ECE9DA1E94A0}"/>
              </a:ext>
            </a:extLst>
          </p:cNvPr>
          <p:cNvSpPr txBox="1"/>
          <p:nvPr/>
        </p:nvSpPr>
        <p:spPr>
          <a:xfrm>
            <a:off x="6667021" y="4949696"/>
            <a:ext cx="5370756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knowledge and skills they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F148C-C237-46E2-8DBC-B4111B2E8239}"/>
              </a:ext>
            </a:extLst>
          </p:cNvPr>
          <p:cNvSpPr txBox="1"/>
          <p:nvPr/>
        </p:nvSpPr>
        <p:spPr>
          <a:xfrm>
            <a:off x="6667020" y="5922526"/>
            <a:ext cx="5418767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human qualities they require.</a:t>
            </a:r>
          </a:p>
        </p:txBody>
      </p:sp>
    </p:spTree>
    <p:extLst>
      <p:ext uri="{BB962C8B-B14F-4D97-AF65-F5344CB8AC3E}">
        <p14:creationId xmlns:p14="http://schemas.microsoft.com/office/powerpoint/2010/main" val="30274722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yner Lucas - The Problem (Lyrics) - YouTube">
            <a:extLst>
              <a:ext uri="{FF2B5EF4-FFF2-40B4-BE49-F238E27FC236}">
                <a16:creationId xmlns:a16="http://schemas.microsoft.com/office/drawing/2014/main" id="{E46423EC-0860-A0AF-49B9-659542619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8" b="24070"/>
          <a:stretch/>
        </p:blipFill>
        <p:spPr bwMode="auto">
          <a:xfrm>
            <a:off x="20" y="0"/>
            <a:ext cx="12191980" cy="314863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19EA4-6A8E-D620-3496-CCBD614D49A4}"/>
              </a:ext>
            </a:extLst>
          </p:cNvPr>
          <p:cNvSpPr txBox="1"/>
          <p:nvPr/>
        </p:nvSpPr>
        <p:spPr>
          <a:xfrm>
            <a:off x="106212" y="3429000"/>
            <a:ext cx="5863992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inability to recruit staff of the necessary calibre.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F1C7B-1BFF-C072-8E4B-6DCCE3695E4D}"/>
              </a:ext>
            </a:extLst>
          </p:cNvPr>
          <p:cNvSpPr txBox="1"/>
          <p:nvPr/>
        </p:nvSpPr>
        <p:spPr>
          <a:xfrm>
            <a:off x="106212" y="4542148"/>
            <a:ext cx="5863992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cost pressures … staffing, inflationary and service development … as bad as they have ever been.</a:t>
            </a:r>
          </a:p>
        </p:txBody>
      </p:sp>
    </p:spTree>
    <p:extLst>
      <p:ext uri="{BB962C8B-B14F-4D97-AF65-F5344CB8AC3E}">
        <p14:creationId xmlns:p14="http://schemas.microsoft.com/office/powerpoint/2010/main" val="36775272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Balancing art #69 Sculpture by Pontus Jansson - Fine Art America">
            <a:extLst>
              <a:ext uri="{FF2B5EF4-FFF2-40B4-BE49-F238E27FC236}">
                <a16:creationId xmlns:a16="http://schemas.microsoft.com/office/drawing/2014/main" id="{C462BD7B-E6C5-5C76-B92D-867F47703B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t="-1" r="9380" b="-1"/>
          <a:stretch/>
        </p:blipFill>
        <p:spPr bwMode="auto">
          <a:xfrm>
            <a:off x="6224819" y="10"/>
            <a:ext cx="59671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EC8488-0069-0D78-AA7B-B73C22D08E72}"/>
              </a:ext>
            </a:extLst>
          </p:cNvPr>
          <p:cNvSpPr txBox="1"/>
          <p:nvPr/>
        </p:nvSpPr>
        <p:spPr>
          <a:xfrm>
            <a:off x="181873" y="145316"/>
            <a:ext cx="5914127" cy="54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8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terms of market sustainability …</a:t>
            </a:r>
            <a:endParaRPr lang="en-GB" sz="28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66444-E6E7-9F99-C8CF-0C29002BA3EE}"/>
              </a:ext>
            </a:extLst>
          </p:cNvPr>
          <p:cNvSpPr txBox="1"/>
          <p:nvPr/>
        </p:nvSpPr>
        <p:spPr>
          <a:xfrm>
            <a:off x="178889" y="835653"/>
            <a:ext cx="5863992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37% of respondents indicated that unless they received an inflation equalling  uplift in April … they gave themselves 12 months or less.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EFC7C-5233-4F18-20A2-F4E9302CE804}"/>
              </a:ext>
            </a:extLst>
          </p:cNvPr>
          <p:cNvSpPr txBox="1"/>
          <p:nvPr/>
        </p:nvSpPr>
        <p:spPr>
          <a:xfrm>
            <a:off x="175841" y="2874051"/>
            <a:ext cx="5863992" cy="9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9% gave themselves up to 2 years.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B1042-6810-2190-5FC2-22FA2DC2B086}"/>
              </a:ext>
            </a:extLst>
          </p:cNvPr>
          <p:cNvSpPr txBox="1"/>
          <p:nvPr/>
        </p:nvSpPr>
        <p:spPr>
          <a:xfrm>
            <a:off x="175841" y="3992197"/>
            <a:ext cx="5863992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37% didn’t know.  </a:t>
            </a:r>
          </a:p>
        </p:txBody>
      </p:sp>
    </p:spTree>
    <p:extLst>
      <p:ext uri="{BB962C8B-B14F-4D97-AF65-F5344CB8AC3E}">
        <p14:creationId xmlns:p14="http://schemas.microsoft.com/office/powerpoint/2010/main" val="36427687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822 Conclusions Imágenes y Fotos - 123RF">
            <a:extLst>
              <a:ext uri="{FF2B5EF4-FFF2-40B4-BE49-F238E27FC236}">
                <a16:creationId xmlns:a16="http://schemas.microsoft.com/office/drawing/2014/main" id="{25631ECD-ACCE-DDB0-9450-0717329B7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4966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97540-D194-D9FC-8D5F-24E1F0F8E5A9}"/>
              </a:ext>
            </a:extLst>
          </p:cNvPr>
          <p:cNvSpPr txBox="1"/>
          <p:nvPr/>
        </p:nvSpPr>
        <p:spPr>
          <a:xfrm>
            <a:off x="6187299" y="122648"/>
            <a:ext cx="5525725" cy="60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 … or solutions</a:t>
            </a:r>
            <a:endParaRPr lang="en-GB" sz="32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35B96-E29F-A86C-14B9-76AC6347BAED}"/>
              </a:ext>
            </a:extLst>
          </p:cNvPr>
          <p:cNvSpPr txBox="1"/>
          <p:nvPr/>
        </p:nvSpPr>
        <p:spPr>
          <a:xfrm>
            <a:off x="6187299" y="778505"/>
            <a:ext cx="5843010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attract the staff required, basic pay rates need to value people for the nature of the work, the skills and the human qualities needed.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B73C1-C8FE-66AB-EE9C-C9D4F2BEC14C}"/>
              </a:ext>
            </a:extLst>
          </p:cNvPr>
          <p:cNvSpPr txBox="1"/>
          <p:nvPr/>
        </p:nvSpPr>
        <p:spPr>
          <a:xfrm>
            <a:off x="6166317" y="2933905"/>
            <a:ext cx="5863992" cy="18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has to be ‘clear water’ between what people can earn working in social care and what they can earn working in retail, hospitality etc … </a:t>
            </a:r>
          </a:p>
        </p:txBody>
      </p:sp>
    </p:spTree>
    <p:extLst>
      <p:ext uri="{BB962C8B-B14F-4D97-AF65-F5344CB8AC3E}">
        <p14:creationId xmlns:p14="http://schemas.microsoft.com/office/powerpoint/2010/main" val="34797574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1010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Nova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 Alban</dc:creator>
  <cp:lastModifiedBy>Mik Alban</cp:lastModifiedBy>
  <cp:revision>16</cp:revision>
  <dcterms:created xsi:type="dcterms:W3CDTF">2023-03-15T09:49:58Z</dcterms:created>
  <dcterms:modified xsi:type="dcterms:W3CDTF">2023-05-21T09:10:24Z</dcterms:modified>
</cp:coreProperties>
</file>