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24"/>
  </p:notesMasterIdLst>
  <p:handoutMasterIdLst>
    <p:handoutMasterId r:id="rId25"/>
  </p:handoutMasterIdLst>
  <p:sldIdLst>
    <p:sldId id="304" r:id="rId5"/>
    <p:sldId id="288" r:id="rId6"/>
    <p:sldId id="289" r:id="rId7"/>
    <p:sldId id="290" r:id="rId8"/>
    <p:sldId id="305" r:id="rId9"/>
    <p:sldId id="291" r:id="rId10"/>
    <p:sldId id="306" r:id="rId11"/>
    <p:sldId id="292" r:id="rId12"/>
    <p:sldId id="293" r:id="rId13"/>
    <p:sldId id="295" r:id="rId14"/>
    <p:sldId id="294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494"/>
    <a:srgbClr val="F3F3F2"/>
    <a:srgbClr val="FEC352"/>
    <a:srgbClr val="63A6E5"/>
    <a:srgbClr val="34383A"/>
    <a:srgbClr val="F3F3F3"/>
    <a:srgbClr val="EFBD47"/>
    <a:srgbClr val="F3B145"/>
    <a:srgbClr val="63B1E5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5" autoAdjust="0"/>
    <p:restoredTop sz="82960" autoAdjust="0"/>
  </p:normalViewPr>
  <p:slideViewPr>
    <p:cSldViewPr snapToGrid="0">
      <p:cViewPr varScale="1">
        <p:scale>
          <a:sx n="62" d="100"/>
          <a:sy n="62" d="100"/>
        </p:scale>
        <p:origin x="14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08" d="100"/>
          <a:sy n="108" d="100"/>
        </p:scale>
        <p:origin x="5256" y="21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A2C16-BA22-4970-A053-6BE6B2CFBA8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444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D0081-6033-1C4B-A377-E82120671E70}" type="datetimeFigureOut">
              <a:rPr lang="en-US" smtClean="0"/>
              <a:pPr/>
              <a:t>4/17/2018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1A459-3635-314F-A2A7-D50113248D6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60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A459-3635-314F-A2A7-D50113248D6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0527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A459-3635-314F-A2A7-D50113248D6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27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A459-3635-314F-A2A7-D50113248D6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91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1A459-3635-314F-A2A7-D50113248D6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98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0928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770068" y="3816680"/>
            <a:ext cx="1545265" cy="0"/>
          </a:xfrm>
          <a:prstGeom prst="line">
            <a:avLst/>
          </a:prstGeom>
          <a:ln w="25400">
            <a:solidFill>
              <a:srgbClr val="FEC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2817139" y="4274819"/>
            <a:ext cx="34511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solidFill>
                  <a:schemeClr val="tx1"/>
                </a:solidFill>
              </a:rPr>
              <a:t>citation.co.uk</a:t>
            </a:r>
            <a:endParaRPr lang="en-US" sz="35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961" y="2143169"/>
            <a:ext cx="4595478" cy="10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7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775" y="4153166"/>
            <a:ext cx="4070142" cy="1939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4020" y="1114041"/>
            <a:ext cx="4091205" cy="4978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358775" y="1665288"/>
            <a:ext cx="4070142" cy="22547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5" y="1114041"/>
            <a:ext cx="4070142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4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R &amp; Employment L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358775" y="1665288"/>
            <a:ext cx="8426450" cy="9297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5"/>
          </p:nvPr>
        </p:nvSpPr>
        <p:spPr>
          <a:xfrm>
            <a:off x="1770573" y="2794858"/>
            <a:ext cx="2665330" cy="942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35"/>
          </p:nvPr>
        </p:nvSpPr>
        <p:spPr>
          <a:xfrm>
            <a:off x="366686" y="2784872"/>
            <a:ext cx="1205588" cy="962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36"/>
          </p:nvPr>
        </p:nvSpPr>
        <p:spPr>
          <a:xfrm>
            <a:off x="1770573" y="3987552"/>
            <a:ext cx="2665330" cy="942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37"/>
          </p:nvPr>
        </p:nvSpPr>
        <p:spPr>
          <a:xfrm>
            <a:off x="366686" y="3977566"/>
            <a:ext cx="1205588" cy="962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38"/>
          </p:nvPr>
        </p:nvSpPr>
        <p:spPr>
          <a:xfrm>
            <a:off x="1770573" y="5140491"/>
            <a:ext cx="2665330" cy="942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idx="39"/>
          </p:nvPr>
        </p:nvSpPr>
        <p:spPr>
          <a:xfrm>
            <a:off x="366686" y="5130505"/>
            <a:ext cx="1205588" cy="962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5" y="1114041"/>
            <a:ext cx="8426450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40"/>
          </p:nvPr>
        </p:nvSpPr>
        <p:spPr>
          <a:xfrm>
            <a:off x="6119895" y="2794858"/>
            <a:ext cx="2665330" cy="942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idx="41"/>
          </p:nvPr>
        </p:nvSpPr>
        <p:spPr>
          <a:xfrm>
            <a:off x="4716008" y="2784872"/>
            <a:ext cx="1205588" cy="962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42"/>
          </p:nvPr>
        </p:nvSpPr>
        <p:spPr>
          <a:xfrm>
            <a:off x="6119895" y="3987552"/>
            <a:ext cx="2665330" cy="942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idx="43"/>
          </p:nvPr>
        </p:nvSpPr>
        <p:spPr>
          <a:xfrm>
            <a:off x="4716008" y="3977566"/>
            <a:ext cx="1205588" cy="962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44"/>
          </p:nvPr>
        </p:nvSpPr>
        <p:spPr>
          <a:xfrm>
            <a:off x="6119895" y="5140491"/>
            <a:ext cx="2665330" cy="9422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Picture Placeholder 2"/>
          <p:cNvSpPr>
            <a:spLocks noGrp="1"/>
          </p:cNvSpPr>
          <p:nvPr>
            <p:ph type="pic" idx="45"/>
          </p:nvPr>
        </p:nvSpPr>
        <p:spPr>
          <a:xfrm>
            <a:off x="4716008" y="5130505"/>
            <a:ext cx="1205588" cy="962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2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5" y="1114041"/>
            <a:ext cx="8426450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</p:spTree>
    <p:extLst>
      <p:ext uri="{BB962C8B-B14F-4D97-AF65-F5344CB8AC3E}">
        <p14:creationId xmlns:p14="http://schemas.microsoft.com/office/powerpoint/2010/main" val="16255622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bg>
      <p:bgPr>
        <a:solidFill>
          <a:srgbClr val="ED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07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8775" y="1663302"/>
            <a:ext cx="8426450" cy="4429523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5" y="1114041"/>
            <a:ext cx="8426450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5" y="1114041"/>
            <a:ext cx="8426450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358775" y="1665288"/>
            <a:ext cx="8426450" cy="4427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43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58776" y="1663302"/>
            <a:ext cx="3998540" cy="4429523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5" y="1114041"/>
            <a:ext cx="8426450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4603805" y="1663302"/>
            <a:ext cx="4181420" cy="44295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43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4" y="1114041"/>
            <a:ext cx="8426451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358775" y="1665288"/>
            <a:ext cx="8426450" cy="27158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343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58775" y="4585471"/>
            <a:ext cx="4022433" cy="1507354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4762792" y="4585471"/>
            <a:ext cx="4022433" cy="1507354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5" y="1114041"/>
            <a:ext cx="8426450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5"/>
          </p:nvPr>
        </p:nvSpPr>
        <p:spPr>
          <a:xfrm>
            <a:off x="358775" y="1663302"/>
            <a:ext cx="4022433" cy="4429523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6"/>
          </p:nvPr>
        </p:nvSpPr>
        <p:spPr>
          <a:xfrm>
            <a:off x="4762792" y="1663302"/>
            <a:ext cx="4022433" cy="4429523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9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673212"/>
            <a:ext cx="4022435" cy="63266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600" b="1">
                <a:solidFill>
                  <a:srgbClr val="343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5" y="1114041"/>
            <a:ext cx="8418498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3"/>
          </p:nvPr>
        </p:nvSpPr>
        <p:spPr>
          <a:xfrm>
            <a:off x="4762790" y="1673212"/>
            <a:ext cx="4022435" cy="632667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600" b="1">
                <a:solidFill>
                  <a:srgbClr val="3438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358775" y="2505075"/>
            <a:ext cx="4022433" cy="3587750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Content Placeholder 2"/>
          <p:cNvSpPr>
            <a:spLocks noGrp="1"/>
          </p:cNvSpPr>
          <p:nvPr>
            <p:ph idx="16"/>
          </p:nvPr>
        </p:nvSpPr>
        <p:spPr>
          <a:xfrm>
            <a:off x="4762792" y="2505075"/>
            <a:ext cx="4022433" cy="3587750"/>
          </a:xfrm>
          <a:prstGeom prst="rect">
            <a:avLst/>
          </a:prstGeom>
        </p:spPr>
        <p:txBody>
          <a:bodyPr/>
          <a:lstStyle>
            <a:lvl1pPr marL="2857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2001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 algn="l">
              <a:buClr>
                <a:schemeClr val="accent4">
                  <a:lumMod val="25000"/>
                </a:schemeClr>
              </a:buClr>
              <a:buSzPct val="100000"/>
              <a:buFont typeface="Arial" charset="0"/>
              <a:buChar char="•"/>
              <a:defRPr sz="1600">
                <a:solidFill>
                  <a:schemeClr val="accent4">
                    <a:lumMod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8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774" y="4322215"/>
            <a:ext cx="8426451" cy="17706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358775" y="1666328"/>
            <a:ext cx="8426450" cy="2409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5" y="1114041"/>
            <a:ext cx="8426450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6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94019" y="1114042"/>
            <a:ext cx="4091205" cy="4978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358774" y="1665288"/>
            <a:ext cx="4075111" cy="4427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358775" y="1114041"/>
            <a:ext cx="4075111" cy="3469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insert sub-title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58775" y="143529"/>
            <a:ext cx="8426450" cy="754967"/>
          </a:xfrm>
          <a:prstGeom prst="rect">
            <a:avLst/>
          </a:prstGeom>
        </p:spPr>
        <p:txBody>
          <a:bodyPr/>
          <a:lstStyle>
            <a:lvl1pPr marL="0" indent="0" algn="l">
              <a:tabLst>
                <a:tab pos="2354263" algn="l"/>
              </a:tabLst>
              <a:defRPr sz="3400"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8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907143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6323132"/>
            <a:ext cx="9144000" cy="557480"/>
          </a:xfrm>
          <a:prstGeom prst="rect">
            <a:avLst/>
          </a:prstGeom>
          <a:solidFill>
            <a:srgbClr val="F3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45441" y="6443736"/>
            <a:ext cx="40833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AF37EF7D-37FD-454C-84E0-D27E3D08C1FE}" type="slidenum">
              <a:rPr lang="en-GB" sz="1400" smtClean="0">
                <a:solidFill>
                  <a:schemeClr val="tx1"/>
                </a:solidFill>
              </a:rPr>
              <a:pPr algn="l"/>
              <a:t>‹#›</a:t>
            </a:fld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11065" y="6486687"/>
            <a:ext cx="0" cy="230372"/>
          </a:xfrm>
          <a:prstGeom prst="line">
            <a:avLst/>
          </a:prstGeom>
          <a:ln w="12700">
            <a:solidFill>
              <a:srgbClr val="FEC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8" y="6486837"/>
            <a:ext cx="931356" cy="2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1" r:id="rId2"/>
    <p:sldLayoutId id="2147483671" r:id="rId3"/>
    <p:sldLayoutId id="2147483670" r:id="rId4"/>
    <p:sldLayoutId id="2147483669" r:id="rId5"/>
    <p:sldLayoutId id="2147483660" r:id="rId6"/>
    <p:sldLayoutId id="2147483661" r:id="rId7"/>
    <p:sldLayoutId id="2147483665" r:id="rId8"/>
    <p:sldLayoutId id="2147483667" r:id="rId9"/>
    <p:sldLayoutId id="2147483666" r:id="rId10"/>
    <p:sldLayoutId id="2147483668" r:id="rId11"/>
    <p:sldLayoutId id="2147483657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947" y="1938901"/>
            <a:ext cx="3616105" cy="791634"/>
          </a:xfrm>
          <a:prstGeom prst="rect">
            <a:avLst/>
          </a:prstGeom>
        </p:spPr>
      </p:pic>
      <p:sp>
        <p:nvSpPr>
          <p:cNvPr id="6" name="Rounded Rectangle 34">
            <a:extLst>
              <a:ext uri="{FF2B5EF4-FFF2-40B4-BE49-F238E27FC236}">
                <a16:creationId xmlns:a16="http://schemas.microsoft.com/office/drawing/2014/main" xmlns="" id="{3C83B503-EF85-4D78-9558-66C6A6B9C769}"/>
              </a:ext>
            </a:extLst>
          </p:cNvPr>
          <p:cNvSpPr/>
          <p:nvPr/>
        </p:nvSpPr>
        <p:spPr>
          <a:xfrm>
            <a:off x="3786990" y="4948886"/>
            <a:ext cx="4880712" cy="433450"/>
          </a:xfrm>
          <a:prstGeom prst="roundRect">
            <a:avLst>
              <a:gd name="adj" fmla="val 1907"/>
            </a:avLst>
          </a:prstGeom>
          <a:solidFill>
            <a:srgbClr val="FDC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811" y="4948886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2400" b="1" dirty="0">
                <a:latin typeface="Arial" charset="0"/>
                <a:ea typeface="Arial" charset="0"/>
                <a:cs typeface="Arial" charset="0"/>
              </a:rPr>
              <a:t>Tracy Winter</a:t>
            </a:r>
          </a:p>
          <a:p>
            <a:pPr algn="ctr"/>
            <a:endParaRPr lang="en-GB" b="1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000" dirty="0">
                <a:latin typeface="Arial" charset="0"/>
                <a:ea typeface="Arial" charset="0"/>
                <a:cs typeface="Arial" charset="0"/>
              </a:rPr>
              <a:t>       Employed Barrister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898952"/>
            <a:ext cx="659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spc="600" dirty="0">
                <a:solidFill>
                  <a:srgbClr val="FDC162"/>
                </a:solidFill>
                <a:latin typeface="Arial" charset="0"/>
                <a:ea typeface="Arial" charset="0"/>
                <a:cs typeface="Arial" charset="0"/>
              </a:rPr>
              <a:t>CARE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57B10B8-541D-4F83-A24B-CDC05C1479CB}"/>
              </a:ext>
            </a:extLst>
          </p:cNvPr>
          <p:cNvSpPr/>
          <p:nvPr/>
        </p:nvSpPr>
        <p:spPr>
          <a:xfrm>
            <a:off x="1583515" y="3754642"/>
            <a:ext cx="62467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charset="0"/>
                <a:ea typeface="Arial" charset="0"/>
                <a:cs typeface="Arial" charset="0"/>
              </a:rPr>
              <a:t> Handling Safeguarding Effectively </a:t>
            </a:r>
          </a:p>
          <a:p>
            <a:pPr algn="ctr"/>
            <a:endParaRPr lang="en-GB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6C7D44D-FD57-4635-8048-ACC19106BA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" y="5165611"/>
            <a:ext cx="2329544" cy="153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58775" y="1114041"/>
            <a:ext cx="8426450" cy="3036854"/>
          </a:xfrm>
        </p:spPr>
        <p:txBody>
          <a:bodyPr>
            <a:normAutofit/>
          </a:bodyPr>
          <a:lstStyle/>
          <a:p>
            <a:pPr algn="ctr"/>
            <a:endParaRPr lang="en-GB" sz="1800" b="0" dirty="0">
              <a:solidFill>
                <a:schemeClr val="tx1"/>
              </a:solidFill>
            </a:endParaRPr>
          </a:p>
          <a:p>
            <a:pPr algn="ctr"/>
            <a:endParaRPr lang="en-GB" sz="1800" b="0" dirty="0">
              <a:solidFill>
                <a:schemeClr val="tx1"/>
              </a:solidFill>
            </a:endParaRPr>
          </a:p>
          <a:p>
            <a:endParaRPr lang="en-GB" sz="1800" b="0" dirty="0">
              <a:solidFill>
                <a:schemeClr val="tx1"/>
              </a:solidFill>
            </a:endParaRPr>
          </a:p>
          <a:p>
            <a:endParaRPr lang="en-GB" sz="1800" b="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xmlns="" id="{AC5CCEA9-AF1F-4196-BC05-96C40DB7A233}"/>
              </a:ext>
            </a:extLst>
          </p:cNvPr>
          <p:cNvCxnSpPr>
            <a:cxnSpLocks/>
          </p:cNvCxnSpPr>
          <p:nvPr/>
        </p:nvCxnSpPr>
        <p:spPr>
          <a:xfrm rot="5400000">
            <a:off x="2074267" y="1833639"/>
            <a:ext cx="1506310" cy="13234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7E6508-A331-4587-AD8F-D18024F4B069}"/>
              </a:ext>
            </a:extLst>
          </p:cNvPr>
          <p:cNvSpPr txBox="1"/>
          <p:nvPr/>
        </p:nvSpPr>
        <p:spPr>
          <a:xfrm>
            <a:off x="2364206" y="2052192"/>
            <a:ext cx="92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39494"/>
                </a:solidFill>
              </a:rPr>
              <a:t>Yes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E5AC40-D897-428B-9E1D-75AB60B01749}"/>
              </a:ext>
            </a:extLst>
          </p:cNvPr>
          <p:cNvSpPr txBox="1"/>
          <p:nvPr/>
        </p:nvSpPr>
        <p:spPr>
          <a:xfrm>
            <a:off x="1843789" y="4861080"/>
            <a:ext cx="7035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Normal disciplinary process as set out by ACAS– investigation, disciplinary hearing, outcome and right to appeal</a:t>
            </a:r>
          </a:p>
          <a:p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DCD75E6-3596-4666-B4B2-25420B72A325}"/>
              </a:ext>
            </a:extLst>
          </p:cNvPr>
          <p:cNvCxnSpPr>
            <a:cxnSpLocks/>
          </p:cNvCxnSpPr>
          <p:nvPr/>
        </p:nvCxnSpPr>
        <p:spPr>
          <a:xfrm>
            <a:off x="5654842" y="1742221"/>
            <a:ext cx="0" cy="30583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E50606-98D0-4845-ADF2-E932715D4A3A}"/>
              </a:ext>
            </a:extLst>
          </p:cNvPr>
          <p:cNvSpPr/>
          <p:nvPr/>
        </p:nvSpPr>
        <p:spPr>
          <a:xfrm>
            <a:off x="5654842" y="3005622"/>
            <a:ext cx="3224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039494"/>
                </a:solidFill>
              </a:rPr>
              <a:t>If out of probation and not Gross Misconduct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7936F29-D871-48BF-AF1B-EC574A467D45}"/>
              </a:ext>
            </a:extLst>
          </p:cNvPr>
          <p:cNvSpPr/>
          <p:nvPr/>
        </p:nvSpPr>
        <p:spPr>
          <a:xfrm>
            <a:off x="597690" y="3326559"/>
            <a:ext cx="33714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/>
              <a:t>Probation review meeting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BF79069-C828-4D11-9858-73546F3CC5CB}"/>
              </a:ext>
            </a:extLst>
          </p:cNvPr>
          <p:cNvSpPr/>
          <p:nvPr/>
        </p:nvSpPr>
        <p:spPr>
          <a:xfrm>
            <a:off x="2656252" y="1283124"/>
            <a:ext cx="38314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 b="1" dirty="0">
                <a:solidFill>
                  <a:srgbClr val="039494"/>
                </a:solidFill>
              </a:rPr>
              <a:t>Is the person in probation?</a:t>
            </a:r>
          </a:p>
        </p:txBody>
      </p:sp>
    </p:spTree>
    <p:extLst>
      <p:ext uri="{BB962C8B-B14F-4D97-AF65-F5344CB8AC3E}">
        <p14:creationId xmlns:p14="http://schemas.microsoft.com/office/powerpoint/2010/main" val="200359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Action</a:t>
            </a:r>
          </a:p>
        </p:txBody>
      </p:sp>
      <p:pic>
        <p:nvPicPr>
          <p:cNvPr id="5" name="Picture Placeholder 12">
            <a:extLst>
              <a:ext uri="{FF2B5EF4-FFF2-40B4-BE49-F238E27FC236}">
                <a16:creationId xmlns:a16="http://schemas.microsoft.com/office/drawing/2014/main" xmlns="" id="{AD1BEBEB-F7B1-4785-8C9E-F1CDEEDC7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1" t="7813" r="11148" b="7813"/>
          <a:stretch/>
        </p:blipFill>
        <p:spPr>
          <a:xfrm>
            <a:off x="0" y="898496"/>
            <a:ext cx="4291584" cy="5411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169294B-BA58-4E0A-A484-7A726BE5E4B9}"/>
              </a:ext>
            </a:extLst>
          </p:cNvPr>
          <p:cNvSpPr/>
          <p:nvPr/>
        </p:nvSpPr>
        <p:spPr>
          <a:xfrm>
            <a:off x="0" y="898496"/>
            <a:ext cx="4291584" cy="5411884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mbri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37E0A6-CA07-459F-9014-960E1023711F}"/>
              </a:ext>
            </a:extLst>
          </p:cNvPr>
          <p:cNvSpPr txBox="1"/>
          <p:nvPr/>
        </p:nvSpPr>
        <p:spPr>
          <a:xfrm>
            <a:off x="4572000" y="1865500"/>
            <a:ext cx="45118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Outcome to the disciplinary hearing may be verbal, written, final written or dismissal with 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The employee will have a legal right to appeal any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At all stages other than dismissal, give re-training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01981A4-0918-4A04-88DD-A0AA8D63686D}"/>
              </a:ext>
            </a:extLst>
          </p:cNvPr>
          <p:cNvSpPr/>
          <p:nvPr/>
        </p:nvSpPr>
        <p:spPr>
          <a:xfrm>
            <a:off x="4493640" y="1394084"/>
            <a:ext cx="4511841" cy="4422099"/>
          </a:xfrm>
          <a:prstGeom prst="rect">
            <a:avLst/>
          </a:prstGeom>
          <a:noFill/>
          <a:ln>
            <a:solidFill>
              <a:srgbClr val="FEC3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0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58775" y="1114041"/>
            <a:ext cx="8426450" cy="4357369"/>
          </a:xfrm>
        </p:spPr>
        <p:txBody>
          <a:bodyPr/>
          <a:lstStyle/>
          <a:p>
            <a:r>
              <a:rPr lang="en-GB" sz="2200" dirty="0"/>
              <a:t>Biggest Problems</a:t>
            </a:r>
            <a:endParaRPr lang="en-GB" dirty="0"/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Much of the abuse is not witnessed and often the victim does not have capacity to provide a witness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Employment law says we cannot make a decision where it is one persons word against the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Some abuse is not identified as abuse, such as; resident to resident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b="0" dirty="0">
              <a:solidFill>
                <a:schemeClr val="tx1"/>
              </a:solidFill>
            </a:endParaRP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</a:rPr>
              <a:t>Police are often not contacted quickly enough particularly where suspected physical or sexual abuse has occurred so vital forensic evidence is destroyed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21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sz="2200" dirty="0"/>
              <a:t>Verbal and Psychological Abuse</a:t>
            </a:r>
          </a:p>
          <a:p>
            <a:endParaRPr lang="en-GB" dirty="0"/>
          </a:p>
          <a:p>
            <a:r>
              <a:rPr lang="en-GB" sz="2200" b="0" dirty="0">
                <a:solidFill>
                  <a:schemeClr val="tx1"/>
                </a:solidFill>
              </a:rPr>
              <a:t>Carer “x” witnessed using a derogatory term towards a service user who had been incontinent</a:t>
            </a: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Later heard to say “If she was a dog, you would put her down…”</a:t>
            </a:r>
          </a:p>
          <a:p>
            <a:r>
              <a:rPr lang="en-GB" sz="2200" b="0" dirty="0">
                <a:solidFill>
                  <a:schemeClr val="tx1"/>
                </a:solidFill>
              </a:rPr>
              <a:t> </a:t>
            </a:r>
          </a:p>
          <a:p>
            <a:r>
              <a:rPr lang="en-GB" sz="2200" b="0" dirty="0">
                <a:solidFill>
                  <a:schemeClr val="tx1"/>
                </a:solidFill>
              </a:rPr>
              <a:t>Same carer also witnessed pointing in service user’s face in an aggressive way when she held onto her arm tightly and scratched her saying “I swear I will swing for you…”</a:t>
            </a:r>
          </a:p>
          <a:p>
            <a:endParaRPr lang="en-GB" dirty="0"/>
          </a:p>
          <a:p>
            <a:r>
              <a:rPr lang="en-GB" sz="2200" dirty="0"/>
              <a:t>What would you do as far as employment law is concerned?</a:t>
            </a:r>
          </a:p>
        </p:txBody>
      </p:sp>
    </p:spTree>
    <p:extLst>
      <p:ext uri="{BB962C8B-B14F-4D97-AF65-F5344CB8AC3E}">
        <p14:creationId xmlns:p14="http://schemas.microsoft.com/office/powerpoint/2010/main" val="324171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GB" sz="2200" dirty="0"/>
              <a:t>Verbal and Psychological Abuse</a:t>
            </a:r>
          </a:p>
          <a:p>
            <a:endParaRPr lang="en-GB" sz="2200" dirty="0"/>
          </a:p>
          <a:p>
            <a:r>
              <a:rPr lang="en-GB" b="0" dirty="0">
                <a:solidFill>
                  <a:schemeClr val="tx1"/>
                </a:solidFill>
              </a:rPr>
              <a:t>Female resident of care home without capacity is found in bed naked from the waist down and in bed next to her is a male resident.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Staff put him back in his room and did not report the incident.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It also emerges they were supposed to do hourly checks but they had not been doing them.</a:t>
            </a:r>
          </a:p>
          <a:p>
            <a:endParaRPr lang="en-GB" dirty="0"/>
          </a:p>
          <a:p>
            <a:r>
              <a:rPr lang="en-GB" sz="2200" dirty="0"/>
              <a:t>Is this a safeguarding breach?</a:t>
            </a:r>
          </a:p>
          <a:p>
            <a:r>
              <a:rPr lang="en-GB" sz="2200" dirty="0"/>
              <a:t>What are the employment law implications?</a:t>
            </a:r>
          </a:p>
        </p:txBody>
      </p:sp>
    </p:spTree>
    <p:extLst>
      <p:ext uri="{BB962C8B-B14F-4D97-AF65-F5344CB8AC3E}">
        <p14:creationId xmlns:p14="http://schemas.microsoft.com/office/powerpoint/2010/main" val="142914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58775" y="1114041"/>
            <a:ext cx="8426450" cy="5076897"/>
          </a:xfrm>
        </p:spPr>
        <p:txBody>
          <a:bodyPr/>
          <a:lstStyle/>
          <a:p>
            <a:r>
              <a:rPr lang="en-GB" sz="2200" dirty="0"/>
              <a:t>Verbal and Psychological Abuse</a:t>
            </a:r>
            <a:endParaRPr lang="en-GB" dirty="0"/>
          </a:p>
          <a:p>
            <a:r>
              <a:rPr lang="en-GB" b="0" dirty="0">
                <a:solidFill>
                  <a:schemeClr val="tx1"/>
                </a:solidFill>
              </a:rPr>
              <a:t>Day staff go into the room of a resident who has no capacity. She is clearly distressed, when they pull back the sheet they find her lower leg very swollen and apparently deformed. 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It transpires she had a nasty fracture.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The night carer had not mentioned anything at handover and there was nothing in the notes.</a:t>
            </a:r>
          </a:p>
          <a:p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Investigation identified that she had found the resident on the floor and walked her back to her bed and covered her up and gone home.</a:t>
            </a:r>
          </a:p>
          <a:p>
            <a:endParaRPr lang="en-GB" dirty="0"/>
          </a:p>
          <a:p>
            <a:r>
              <a:rPr lang="en-GB" sz="2200" dirty="0"/>
              <a:t>What are the employment law implications here?</a:t>
            </a:r>
          </a:p>
        </p:txBody>
      </p:sp>
    </p:spTree>
    <p:extLst>
      <p:ext uri="{BB962C8B-B14F-4D97-AF65-F5344CB8AC3E}">
        <p14:creationId xmlns:p14="http://schemas.microsoft.com/office/powerpoint/2010/main" val="362521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06537"/>
            <a:ext cx="8426450" cy="754967"/>
          </a:xfrm>
        </p:spPr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58775" y="1114041"/>
            <a:ext cx="8426450" cy="4747113"/>
          </a:xfrm>
        </p:spPr>
        <p:txBody>
          <a:bodyPr/>
          <a:lstStyle/>
          <a:p>
            <a:r>
              <a:rPr lang="en-GB" sz="2200" dirty="0"/>
              <a:t>Verbal and Psychological Abuse</a:t>
            </a: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Domiciliary care worker reportedly has been using service user’s credit card to pay for goods in the name of the service user and then taking them</a:t>
            </a: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Goods are expensive</a:t>
            </a: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Police have arrested her as relatives have reported her.</a:t>
            </a: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dirty="0"/>
              <a:t>Is this gross misconduct?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07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7F3DAC-32AE-4ACF-A0B1-DFFA56E46570}"/>
              </a:ext>
            </a:extLst>
          </p:cNvPr>
          <p:cNvSpPr txBox="1"/>
          <p:nvPr/>
        </p:nvSpPr>
        <p:spPr>
          <a:xfrm>
            <a:off x="358775" y="1275347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39494"/>
                </a:solidFill>
              </a:rPr>
              <a:t>Medication</a:t>
            </a:r>
            <a:r>
              <a:rPr lang="en-GB" sz="2200" dirty="0"/>
              <a:t> </a:t>
            </a:r>
            <a:r>
              <a:rPr lang="en-GB" sz="2200" b="1" dirty="0">
                <a:solidFill>
                  <a:srgbClr val="039494"/>
                </a:solidFill>
              </a:rPr>
              <a:t>Errors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F4CB787-773F-4B44-8C6B-05095845839E}"/>
              </a:ext>
            </a:extLst>
          </p:cNvPr>
          <p:cNvSpPr txBox="1">
            <a:spLocks/>
          </p:cNvSpPr>
          <p:nvPr/>
        </p:nvSpPr>
        <p:spPr>
          <a:xfrm>
            <a:off x="358775" y="1591950"/>
            <a:ext cx="8426450" cy="38194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rgbClr val="03949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RGN overdosed a resident with warfarin</a:t>
            </a: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Did not follow protocol </a:t>
            </a:r>
            <a:r>
              <a:rPr lang="en-GB" sz="2200" b="0" dirty="0" err="1">
                <a:solidFill>
                  <a:schemeClr val="tx1"/>
                </a:solidFill>
              </a:rPr>
              <a:t>e.g</a:t>
            </a:r>
            <a:r>
              <a:rPr lang="en-GB" sz="2200" b="0" dirty="0">
                <a:solidFill>
                  <a:schemeClr val="tx1"/>
                </a:solidFill>
              </a:rPr>
              <a:t> notifying GP</a:t>
            </a: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Did not record giving a double dose</a:t>
            </a: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b="0" dirty="0">
                <a:solidFill>
                  <a:schemeClr val="tx1"/>
                </a:solidFill>
              </a:rPr>
              <a:t>Clearly tried to cover the error up.</a:t>
            </a:r>
          </a:p>
          <a:p>
            <a:endParaRPr lang="en-GB" sz="2200" b="0" dirty="0">
              <a:solidFill>
                <a:schemeClr val="tx1"/>
              </a:solidFill>
            </a:endParaRPr>
          </a:p>
          <a:p>
            <a:r>
              <a:rPr lang="en-GB" sz="2200" dirty="0"/>
              <a:t>What are the employment law implications?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3">
            <a:extLst>
              <a:ext uri="{FF2B5EF4-FFF2-40B4-BE49-F238E27FC236}">
                <a16:creationId xmlns:a16="http://schemas.microsoft.com/office/drawing/2014/main" xmlns="" id="{BFE20A36-4DF3-48F5-BFB1-7E67462BB3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" b="7766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xmlns="" id="{45474CAA-E8AE-4E47-A0A3-F9C84BD30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3" y="5132067"/>
            <a:ext cx="8826245" cy="13250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7593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9E9115D-5FB9-4DD7-9EAD-54A5CDD5288F}"/>
              </a:ext>
            </a:extLst>
          </p:cNvPr>
          <p:cNvSpPr/>
          <p:nvPr/>
        </p:nvSpPr>
        <p:spPr>
          <a:xfrm>
            <a:off x="382137" y="1337480"/>
            <a:ext cx="8407021" cy="4121623"/>
          </a:xfrm>
          <a:prstGeom prst="rect">
            <a:avLst/>
          </a:prstGeom>
          <a:noFill/>
          <a:ln>
            <a:solidFill>
              <a:srgbClr val="FEC3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B5C3CF-7769-4AF9-AB4B-76695155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9055" y="1842003"/>
            <a:ext cx="10922111" cy="754967"/>
          </a:xfrm>
        </p:spPr>
        <p:txBody>
          <a:bodyPr/>
          <a:lstStyle/>
          <a:p>
            <a:pPr algn="ctr"/>
            <a:r>
              <a:rPr lang="en-GB" sz="3600" dirty="0"/>
              <a:t>Come and meet us!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A58459-ABE7-41A4-9BED-EC382CB18908}"/>
              </a:ext>
            </a:extLst>
          </p:cNvPr>
          <p:cNvSpPr txBox="1"/>
          <p:nvPr/>
        </p:nvSpPr>
        <p:spPr>
          <a:xfrm>
            <a:off x="712094" y="2819438"/>
            <a:ext cx="75038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312F2D"/>
                </a:solidFill>
                <a:latin typeface="Arial" panose="020B0604020202020204"/>
              </a:rPr>
              <a:t>If you do have any questions, please feel free to come and see us at our stand where a Citation employee will be more than happy to assist! </a:t>
            </a:r>
          </a:p>
        </p:txBody>
      </p:sp>
    </p:spTree>
    <p:extLst>
      <p:ext uri="{BB962C8B-B14F-4D97-AF65-F5344CB8AC3E}">
        <p14:creationId xmlns:p14="http://schemas.microsoft.com/office/powerpoint/2010/main" val="9271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726" y="898495"/>
            <a:ext cx="4595273" cy="54301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742F3C-CFB5-46E9-8CD3-3851631C01FC}"/>
              </a:ext>
            </a:extLst>
          </p:cNvPr>
          <p:cNvSpPr txBox="1"/>
          <p:nvPr/>
        </p:nvSpPr>
        <p:spPr>
          <a:xfrm>
            <a:off x="148913" y="1417972"/>
            <a:ext cx="41982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Safeguarding issues and how they should be dealt with in employment law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Outcome will be you have a better idea of how to address problems and also how to avoid them in the first place</a:t>
            </a:r>
          </a:p>
          <a:p>
            <a:endParaRPr lang="en-GB" sz="2200" dirty="0"/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Also look at the clash between employment law and safeguarding requirements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540875-CF6E-43F6-8002-6DAFF4A3BBE5}"/>
              </a:ext>
            </a:extLst>
          </p:cNvPr>
          <p:cNvSpPr/>
          <p:nvPr/>
        </p:nvSpPr>
        <p:spPr>
          <a:xfrm>
            <a:off x="4548726" y="887909"/>
            <a:ext cx="4595274" cy="545128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 Start</a:t>
            </a:r>
          </a:p>
        </p:txBody>
      </p:sp>
      <p:pic>
        <p:nvPicPr>
          <p:cNvPr id="5" name="Picture Placeholder 19">
            <a:extLst>
              <a:ext uri="{FF2B5EF4-FFF2-40B4-BE49-F238E27FC236}">
                <a16:creationId xmlns:a16="http://schemas.microsoft.com/office/drawing/2014/main" xmlns="" id="{9AF6909D-7712-40CA-ACC0-B0FE7312DB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8496"/>
            <a:ext cx="4415033" cy="54183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C88860-D7AB-4E7A-8337-BC616D24D5A3}"/>
              </a:ext>
            </a:extLst>
          </p:cNvPr>
          <p:cNvSpPr>
            <a:spLocks noChangeAspect="1"/>
          </p:cNvSpPr>
          <p:nvPr/>
        </p:nvSpPr>
        <p:spPr>
          <a:xfrm rot="10800000">
            <a:off x="0" y="898496"/>
            <a:ext cx="4415034" cy="5418328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0DB0919-3EFD-49F4-9F75-EE82B6F12CBF}"/>
              </a:ext>
            </a:extLst>
          </p:cNvPr>
          <p:cNvSpPr/>
          <p:nvPr/>
        </p:nvSpPr>
        <p:spPr>
          <a:xfrm>
            <a:off x="4752826" y="2107953"/>
            <a:ext cx="4032398" cy="2999413"/>
          </a:xfrm>
          <a:prstGeom prst="rect">
            <a:avLst/>
          </a:prstGeom>
          <a:noFill/>
          <a:ln>
            <a:solidFill>
              <a:srgbClr val="FEC3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902E774-0F0F-4863-B5A8-DBEDA66A273D}"/>
              </a:ext>
            </a:extLst>
          </p:cNvPr>
          <p:cNvSpPr txBox="1"/>
          <p:nvPr/>
        </p:nvSpPr>
        <p:spPr>
          <a:xfrm>
            <a:off x="4921722" y="2822829"/>
            <a:ext cx="3694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Effective written safeguarding policies in place easily accessed by staff</a:t>
            </a:r>
          </a:p>
        </p:txBody>
      </p:sp>
    </p:spTree>
    <p:extLst>
      <p:ext uri="{BB962C8B-B14F-4D97-AF65-F5344CB8AC3E}">
        <p14:creationId xmlns:p14="http://schemas.microsoft.com/office/powerpoint/2010/main" val="299243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</a:t>
            </a:r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xmlns="" id="{276655B8-3346-455D-B369-EBF1C27C5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36"/>
          <a:stretch/>
        </p:blipFill>
        <p:spPr>
          <a:xfrm>
            <a:off x="0" y="850370"/>
            <a:ext cx="4691921" cy="54514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70F61A-6118-451C-AEFD-F6B52B58B405}"/>
              </a:ext>
            </a:extLst>
          </p:cNvPr>
          <p:cNvSpPr/>
          <p:nvPr/>
        </p:nvSpPr>
        <p:spPr>
          <a:xfrm>
            <a:off x="0" y="850370"/>
            <a:ext cx="4691921" cy="545128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A74247-F0EF-4EFB-9F5A-072ADCCC8A17}"/>
              </a:ext>
            </a:extLst>
          </p:cNvPr>
          <p:cNvSpPr txBox="1"/>
          <p:nvPr/>
        </p:nvSpPr>
        <p:spPr>
          <a:xfrm>
            <a:off x="4910341" y="1298764"/>
            <a:ext cx="38643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Robust application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Not just an application form and interview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How about inviting applicants in to see the home and have an informal discussion with potential candidates before they formally apply, such as an open day?</a:t>
            </a:r>
          </a:p>
          <a:p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B4F7EBC-3746-4B56-A761-EFC69073D13F}"/>
              </a:ext>
            </a:extLst>
          </p:cNvPr>
          <p:cNvCxnSpPr/>
          <p:nvPr/>
        </p:nvCxnSpPr>
        <p:spPr>
          <a:xfrm>
            <a:off x="6069864" y="5730747"/>
            <a:ext cx="1545265" cy="0"/>
          </a:xfrm>
          <a:prstGeom prst="line">
            <a:avLst/>
          </a:prstGeom>
          <a:ln w="19050">
            <a:solidFill>
              <a:srgbClr val="FEC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06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Recruitment</a:t>
            </a:r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xmlns="" id="{276655B8-3346-455D-B369-EBF1C27C53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36"/>
          <a:stretch/>
        </p:blipFill>
        <p:spPr>
          <a:xfrm>
            <a:off x="0" y="850370"/>
            <a:ext cx="4691921" cy="54514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270F61A-6118-451C-AEFD-F6B52B58B405}"/>
              </a:ext>
            </a:extLst>
          </p:cNvPr>
          <p:cNvSpPr/>
          <p:nvPr/>
        </p:nvSpPr>
        <p:spPr>
          <a:xfrm>
            <a:off x="-27037" y="839884"/>
            <a:ext cx="4718958" cy="5451285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A74247-F0EF-4EFB-9F5A-072ADCCC8A17}"/>
              </a:ext>
            </a:extLst>
          </p:cNvPr>
          <p:cNvSpPr txBox="1"/>
          <p:nvPr/>
        </p:nvSpPr>
        <p:spPr>
          <a:xfrm>
            <a:off x="4920916" y="1238645"/>
            <a:ext cx="4058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>
                <a:solidFill>
                  <a:srgbClr val="039494"/>
                </a:solidFill>
              </a:rPr>
              <a:t>ALWAYS</a:t>
            </a:r>
            <a:r>
              <a:rPr lang="en-GB" sz="2400" dirty="0"/>
              <a:t> get references</a:t>
            </a:r>
          </a:p>
          <a:p>
            <a:r>
              <a:rPr lang="en-GB" sz="2400" dirty="0">
                <a:solidFill>
                  <a:srgbClr val="039494"/>
                </a:solidFill>
              </a:rPr>
              <a:t>ALWAYS</a:t>
            </a:r>
            <a:r>
              <a:rPr lang="en-GB" sz="2400" dirty="0"/>
              <a:t> do DBS checks</a:t>
            </a:r>
          </a:p>
          <a:p>
            <a:endParaRPr lang="en-GB" sz="2400" dirty="0"/>
          </a:p>
          <a:p>
            <a:r>
              <a:rPr lang="en-GB" sz="2400" dirty="0"/>
              <a:t>Job offers should </a:t>
            </a:r>
            <a:r>
              <a:rPr lang="en-GB" sz="2400" dirty="0">
                <a:solidFill>
                  <a:srgbClr val="039494"/>
                </a:solidFill>
              </a:rPr>
              <a:t>ALWAYS</a:t>
            </a:r>
            <a:r>
              <a:rPr lang="en-GB" sz="2400" dirty="0"/>
              <a:t> be conditional until satisfactory references have been provided and DBS checks have been carried out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B4F7EBC-3746-4B56-A761-EFC69073D13F}"/>
              </a:ext>
            </a:extLst>
          </p:cNvPr>
          <p:cNvCxnSpPr/>
          <p:nvPr/>
        </p:nvCxnSpPr>
        <p:spPr>
          <a:xfrm>
            <a:off x="6024893" y="5236071"/>
            <a:ext cx="1545265" cy="0"/>
          </a:xfrm>
          <a:prstGeom prst="line">
            <a:avLst/>
          </a:prstGeom>
          <a:ln w="19050">
            <a:solidFill>
              <a:srgbClr val="FEC3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06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Induction and Probation Period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50C6C4-0D31-4AF6-B6F4-FDE2FC6093BA}"/>
              </a:ext>
            </a:extLst>
          </p:cNvPr>
          <p:cNvSpPr txBox="1"/>
          <p:nvPr/>
        </p:nvSpPr>
        <p:spPr>
          <a:xfrm>
            <a:off x="358775" y="1461147"/>
            <a:ext cx="8598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Have a proper induction plan in place</a:t>
            </a: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Thorough training</a:t>
            </a: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Ensure everyone understands the rules and regulations</a:t>
            </a: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Care Certificate training</a:t>
            </a: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Continuous training and updating throughout working career with the company</a:t>
            </a: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Offer opportunities to progress career</a:t>
            </a: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Offer support with mentoring, courses</a:t>
            </a: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Regular team meetings in-house</a:t>
            </a:r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Ensure staff keep their mandatory up to date</a:t>
            </a:r>
          </a:p>
        </p:txBody>
      </p:sp>
    </p:spTree>
    <p:extLst>
      <p:ext uri="{BB962C8B-B14F-4D97-AF65-F5344CB8AC3E}">
        <p14:creationId xmlns:p14="http://schemas.microsoft.com/office/powerpoint/2010/main" val="1304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Safeguarding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A08595-B0D3-4919-A20A-0C69A9AAD1BC}"/>
              </a:ext>
            </a:extLst>
          </p:cNvPr>
          <p:cNvSpPr txBox="1"/>
          <p:nvPr/>
        </p:nvSpPr>
        <p:spPr>
          <a:xfrm>
            <a:off x="202561" y="1445010"/>
            <a:ext cx="40546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Make sure that staff are fully aware of the safeguarding policy and procedure in place from the beginning and throughout their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It must be clear that if they fail to adhere to safeguarding rules, they could face disciplinary action</a:t>
            </a:r>
          </a:p>
          <a:p>
            <a:endParaRPr lang="en-GB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28582F13-70BD-4D28-BABD-6B6936DF5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990" y="898496"/>
            <a:ext cx="4557010" cy="54474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E52857-BC03-4361-A8DB-6EA53C59575C}"/>
              </a:ext>
            </a:extLst>
          </p:cNvPr>
          <p:cNvSpPr>
            <a:spLocks noChangeAspect="1"/>
          </p:cNvSpPr>
          <p:nvPr/>
        </p:nvSpPr>
        <p:spPr>
          <a:xfrm rot="10800000">
            <a:off x="4572000" y="898496"/>
            <a:ext cx="4572000" cy="544744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5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Safeguarding Policy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A08595-B0D3-4919-A20A-0C69A9AAD1BC}"/>
              </a:ext>
            </a:extLst>
          </p:cNvPr>
          <p:cNvSpPr txBox="1"/>
          <p:nvPr/>
        </p:nvSpPr>
        <p:spPr>
          <a:xfrm>
            <a:off x="247533" y="1205167"/>
            <a:ext cx="4084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/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They must be aware that certain safeguarding issues are deemed to be potential gross misconduct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dirty="0"/>
              <a:t>Consistent ways of addressing safeguarding breaches as set precedents for future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28582F13-70BD-4D28-BABD-6B6936DF51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990" y="898496"/>
            <a:ext cx="4557010" cy="54474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E52857-BC03-4361-A8DB-6EA53C59575C}"/>
              </a:ext>
            </a:extLst>
          </p:cNvPr>
          <p:cNvSpPr>
            <a:spLocks noChangeAspect="1"/>
          </p:cNvSpPr>
          <p:nvPr/>
        </p:nvSpPr>
        <p:spPr>
          <a:xfrm rot="10800000">
            <a:off x="4572000" y="898496"/>
            <a:ext cx="4572000" cy="544744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6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9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499209" y="1217798"/>
            <a:ext cx="5717172" cy="4855967"/>
          </a:xfrm>
        </p:spPr>
        <p:txBody>
          <a:bodyPr/>
          <a:lstStyle/>
          <a:p>
            <a:r>
              <a:rPr lang="en-GB" sz="2200" b="0" dirty="0">
                <a:solidFill>
                  <a:schemeClr val="tx1"/>
                </a:solidFill>
                <a:latin typeface="+mn-lt"/>
              </a:rPr>
              <a:t>Safeguarding breaches</a:t>
            </a:r>
            <a:endParaRPr lang="en-GB" sz="2200" dirty="0">
              <a:latin typeface="+mn-lt"/>
            </a:endParaRPr>
          </a:p>
          <a:p>
            <a:r>
              <a:rPr lang="en-GB" sz="2200" b="0" dirty="0">
                <a:solidFill>
                  <a:schemeClr val="tx1"/>
                </a:solidFill>
                <a:latin typeface="+mn-lt"/>
              </a:rPr>
              <a:t>Disciplinary process</a:t>
            </a:r>
          </a:p>
          <a:p>
            <a:endParaRPr lang="en-GB" sz="2200" b="0" dirty="0">
              <a:solidFill>
                <a:schemeClr val="tx1"/>
              </a:solidFill>
              <a:latin typeface="+mn-lt"/>
            </a:endParaRPr>
          </a:p>
          <a:p>
            <a:r>
              <a:rPr lang="en-GB" sz="2200" dirty="0">
                <a:latin typeface="+mn-lt"/>
              </a:rPr>
              <a:t>Questions to ask:</a:t>
            </a:r>
          </a:p>
          <a:p>
            <a:endParaRPr lang="en-GB" sz="22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  <a:latin typeface="+mn-lt"/>
              </a:rPr>
              <a:t>Is it Gross Misconduct?</a:t>
            </a:r>
          </a:p>
          <a:p>
            <a:endParaRPr lang="en-GB" sz="2200" b="0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Clr>
                <a:srgbClr val="FEC352"/>
              </a:buClr>
              <a:buFont typeface="Arial" panose="020B0604020202020204" pitchFamily="34" charset="0"/>
              <a:buChar char="•"/>
            </a:pPr>
            <a:r>
              <a:rPr lang="en-GB" sz="2200" b="0" dirty="0">
                <a:solidFill>
                  <a:schemeClr val="tx1"/>
                </a:solidFill>
                <a:latin typeface="+mn-lt"/>
              </a:rPr>
              <a:t>Do you suspend or can you give alternative duties?</a:t>
            </a:r>
          </a:p>
          <a:p>
            <a:endParaRPr lang="en-GB" sz="2200" b="0" dirty="0">
              <a:solidFill>
                <a:schemeClr val="tx1"/>
              </a:solidFill>
              <a:latin typeface="+mn-lt"/>
            </a:endParaRPr>
          </a:p>
          <a:p>
            <a:r>
              <a:rPr lang="en-GB" sz="2200" b="0" dirty="0">
                <a:solidFill>
                  <a:schemeClr val="tx1"/>
                </a:solidFill>
                <a:latin typeface="+mn-lt"/>
              </a:rPr>
              <a:t>NO SUCH THING AS INSTANT DISMISSAL </a:t>
            </a:r>
          </a:p>
        </p:txBody>
      </p:sp>
    </p:spTree>
    <p:extLst>
      <p:ext uri="{BB962C8B-B14F-4D97-AF65-F5344CB8AC3E}">
        <p14:creationId xmlns:p14="http://schemas.microsoft.com/office/powerpoint/2010/main" val="127831301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Citation 2017 colour palette">
      <a:dk1>
        <a:srgbClr val="312F2D"/>
      </a:dk1>
      <a:lt1>
        <a:srgbClr val="FFFFFF"/>
      </a:lt1>
      <a:dk2>
        <a:srgbClr val="FFFFFF"/>
      </a:dk2>
      <a:lt2>
        <a:srgbClr val="FFFFFF"/>
      </a:lt2>
      <a:accent1>
        <a:srgbClr val="312F2D"/>
      </a:accent1>
      <a:accent2>
        <a:srgbClr val="FCC253"/>
      </a:accent2>
      <a:accent3>
        <a:srgbClr val="039494"/>
      </a:accent3>
      <a:accent4>
        <a:srgbClr val="F3F3F3"/>
      </a:accent4>
      <a:accent5>
        <a:srgbClr val="FFFFFF"/>
      </a:accent5>
      <a:accent6>
        <a:srgbClr val="DF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86C826CBF47246A193C946F6ABA280" ma:contentTypeVersion="3" ma:contentTypeDescription="Create a new document." ma:contentTypeScope="" ma:versionID="e78ef9d6c3c83158098a38c2d221fe89">
  <xsd:schema xmlns:xsd="http://www.w3.org/2001/XMLSchema" xmlns:xs="http://www.w3.org/2001/XMLSchema" xmlns:p="http://schemas.microsoft.com/office/2006/metadata/properties" xmlns:ns2="c78c8bd1-7a25-4543-a621-5f37181a305a" targetNamespace="http://schemas.microsoft.com/office/2006/metadata/properties" ma:root="true" ma:fieldsID="9eecc4ab4bf9979e30aecded41dc62a3" ns2:_="">
    <xsd:import namespace="c78c8bd1-7a25-4543-a621-5f37181a30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c8bd1-7a25-4543-a621-5f37181a30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Issue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E448E4-5588-43A0-985D-F346E74C08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83553-9777-4BC2-9C41-B3C1FD8A26E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78c8bd1-7a25-4543-a621-5f37181a305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5ECDC8A-8874-470B-AD58-61C350E53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8c8bd1-7a25-4543-a621-5f37181a30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9897</TotalTime>
  <Words>847</Words>
  <Application>Microsoft Office PowerPoint</Application>
  <PresentationFormat>On-screen Show (4:3)</PresentationFormat>
  <Paragraphs>140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White</vt:lpstr>
      <vt:lpstr>PowerPoint Presentation</vt:lpstr>
      <vt:lpstr>Introduction</vt:lpstr>
      <vt:lpstr>Before you Start</vt:lpstr>
      <vt:lpstr>Recruitment</vt:lpstr>
      <vt:lpstr>Recruitment</vt:lpstr>
      <vt:lpstr>Induction and Probation Period </vt:lpstr>
      <vt:lpstr>Safeguarding Policy</vt:lpstr>
      <vt:lpstr>Safeguarding Policy</vt:lpstr>
      <vt:lpstr>Practical Action</vt:lpstr>
      <vt:lpstr>Practical Action</vt:lpstr>
      <vt:lpstr>Practical Action</vt:lpstr>
      <vt:lpstr>Practical Action</vt:lpstr>
      <vt:lpstr>Case Studies</vt:lpstr>
      <vt:lpstr>Case Studies</vt:lpstr>
      <vt:lpstr>Case Studies</vt:lpstr>
      <vt:lpstr>Case Studies</vt:lpstr>
      <vt:lpstr>Case Studies</vt:lpstr>
      <vt:lpstr>Questions?</vt:lpstr>
      <vt:lpstr>Come and meet us!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jasons</dc:creator>
  <cp:lastModifiedBy>User</cp:lastModifiedBy>
  <cp:revision>428</cp:revision>
  <cp:lastPrinted>2014-07-11T13:37:54Z</cp:lastPrinted>
  <dcterms:created xsi:type="dcterms:W3CDTF">2013-10-01T09:54:31Z</dcterms:created>
  <dcterms:modified xsi:type="dcterms:W3CDTF">2018-04-17T14:30:33Z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0x010100A386C826CBF47246A193C946F6ABA280</vt:lpwstr>
  </property>
</Properties>
</file>