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7"/>
  </p:notesMasterIdLst>
  <p:sldIdLst>
    <p:sldId id="298" r:id="rId2"/>
    <p:sldId id="257" r:id="rId3"/>
    <p:sldId id="311" r:id="rId4"/>
    <p:sldId id="312" r:id="rId5"/>
    <p:sldId id="319" r:id="rId6"/>
    <p:sldId id="299" r:id="rId7"/>
    <p:sldId id="313" r:id="rId8"/>
    <p:sldId id="314" r:id="rId9"/>
    <p:sldId id="316" r:id="rId10"/>
    <p:sldId id="315" r:id="rId11"/>
    <p:sldId id="317" r:id="rId12"/>
    <p:sldId id="303" r:id="rId13"/>
    <p:sldId id="318" r:id="rId14"/>
    <p:sldId id="271" r:id="rId15"/>
    <p:sldId id="282" r:id="rId16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>
      <p:cViewPr varScale="1">
        <p:scale>
          <a:sx n="81" d="100"/>
          <a:sy n="81" d="100"/>
        </p:scale>
        <p:origin x="15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6182" cy="501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09" y="0"/>
            <a:ext cx="2986182" cy="501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D8CE2-2D58-4F69-8FFE-F3D91E46C782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599" y="4761082"/>
            <a:ext cx="5510552" cy="45095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8740"/>
            <a:ext cx="2986182" cy="501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09" y="9518740"/>
            <a:ext cx="2986182" cy="501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DE09D-2368-49C3-A44A-24F70A9AC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6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E09D-2368-49C3-A44A-24F70A9ACC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04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58608" cy="2593975"/>
          </a:xfrm>
        </p:spPr>
        <p:txBody>
          <a:bodyPr anchor="b"/>
          <a:lstStyle>
            <a:lvl1pPr>
              <a:defRPr sz="4000">
                <a:ln>
                  <a:noFill/>
                </a:ln>
                <a:solidFill>
                  <a:srgbClr val="FF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58FB4290-6522-4139-852E-05BD9E7F0D2E}" type="datetime1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AB955F9-81EA-47C5-8059-9E5C2B437C70}" type="datetime1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8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36904" cy="864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136904" cy="4584576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3A9A7CB-BEE6-4F99-898E-913F06E8E125}" type="datetime1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6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B6EE300C-6FC5-4FC3-AF1A-075E4F50620D}" type="datetime1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5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50D295D-4A77-4DEB-B04C-9F4282A8BC04}" type="datetime1">
              <a:rPr lang="en-US" smtClean="0"/>
              <a:pPr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8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2B28685-4D0C-42D5-8013-B5904CD1FCBC}" type="datetime1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5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DF226C0-9885-4BA9-BBFA-A52CBFEBB775}" type="datetime1">
              <a:rPr lang="en-US" smtClean="0"/>
              <a:pPr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5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EBEE1B38-C5EB-4D66-9137-0AFE9CDEDE8F}" type="datetime1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8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327B613C-1AD7-49D3-885D-F654C5CDBAA6}" type="datetime1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8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0648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07524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6" y="1886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QUIQ</a:t>
            </a:r>
            <a:r>
              <a:rPr lang="en-US" dirty="0">
                <a:solidFill>
                  <a:srgbClr val="FF6600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17915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none" spc="-100" baseline="0">
          <a:ln>
            <a:noFill/>
          </a:ln>
          <a:solidFill>
            <a:srgbClr val="FF6600"/>
          </a:solidFill>
          <a:effectLst/>
          <a:latin typeface="Source Sans Pro"/>
          <a:ea typeface="+mj-ea"/>
          <a:cs typeface="Source Sans Pro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Source Sans Pro"/>
          <a:ea typeface="+mn-ea"/>
          <a:cs typeface="Source Sans Pro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Source Sans Pro"/>
          <a:ea typeface="+mn-ea"/>
          <a:cs typeface="Source Sans Pro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Source Sans Pro"/>
          <a:ea typeface="+mn-ea"/>
          <a:cs typeface="Source Sans Pro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600" kern="1200">
          <a:solidFill>
            <a:schemeClr val="tx1"/>
          </a:solidFill>
          <a:latin typeface="Source Sans Pro"/>
          <a:ea typeface="+mn-ea"/>
          <a:cs typeface="Source Sans Pro"/>
        </a:defRPr>
      </a:lvl4pPr>
      <a:lvl5pPr marL="161163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1400" kern="1200" baseline="0">
          <a:solidFill>
            <a:schemeClr val="tx1"/>
          </a:solidFill>
          <a:latin typeface="Source Sans Pro"/>
          <a:ea typeface="+mn-ea"/>
          <a:cs typeface="Source Sans Pro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nquiries@citation.co.uk" TargetMode="External"/><Relationship Id="rId5" Type="http://schemas.openxmlformats.org/officeDocument/2006/relationships/hyperlink" Target="mailto:hello@citation.co.uk" TargetMode="External"/><Relationship Id="rId4" Type="http://schemas.openxmlformats.org/officeDocument/2006/relationships/hyperlink" Target="https://www.citation.co.uk/additional-services/care-services/cqc-pr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2856" y="1803852"/>
            <a:ext cx="4211352" cy="1069975"/>
          </a:xfrm>
        </p:spPr>
        <p:txBody>
          <a:bodyPr/>
          <a:lstStyle/>
          <a:p>
            <a:r>
              <a:rPr lang="en-US" dirty="0"/>
              <a:t>Technology in Care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220072" y="5318100"/>
            <a:ext cx="2736304" cy="641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ource Sans Pro"/>
                <a:ea typeface="+mn-ea"/>
                <a:cs typeface="Source Sans Pro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urce Sans Pro"/>
                <a:ea typeface="+mn-ea"/>
                <a:cs typeface="Source Sans Pro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urce Sans Pro"/>
                <a:ea typeface="+mn-ea"/>
                <a:cs typeface="Source Sans Pro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Source Sans Pro"/>
                <a:ea typeface="+mn-ea"/>
                <a:cs typeface="Source Sans Pro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Paul Kaye, Director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080" y="5700966"/>
            <a:ext cx="282070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srgbClr val="535353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QUIQ</a:t>
            </a:r>
            <a:r>
              <a:rPr lang="en-GB" sz="2400" b="1" dirty="0">
                <a:solidFill>
                  <a:srgbClr val="F15A24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SOLUTIONS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460432" y="5756912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0B2BC-C029-4E96-B4FB-BD24F93AB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8" y="5515855"/>
            <a:ext cx="1714500" cy="590550"/>
          </a:xfrm>
          <a:prstGeom prst="rect">
            <a:avLst/>
          </a:prstGeom>
        </p:spPr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A327B99C-91E3-4716-8133-732C2DC34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2432" y="2937385"/>
            <a:ext cx="6731936" cy="1066800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practical applications that make you more efficient </a:t>
            </a:r>
          </a:p>
          <a:p>
            <a:pPr algn="ctr"/>
            <a:r>
              <a:rPr lang="en-GB" sz="2400" b="1" u="sng" dirty="0"/>
              <a:t>and</a:t>
            </a:r>
            <a:r>
              <a:rPr lang="en-GB" sz="2400" dirty="0"/>
              <a:t> </a:t>
            </a:r>
          </a:p>
          <a:p>
            <a:pPr algn="ctr"/>
            <a:r>
              <a:rPr lang="en-GB" sz="2400" dirty="0"/>
              <a:t>drive quality improvement </a:t>
            </a:r>
          </a:p>
        </p:txBody>
      </p:sp>
    </p:spTree>
    <p:extLst>
      <p:ext uri="{BB962C8B-B14F-4D97-AF65-F5344CB8AC3E}">
        <p14:creationId xmlns:p14="http://schemas.microsoft.com/office/powerpoint/2010/main" val="41704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6"/>
                </a:solidFill>
              </a:rPr>
              <a:t>Live Demonstration – digital survey &amp; audit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FD4468-0D98-45AB-9381-6C1A086D6C55}"/>
              </a:ext>
            </a:extLst>
          </p:cNvPr>
          <p:cNvSpPr txBox="1">
            <a:spLocks/>
          </p:cNvSpPr>
          <p:nvPr/>
        </p:nvSpPr>
        <p:spPr>
          <a:xfrm>
            <a:off x="539552" y="1468806"/>
            <a:ext cx="8136904" cy="45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61163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432D2D-9034-484D-8CE0-F66431A02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48325"/>
            <a:ext cx="1714500" cy="5905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5A63B8-8130-4F2B-893D-0A8B77F1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92" y="1821074"/>
            <a:ext cx="8280920" cy="4800600"/>
          </a:xfrm>
        </p:spPr>
        <p:txBody>
          <a:bodyPr>
            <a:normAutofit/>
          </a:bodyPr>
          <a:lstStyle/>
          <a:p>
            <a:r>
              <a:rPr lang="en-GB" dirty="0"/>
              <a:t>Objective – build an electronic survey</a:t>
            </a:r>
          </a:p>
          <a:p>
            <a:pPr lvl="1"/>
            <a:r>
              <a:rPr lang="en-GB" dirty="0"/>
              <a:t>Step 3 – Collate the responses and report</a:t>
            </a:r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08F97-BFB6-4093-959F-F3AA123A8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78" y="2859936"/>
            <a:ext cx="8136904" cy="167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9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6"/>
                </a:solidFill>
              </a:rPr>
              <a:t>Live Demonstration – digital survey &amp; audit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FD4468-0D98-45AB-9381-6C1A086D6C55}"/>
              </a:ext>
            </a:extLst>
          </p:cNvPr>
          <p:cNvSpPr txBox="1">
            <a:spLocks/>
          </p:cNvSpPr>
          <p:nvPr/>
        </p:nvSpPr>
        <p:spPr>
          <a:xfrm>
            <a:off x="539552" y="1468806"/>
            <a:ext cx="8136904" cy="45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61163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432D2D-9034-484D-8CE0-F66431A02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48325"/>
            <a:ext cx="1714500" cy="5905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5A63B8-8130-4F2B-893D-0A8B77F1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92" y="1821074"/>
            <a:ext cx="8280920" cy="4800600"/>
          </a:xfrm>
        </p:spPr>
        <p:txBody>
          <a:bodyPr>
            <a:normAutofit/>
          </a:bodyPr>
          <a:lstStyle/>
          <a:p>
            <a:r>
              <a:rPr lang="en-GB" dirty="0"/>
              <a:t>Objective – build a digital survey</a:t>
            </a:r>
          </a:p>
          <a:p>
            <a:pPr lvl="1"/>
            <a:r>
              <a:rPr lang="en-GB" dirty="0"/>
              <a:t>Step 4 – analysis and follow up actions</a:t>
            </a:r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147D66-B3D2-4B12-BE4A-842E6BE86B15}"/>
              </a:ext>
            </a:extLst>
          </p:cNvPr>
          <p:cNvSpPr txBox="1"/>
          <p:nvPr/>
        </p:nvSpPr>
        <p:spPr>
          <a:xfrm>
            <a:off x="534450" y="2853788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Respond to any concerns raised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Create Action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Highlight the good comments – use as a positive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Repeat survey to confirm feedback is positive after making changes</a:t>
            </a:r>
          </a:p>
        </p:txBody>
      </p:sp>
    </p:spTree>
    <p:extLst>
      <p:ext uri="{BB962C8B-B14F-4D97-AF65-F5344CB8AC3E}">
        <p14:creationId xmlns:p14="http://schemas.microsoft.com/office/powerpoint/2010/main" val="402802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692" y="777188"/>
            <a:ext cx="8136904" cy="864096"/>
          </a:xfrm>
        </p:spPr>
        <p:txBody>
          <a:bodyPr/>
          <a:lstStyle/>
          <a:p>
            <a:r>
              <a:rPr lang="en-GB" sz="2000" dirty="0">
                <a:solidFill>
                  <a:schemeClr val="accent6"/>
                </a:solidFill>
              </a:rPr>
              <a:t>Introducing CQC Pro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60679E-1E17-4DD7-BF3B-0B904E57E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49071"/>
            <a:ext cx="8280400" cy="4800600"/>
          </a:xfrm>
        </p:spPr>
        <p:txBody>
          <a:bodyPr>
            <a:normAutofit/>
          </a:bodyPr>
          <a:lstStyle/>
          <a:p>
            <a:r>
              <a:rPr lang="en-GB" dirty="0"/>
              <a:t>Online Quality Assurance platform used by over 400 care organisations</a:t>
            </a:r>
          </a:p>
          <a:p>
            <a:r>
              <a:rPr lang="en-GB" dirty="0"/>
              <a:t>Benchmark your service against the CQC KLOEs</a:t>
            </a:r>
          </a:p>
          <a:p>
            <a:r>
              <a:rPr lang="en-GB" dirty="0"/>
              <a:t>Create Action Plans to implement improvement</a:t>
            </a:r>
          </a:p>
          <a:p>
            <a:r>
              <a:rPr lang="en-GB" dirty="0"/>
              <a:t>Manage all of your audits, surveys and policies in a single platform</a:t>
            </a:r>
          </a:p>
          <a:p>
            <a:r>
              <a:rPr lang="en-GB" dirty="0"/>
              <a:t>Set reminders to embed quality assurance as a continual process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i="1" dirty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F7733-F450-4681-9F41-E4BC79A72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48325"/>
            <a:ext cx="1714500" cy="590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C8A195-8D3F-4637-AA12-63D92861D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878" y="3598695"/>
            <a:ext cx="5356535" cy="29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44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6"/>
                </a:solidFill>
              </a:rPr>
              <a:t>Why CQC Pro?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60679E-1E17-4DD7-BF3B-0B904E57E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85925"/>
            <a:ext cx="8280400" cy="4800600"/>
          </a:xfrm>
        </p:spPr>
        <p:txBody>
          <a:bodyPr>
            <a:normAutofit/>
          </a:bodyPr>
          <a:lstStyle/>
          <a:p>
            <a:r>
              <a:rPr lang="en-GB" dirty="0"/>
              <a:t>Be prepared for CQC</a:t>
            </a:r>
          </a:p>
          <a:p>
            <a:r>
              <a:rPr lang="en-GB" dirty="0"/>
              <a:t>Simplifies a complex process</a:t>
            </a:r>
          </a:p>
          <a:p>
            <a:r>
              <a:rPr lang="en-GB" dirty="0"/>
              <a:t>Provides a roadmap to prepare</a:t>
            </a:r>
          </a:p>
          <a:p>
            <a:r>
              <a:rPr lang="en-GB" dirty="0"/>
              <a:t>Comprehensive – includes everything needed in one place </a:t>
            </a:r>
          </a:p>
          <a:p>
            <a:r>
              <a:rPr lang="en-GB" dirty="0"/>
              <a:t>Intuitive and Easy-to-use</a:t>
            </a:r>
          </a:p>
          <a:p>
            <a:r>
              <a:rPr lang="en-GB" dirty="0"/>
              <a:t>Professional – Best Practice for Quality Assurance</a:t>
            </a:r>
          </a:p>
          <a:p>
            <a:endParaRPr lang="en-GB" dirty="0"/>
          </a:p>
          <a:p>
            <a:pPr marL="114300" indent="0">
              <a:buNone/>
            </a:pPr>
            <a:r>
              <a:rPr lang="en-GB" i="1" dirty="0"/>
              <a:t>“It’s about being prepared and evidencing to themselves and CQC the things they are good at and the things they are doing to continually improve”</a:t>
            </a:r>
            <a:endParaRPr lang="en-US" i="1" dirty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F7733-F450-4681-9F41-E4BC79A72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48325"/>
            <a:ext cx="17145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6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Technology in Care - Questions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54200"/>
            <a:ext cx="457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99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Contacts / Further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7E33C-220D-459F-B623-A30916D0F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93644"/>
            <a:ext cx="1714500" cy="590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B6237E-CD08-4ED8-B99A-706BAB70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16" y="2822426"/>
            <a:ext cx="4995524" cy="30243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BB1DAA-AC6A-40C4-BBC9-5F6596C87644}"/>
              </a:ext>
            </a:extLst>
          </p:cNvPr>
          <p:cNvSpPr/>
          <p:nvPr/>
        </p:nvSpPr>
        <p:spPr>
          <a:xfrm>
            <a:off x="611560" y="170080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 dirty="0">
                <a:solidFill>
                  <a:srgbClr val="3D3D3D"/>
                </a:solidFill>
                <a:latin typeface="Avenir Next W01"/>
                <a:hlinkClick r:id="rId4"/>
              </a:rPr>
              <a:t>https://www.citation.co.uk/additional-services/care-services/cqc-pro/</a:t>
            </a:r>
            <a:endParaRPr lang="en-GB" b="1" dirty="0">
              <a:solidFill>
                <a:srgbClr val="3D3D3D"/>
              </a:solidFill>
              <a:latin typeface="Avenir Next W01"/>
            </a:endParaRPr>
          </a:p>
          <a:p>
            <a:pPr fontAlgn="base"/>
            <a:r>
              <a:rPr lang="en-GB" b="1" dirty="0">
                <a:solidFill>
                  <a:srgbClr val="3D3D3D"/>
                </a:solidFill>
                <a:latin typeface="Avenir Next W01"/>
              </a:rPr>
              <a:t>New enquiries:</a:t>
            </a:r>
            <a:br>
              <a:rPr lang="en-GB" b="1" dirty="0">
                <a:solidFill>
                  <a:srgbClr val="3D3D3D"/>
                </a:solidFill>
                <a:latin typeface="Avenir Next W01"/>
              </a:rPr>
            </a:br>
            <a:r>
              <a:rPr lang="en-GB" b="1" dirty="0">
                <a:solidFill>
                  <a:srgbClr val="3D3D3D"/>
                </a:solidFill>
                <a:latin typeface="Avenir Next W01"/>
              </a:rPr>
              <a:t>0345 844 1111</a:t>
            </a:r>
            <a:br>
              <a:rPr lang="en-GB" b="1" dirty="0">
                <a:solidFill>
                  <a:srgbClr val="3D3D3D"/>
                </a:solidFill>
                <a:latin typeface="Avenir Next W01"/>
              </a:rPr>
            </a:br>
            <a:r>
              <a:rPr lang="en-GB" dirty="0">
                <a:solidFill>
                  <a:srgbClr val="3D3D3D"/>
                </a:solidFill>
                <a:latin typeface="Avenir Next W01"/>
              </a:rPr>
              <a:t>(09:00-17:00 Monday-Friday)</a:t>
            </a:r>
            <a:br>
              <a:rPr lang="en-GB" dirty="0">
                <a:solidFill>
                  <a:srgbClr val="3D3D3D"/>
                </a:solidFill>
                <a:latin typeface="Avenir Next W01"/>
              </a:rPr>
            </a:br>
            <a:r>
              <a:rPr lang="en-GB" b="1" dirty="0">
                <a:solidFill>
                  <a:srgbClr val="3D3D3D"/>
                </a:solidFill>
                <a:latin typeface="Avenir Next W01"/>
                <a:hlinkClick r:id="rId5"/>
              </a:rPr>
              <a:t>hello@citation.co.uk</a:t>
            </a:r>
            <a:endParaRPr lang="en-GB" dirty="0">
              <a:solidFill>
                <a:srgbClr val="3D3D3D"/>
              </a:solidFill>
              <a:latin typeface="Avenir Next W01"/>
            </a:endParaRPr>
          </a:p>
          <a:p>
            <a:pPr fontAlgn="base"/>
            <a:r>
              <a:rPr lang="en-GB" b="1" dirty="0">
                <a:solidFill>
                  <a:srgbClr val="3D3D3D"/>
                </a:solidFill>
                <a:latin typeface="Avenir Next W01"/>
              </a:rPr>
              <a:t>Existing clients:</a:t>
            </a:r>
            <a:br>
              <a:rPr lang="en-GB" b="1" dirty="0">
                <a:solidFill>
                  <a:srgbClr val="3D3D3D"/>
                </a:solidFill>
                <a:latin typeface="Avenir Next W01"/>
              </a:rPr>
            </a:br>
            <a:r>
              <a:rPr lang="en-GB" b="1" dirty="0">
                <a:solidFill>
                  <a:srgbClr val="3D3D3D"/>
                </a:solidFill>
                <a:latin typeface="Avenir Next W01"/>
              </a:rPr>
              <a:t>0345 844 4848</a:t>
            </a:r>
            <a:br>
              <a:rPr lang="en-GB" b="1" dirty="0">
                <a:solidFill>
                  <a:srgbClr val="3D3D3D"/>
                </a:solidFill>
                <a:latin typeface="Avenir Next W01"/>
              </a:rPr>
            </a:br>
            <a:r>
              <a:rPr lang="en-GB" b="1" dirty="0">
                <a:solidFill>
                  <a:srgbClr val="009494"/>
                </a:solidFill>
                <a:latin typeface="Avenir Next W01"/>
                <a:hlinkClick r:id="rId6"/>
              </a:rPr>
              <a:t>enquiries@citation.co.uk</a:t>
            </a:r>
            <a:endParaRPr lang="en-GB" b="0" i="0" dirty="0">
              <a:solidFill>
                <a:srgbClr val="3D3D3D"/>
              </a:solidFill>
              <a:effectLst/>
              <a:latin typeface="Avenir Next W01"/>
            </a:endParaRPr>
          </a:p>
        </p:txBody>
      </p:sp>
    </p:spTree>
    <p:extLst>
      <p:ext uri="{BB962C8B-B14F-4D97-AF65-F5344CB8AC3E}">
        <p14:creationId xmlns:p14="http://schemas.microsoft.com/office/powerpoint/2010/main" val="71550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6"/>
                </a:solidFill>
              </a:rPr>
              <a:t>Today’s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821" y="1580814"/>
            <a:ext cx="8136904" cy="4584576"/>
          </a:xfrm>
        </p:spPr>
        <p:txBody>
          <a:bodyPr/>
          <a:lstStyle/>
          <a:p>
            <a:r>
              <a:rPr lang="en-GB" dirty="0"/>
              <a:t>About QuiqSolutions and Citation</a:t>
            </a:r>
          </a:p>
          <a:p>
            <a:r>
              <a:rPr lang="en-GB" dirty="0"/>
              <a:t>A new approach  - using technology for audits and surveys</a:t>
            </a:r>
          </a:p>
          <a:p>
            <a:r>
              <a:rPr lang="en-GB" dirty="0"/>
              <a:t>Live Demonstration – smart phones ready please</a:t>
            </a:r>
          </a:p>
          <a:p>
            <a:r>
              <a:rPr lang="en-GB" dirty="0"/>
              <a:t>Paper vs Digital</a:t>
            </a:r>
          </a:p>
          <a:p>
            <a:r>
              <a:rPr lang="en-GB" dirty="0"/>
              <a:t>Introducing CQC Pro</a:t>
            </a:r>
          </a:p>
          <a:p>
            <a:r>
              <a:rPr lang="en-GB" dirty="0"/>
              <a:t>Questions &amp; Discussion </a:t>
            </a:r>
          </a:p>
          <a:p>
            <a:pPr marL="11430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9763" y="5648325"/>
            <a:ext cx="282070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srgbClr val="535353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QUIQ</a:t>
            </a:r>
            <a:r>
              <a:rPr lang="en-GB" sz="2400" b="1" dirty="0">
                <a:solidFill>
                  <a:srgbClr val="F15A24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SOLUTIONS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A40449-16FC-4463-BC87-28CB4216B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551487"/>
            <a:ext cx="17145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9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6"/>
                </a:solidFill>
              </a:rPr>
              <a:t>About </a:t>
            </a:r>
            <a:r>
              <a:rPr lang="en-GB" sz="2000" b="1" dirty="0">
                <a:solidFill>
                  <a:schemeClr val="accent6"/>
                </a:solidFill>
              </a:rPr>
              <a:t>QuiqSolutions</a:t>
            </a:r>
            <a:r>
              <a:rPr lang="en-GB" sz="2000" dirty="0">
                <a:solidFill>
                  <a:schemeClr val="accent6"/>
                </a:solidFill>
              </a:rPr>
              <a:t> and 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35393"/>
            <a:ext cx="8065206" cy="4800600"/>
          </a:xfrm>
        </p:spPr>
        <p:txBody>
          <a:bodyPr>
            <a:normAutofit/>
          </a:bodyPr>
          <a:lstStyle/>
          <a:p>
            <a:r>
              <a:rPr lang="en-GB" dirty="0"/>
              <a:t>Software House formed in 2011 based in Shropshire</a:t>
            </a:r>
          </a:p>
          <a:p>
            <a:r>
              <a:rPr lang="en-GB" dirty="0"/>
              <a:t>CQC Compliance solutions for Health &amp; Social Care and other sectors</a:t>
            </a:r>
          </a:p>
          <a:p>
            <a:r>
              <a:rPr lang="en-GB" dirty="0"/>
              <a:t>Care Homes, Home Care, GPs, Dentists, Acute Trusts, Ambulance Services, Hospitals, Mental Health, Local Authorities..</a:t>
            </a:r>
          </a:p>
          <a:p>
            <a:r>
              <a:rPr lang="en-GB" dirty="0"/>
              <a:t>Used by NHS England and all 200 CCGs</a:t>
            </a:r>
          </a:p>
          <a:p>
            <a:r>
              <a:rPr lang="en-GB" dirty="0"/>
              <a:t>Any standards: CHC, Safeguarding, SEND Assurance Tools</a:t>
            </a:r>
          </a:p>
          <a:p>
            <a:r>
              <a:rPr lang="en-GB" dirty="0"/>
              <a:t>Working with AHSNs (Academic Health Science Networks)</a:t>
            </a:r>
          </a:p>
          <a:p>
            <a:r>
              <a:rPr lang="en-GB" dirty="0"/>
              <a:t>Technology partner for Citation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89730-970E-48EF-92E6-B5468965348E}"/>
              </a:ext>
            </a:extLst>
          </p:cNvPr>
          <p:cNvSpPr/>
          <p:nvPr/>
        </p:nvSpPr>
        <p:spPr>
          <a:xfrm>
            <a:off x="5530396" y="5680362"/>
            <a:ext cx="2165702" cy="390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solidFill>
                  <a:srgbClr val="535353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QUIQ</a:t>
            </a:r>
            <a:r>
              <a:rPr lang="en-GB" b="1" dirty="0">
                <a:solidFill>
                  <a:srgbClr val="F15A24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SOLUTIONS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9B2DA8-4036-42DA-9880-A6B3B1D80BF8}"/>
              </a:ext>
            </a:extLst>
          </p:cNvPr>
          <p:cNvSpPr/>
          <p:nvPr/>
        </p:nvSpPr>
        <p:spPr>
          <a:xfrm>
            <a:off x="6660232" y="116632"/>
            <a:ext cx="1944216" cy="4945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B0B82-38EE-4461-8E3C-21C78381E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2" y="5462986"/>
            <a:ext cx="17145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8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69" y="2057400"/>
            <a:ext cx="8280920" cy="4800600"/>
          </a:xfrm>
        </p:spPr>
        <p:txBody>
          <a:bodyPr>
            <a:normAutofit/>
          </a:bodyPr>
          <a:lstStyle/>
          <a:p>
            <a:r>
              <a:rPr lang="en-GB" dirty="0"/>
              <a:t>Health &amp; Safety</a:t>
            </a:r>
          </a:p>
          <a:p>
            <a:r>
              <a:rPr lang="en-GB" dirty="0"/>
              <a:t>Employment Law</a:t>
            </a:r>
          </a:p>
          <a:p>
            <a:r>
              <a:rPr lang="en-GB" dirty="0"/>
              <a:t>Fire Risk Assessments</a:t>
            </a:r>
          </a:p>
          <a:p>
            <a:r>
              <a:rPr lang="en-GB" dirty="0"/>
              <a:t>ISO Accreditation</a:t>
            </a:r>
          </a:p>
          <a:p>
            <a:r>
              <a:rPr lang="en-GB" dirty="0"/>
              <a:t>CQC Compliance</a:t>
            </a:r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1639F-B613-496E-9AEC-C38A656F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8" y="5515855"/>
            <a:ext cx="1714500" cy="590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D8A200-6854-4A13-A860-5CE243E81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250" y="1739874"/>
            <a:ext cx="5580112" cy="33782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AF78982-F4B9-4915-A2F5-D39C3EC9EEEA}"/>
              </a:ext>
            </a:extLst>
          </p:cNvPr>
          <p:cNvSpPr txBox="1">
            <a:spLocks/>
          </p:cNvSpPr>
          <p:nvPr/>
        </p:nvSpPr>
        <p:spPr>
          <a:xfrm>
            <a:off x="558489" y="927631"/>
            <a:ext cx="813690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100" baseline="0">
                <a:ln>
                  <a:noFill/>
                </a:ln>
                <a:solidFill>
                  <a:srgbClr val="FF6600"/>
                </a:solidFill>
                <a:effectLst/>
                <a:latin typeface="Source Sans Pro"/>
                <a:ea typeface="+mj-ea"/>
                <a:cs typeface="Source Sans Pro"/>
              </a:defRPr>
            </a:lvl1pPr>
          </a:lstStyle>
          <a:p>
            <a:r>
              <a:rPr lang="en-GB" sz="2000" dirty="0">
                <a:solidFill>
                  <a:schemeClr val="accent6"/>
                </a:solidFill>
              </a:rPr>
              <a:t>About QuiqSolutions and </a:t>
            </a:r>
            <a:r>
              <a:rPr lang="en-GB" sz="2000" b="1" dirty="0">
                <a:solidFill>
                  <a:schemeClr val="accent6"/>
                </a:solidFill>
              </a:rPr>
              <a:t>Citation</a:t>
            </a:r>
          </a:p>
        </p:txBody>
      </p:sp>
    </p:spTree>
    <p:extLst>
      <p:ext uri="{BB962C8B-B14F-4D97-AF65-F5344CB8AC3E}">
        <p14:creationId xmlns:p14="http://schemas.microsoft.com/office/powerpoint/2010/main" val="207613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6"/>
                </a:solidFill>
              </a:rPr>
              <a:t>A new approach – using technology for your surveys &amp; audits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FD4468-0D98-45AB-9381-6C1A086D6C55}"/>
              </a:ext>
            </a:extLst>
          </p:cNvPr>
          <p:cNvSpPr txBox="1">
            <a:spLocks/>
          </p:cNvSpPr>
          <p:nvPr/>
        </p:nvSpPr>
        <p:spPr>
          <a:xfrm>
            <a:off x="539552" y="1468806"/>
            <a:ext cx="8136904" cy="45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61163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432D2D-9034-484D-8CE0-F66431A02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48325"/>
            <a:ext cx="1714500" cy="5905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5A63B8-8130-4F2B-893D-0A8B77F1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81" y="1533042"/>
            <a:ext cx="5290928" cy="3984190"/>
          </a:xfrm>
        </p:spPr>
        <p:txBody>
          <a:bodyPr>
            <a:normAutofit/>
          </a:bodyPr>
          <a:lstStyle/>
          <a:p>
            <a:r>
              <a:rPr lang="en-GB" dirty="0"/>
              <a:t>Survey / Audit platform developed with Citation</a:t>
            </a:r>
          </a:p>
          <a:p>
            <a:r>
              <a:rPr lang="en-GB" dirty="0"/>
              <a:t>Pre-loaded CQC KLOE Audits, Policy and Training Checklists</a:t>
            </a:r>
          </a:p>
          <a:p>
            <a:r>
              <a:rPr lang="en-GB" dirty="0"/>
              <a:t>Pre-loaded Service User, Relative &amp; Friend and Staff Surveys</a:t>
            </a:r>
          </a:p>
          <a:p>
            <a:r>
              <a:rPr lang="en-GB" dirty="0"/>
              <a:t>“Build your own” Survey and Audit builder tool</a:t>
            </a:r>
          </a:p>
          <a:p>
            <a:r>
              <a:rPr lang="en-GB" dirty="0"/>
              <a:t>Schedule for Automatic notification</a:t>
            </a:r>
          </a:p>
          <a:p>
            <a:r>
              <a:rPr lang="en-GB" dirty="0"/>
              <a:t>Follow-up, review and action plans</a:t>
            </a:r>
          </a:p>
          <a:p>
            <a:r>
              <a:rPr lang="en-GB" dirty="0"/>
              <a:t>Real-time view, all held in one place</a:t>
            </a:r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A75A3-453F-4CF0-84F6-A48D329C1E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2"/>
          <a:stretch/>
        </p:blipFill>
        <p:spPr>
          <a:xfrm>
            <a:off x="5729872" y="1700808"/>
            <a:ext cx="2759762" cy="340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6"/>
                </a:solidFill>
              </a:rPr>
              <a:t>Live Demonstration – Digital Survey &amp; Audit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FD4468-0D98-45AB-9381-6C1A086D6C55}"/>
              </a:ext>
            </a:extLst>
          </p:cNvPr>
          <p:cNvSpPr txBox="1">
            <a:spLocks/>
          </p:cNvSpPr>
          <p:nvPr/>
        </p:nvSpPr>
        <p:spPr>
          <a:xfrm>
            <a:off x="539552" y="1468806"/>
            <a:ext cx="8136904" cy="45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61163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432D2D-9034-484D-8CE0-F66431A02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48325"/>
            <a:ext cx="1714500" cy="5905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5A63B8-8130-4F2B-893D-0A8B77F1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92" y="1821074"/>
            <a:ext cx="8280920" cy="4800600"/>
          </a:xfrm>
        </p:spPr>
        <p:txBody>
          <a:bodyPr>
            <a:normAutofit/>
          </a:bodyPr>
          <a:lstStyle/>
          <a:p>
            <a:r>
              <a:rPr lang="en-GB" dirty="0"/>
              <a:t>Objective – build a digital survey</a:t>
            </a:r>
          </a:p>
          <a:p>
            <a:pPr lvl="1"/>
            <a:r>
              <a:rPr lang="en-GB" dirty="0"/>
              <a:t>Step 1 - Create some questions</a:t>
            </a:r>
          </a:p>
          <a:p>
            <a:pPr lvl="1"/>
            <a:r>
              <a:rPr lang="en-GB" dirty="0"/>
              <a:t>Step 2 - Pick some volunteers to complete the survey</a:t>
            </a:r>
          </a:p>
          <a:p>
            <a:pPr lvl="1"/>
            <a:r>
              <a:rPr lang="en-GB" dirty="0"/>
              <a:t>Step 3 – Collate the responses and report</a:t>
            </a:r>
          </a:p>
          <a:p>
            <a:pPr lvl="1"/>
            <a:r>
              <a:rPr lang="en-GB" dirty="0"/>
              <a:t>Step 4 – analysis and follow up actions</a:t>
            </a:r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84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6"/>
                </a:solidFill>
              </a:rPr>
              <a:t>Live Demonstration – digital survey &amp; audit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FD4468-0D98-45AB-9381-6C1A086D6C55}"/>
              </a:ext>
            </a:extLst>
          </p:cNvPr>
          <p:cNvSpPr txBox="1">
            <a:spLocks/>
          </p:cNvSpPr>
          <p:nvPr/>
        </p:nvSpPr>
        <p:spPr>
          <a:xfrm>
            <a:off x="539552" y="1468806"/>
            <a:ext cx="8136904" cy="45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61163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432D2D-9034-484D-8CE0-F66431A02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48325"/>
            <a:ext cx="1714500" cy="5905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5A63B8-8130-4F2B-893D-0A8B77F1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92" y="1821074"/>
            <a:ext cx="8280920" cy="4800600"/>
          </a:xfrm>
        </p:spPr>
        <p:txBody>
          <a:bodyPr>
            <a:normAutofit/>
          </a:bodyPr>
          <a:lstStyle/>
          <a:p>
            <a:r>
              <a:rPr lang="en-GB" dirty="0"/>
              <a:t>Objective – build an electronic survey</a:t>
            </a:r>
          </a:p>
          <a:p>
            <a:pPr lvl="1"/>
            <a:r>
              <a:rPr lang="en-GB" dirty="0"/>
              <a:t>Step 1 - Create some questions</a:t>
            </a:r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10" name="Picture 2" descr="Image result for questions">
            <a:extLst>
              <a:ext uri="{FF2B5EF4-FFF2-40B4-BE49-F238E27FC236}">
                <a16:creationId xmlns:a16="http://schemas.microsoft.com/office/drawing/2014/main" id="{C76DCC4C-9ECC-4F90-8AC4-923D4AF66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90" y="1227142"/>
            <a:ext cx="3168352" cy="29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349692-753B-4FCD-9952-A9EBDBEFE8B7}"/>
              </a:ext>
            </a:extLst>
          </p:cNvPr>
          <p:cNvSpPr txBox="1"/>
          <p:nvPr/>
        </p:nvSpPr>
        <p:spPr>
          <a:xfrm>
            <a:off x="467544" y="3068960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Do you like the food here?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5AB16F-C964-4535-8B05-134EA88CA3B9}"/>
              </a:ext>
            </a:extLst>
          </p:cNvPr>
          <p:cNvSpPr txBox="1"/>
          <p:nvPr/>
        </p:nvSpPr>
        <p:spPr>
          <a:xfrm>
            <a:off x="4120408" y="4193199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Do you feel safe?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D109F6-9FD5-4820-AC35-C8B8484F04BE}"/>
              </a:ext>
            </a:extLst>
          </p:cNvPr>
          <p:cNvSpPr txBox="1"/>
          <p:nvPr/>
        </p:nvSpPr>
        <p:spPr>
          <a:xfrm>
            <a:off x="6588224" y="4239366"/>
            <a:ext cx="1896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Are you able to take part in activities that you like?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D08DC6-93BB-4C4D-953D-9E24C6483916}"/>
              </a:ext>
            </a:extLst>
          </p:cNvPr>
          <p:cNvSpPr txBox="1"/>
          <p:nvPr/>
        </p:nvSpPr>
        <p:spPr>
          <a:xfrm>
            <a:off x="3419872" y="2837764"/>
            <a:ext cx="171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Do staff treat you with dignity and respect?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8139EC-20DF-4DC0-8E7F-E4C7EC48CA55}"/>
              </a:ext>
            </a:extLst>
          </p:cNvPr>
          <p:cNvSpPr txBox="1"/>
          <p:nvPr/>
        </p:nvSpPr>
        <p:spPr>
          <a:xfrm>
            <a:off x="1187504" y="4087196"/>
            <a:ext cx="171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Would you recommend this care service?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C1E82-5CD9-4FCE-ABDB-4CE0C3F3B187}"/>
              </a:ext>
            </a:extLst>
          </p:cNvPr>
          <p:cNvSpPr txBox="1"/>
          <p:nvPr/>
        </p:nvSpPr>
        <p:spPr>
          <a:xfrm>
            <a:off x="4089597" y="5247613"/>
            <a:ext cx="171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What changes would you make?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E1C8B3-569F-4696-91F8-8E1CBCE6F944}"/>
              </a:ext>
            </a:extLst>
          </p:cNvPr>
          <p:cNvSpPr txBox="1"/>
          <p:nvPr/>
        </p:nvSpPr>
        <p:spPr>
          <a:xfrm>
            <a:off x="6740877" y="5788997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Do you feel listened to?</a:t>
            </a:r>
          </a:p>
        </p:txBody>
      </p:sp>
    </p:spTree>
    <p:extLst>
      <p:ext uri="{BB962C8B-B14F-4D97-AF65-F5344CB8AC3E}">
        <p14:creationId xmlns:p14="http://schemas.microsoft.com/office/powerpoint/2010/main" val="143007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6"/>
                </a:solidFill>
              </a:rPr>
              <a:t>Live Demonstration – digital survey &amp; audit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FD4468-0D98-45AB-9381-6C1A086D6C55}"/>
              </a:ext>
            </a:extLst>
          </p:cNvPr>
          <p:cNvSpPr txBox="1">
            <a:spLocks/>
          </p:cNvSpPr>
          <p:nvPr/>
        </p:nvSpPr>
        <p:spPr>
          <a:xfrm>
            <a:off x="539552" y="1468806"/>
            <a:ext cx="8136904" cy="45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61163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432D2D-9034-484D-8CE0-F66431A02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48325"/>
            <a:ext cx="1714500" cy="5905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5A63B8-8130-4F2B-893D-0A8B77F1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92" y="1821074"/>
            <a:ext cx="8280920" cy="4800600"/>
          </a:xfrm>
        </p:spPr>
        <p:txBody>
          <a:bodyPr>
            <a:normAutofit/>
          </a:bodyPr>
          <a:lstStyle/>
          <a:p>
            <a:r>
              <a:rPr lang="en-GB" dirty="0"/>
              <a:t>Objective – build an electronic survey</a:t>
            </a:r>
          </a:p>
          <a:p>
            <a:pPr lvl="1"/>
            <a:r>
              <a:rPr lang="en-GB" dirty="0"/>
              <a:t>Step 2 - Pick some volunteers to complete the survey</a:t>
            </a:r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1026" name="Picture 2" descr="Image result for smart phone emails">
            <a:extLst>
              <a:ext uri="{FF2B5EF4-FFF2-40B4-BE49-F238E27FC236}">
                <a16:creationId xmlns:a16="http://schemas.microsoft.com/office/drawing/2014/main" id="{785F6A74-5D52-4704-95D4-A824C5EF3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4389"/>
            <a:ext cx="32385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5E9987-8ED4-4AFB-933B-2B7E7EF5FE44}"/>
              </a:ext>
            </a:extLst>
          </p:cNvPr>
          <p:cNvSpPr txBox="1"/>
          <p:nvPr/>
        </p:nvSpPr>
        <p:spPr>
          <a:xfrm>
            <a:off x="4175842" y="2854389"/>
            <a:ext cx="4606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Do you have access to email right now via 4G or on using </a:t>
            </a:r>
            <a:r>
              <a:rPr lang="en-GB" b="1" dirty="0" err="1"/>
              <a:t>WiFi</a:t>
            </a:r>
            <a:r>
              <a:rPr lang="en-GB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Are you willing to provide me with your email address?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Will you answer questions as if you were a service user in a care home?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57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6"/>
                </a:solidFill>
              </a:rPr>
              <a:t>Live Demonstration – digital survey &amp; audit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FD4468-0D98-45AB-9381-6C1A086D6C55}"/>
              </a:ext>
            </a:extLst>
          </p:cNvPr>
          <p:cNvSpPr txBox="1">
            <a:spLocks/>
          </p:cNvSpPr>
          <p:nvPr/>
        </p:nvSpPr>
        <p:spPr>
          <a:xfrm>
            <a:off x="539552" y="1468806"/>
            <a:ext cx="8136904" cy="45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161163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432D2D-9034-484D-8CE0-F66431A02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48325"/>
            <a:ext cx="1714500" cy="5905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5A63B8-8130-4F2B-893D-0A8B77F1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92" y="1821074"/>
            <a:ext cx="8280920" cy="4800600"/>
          </a:xfrm>
        </p:spPr>
        <p:txBody>
          <a:bodyPr>
            <a:normAutofit/>
          </a:bodyPr>
          <a:lstStyle/>
          <a:p>
            <a:r>
              <a:rPr lang="en-GB" dirty="0"/>
              <a:t>Paper vs Digital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BF667D03-D065-4786-99D9-3BE9BE49E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28" y="2410036"/>
            <a:ext cx="2857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45EE17-B102-45A5-95FE-615279E5B47F}"/>
              </a:ext>
            </a:extLst>
          </p:cNvPr>
          <p:cNvSpPr txBox="1"/>
          <p:nvPr/>
        </p:nvSpPr>
        <p:spPr>
          <a:xfrm>
            <a:off x="6012160" y="20608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Print Hard Copies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21C3B-1F2F-4EDF-9B81-BBDE6620B00A}"/>
              </a:ext>
            </a:extLst>
          </p:cNvPr>
          <p:cNvSpPr txBox="1"/>
          <p:nvPr/>
        </p:nvSpPr>
        <p:spPr>
          <a:xfrm>
            <a:off x="3974771" y="30937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Check for responses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BF86A-DCAE-471A-8557-2CB104AB5CF4}"/>
              </a:ext>
            </a:extLst>
          </p:cNvPr>
          <p:cNvSpPr txBox="1"/>
          <p:nvPr/>
        </p:nvSpPr>
        <p:spPr>
          <a:xfrm>
            <a:off x="4887625" y="4126593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Circulate – by hand, post, in the care home…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908031-5004-4BE8-A97A-3C557758C3C9}"/>
              </a:ext>
            </a:extLst>
          </p:cNvPr>
          <p:cNvSpPr txBox="1"/>
          <p:nvPr/>
        </p:nvSpPr>
        <p:spPr>
          <a:xfrm>
            <a:off x="6454580" y="293555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Gather responses and enter into a spreadsheet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FBCF81-89AE-4700-9229-17ADE284371D}"/>
              </a:ext>
            </a:extLst>
          </p:cNvPr>
          <p:cNvSpPr txBox="1"/>
          <p:nvPr/>
        </p:nvSpPr>
        <p:spPr>
          <a:xfrm>
            <a:off x="3660104" y="540882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Evaluate and agree actions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83217F-9C13-47D4-B46E-7DC4A47DDD8B}"/>
              </a:ext>
            </a:extLst>
          </p:cNvPr>
          <p:cNvSpPr txBox="1"/>
          <p:nvPr/>
        </p:nvSpPr>
        <p:spPr>
          <a:xfrm>
            <a:off x="6283741" y="520452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Produce Manager’s report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205D37-3B4E-4F99-8866-E0A7E6D70607}"/>
              </a:ext>
            </a:extLst>
          </p:cNvPr>
          <p:cNvSpPr txBox="1"/>
          <p:nvPr/>
        </p:nvSpPr>
        <p:spPr>
          <a:xfrm>
            <a:off x="3527884" y="234076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Design the survey</a:t>
            </a:r>
          </a:p>
        </p:txBody>
      </p:sp>
    </p:spTree>
    <p:extLst>
      <p:ext uri="{BB962C8B-B14F-4D97-AF65-F5344CB8AC3E}">
        <p14:creationId xmlns:p14="http://schemas.microsoft.com/office/powerpoint/2010/main" val="97845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S Standar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S Standard Theme" id="{91C92B80-ACB0-4877-B375-1F09420511FE}" vid="{7D5A7506-4471-4788-92E8-A3C8EEAD5B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29033</TotalTime>
  <Words>670</Words>
  <Application>Microsoft Office PowerPoint</Application>
  <PresentationFormat>On-screen Show (4:3)</PresentationFormat>
  <Paragraphs>115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W01</vt:lpstr>
      <vt:lpstr>Calibri</vt:lpstr>
      <vt:lpstr>Lato</vt:lpstr>
      <vt:lpstr>Source Sans Pro</vt:lpstr>
      <vt:lpstr>QS Standard Theme</vt:lpstr>
      <vt:lpstr>Technology in Care</vt:lpstr>
      <vt:lpstr>Today’s presentation</vt:lpstr>
      <vt:lpstr>About QuiqSolutions and Citation</vt:lpstr>
      <vt:lpstr>PowerPoint Presentation</vt:lpstr>
      <vt:lpstr>A new approach – using technology for your surveys &amp; audits</vt:lpstr>
      <vt:lpstr>Live Demonstration – Digital Survey &amp; Audit function</vt:lpstr>
      <vt:lpstr>Live Demonstration – digital survey &amp; audit function</vt:lpstr>
      <vt:lpstr>Live Demonstration – digital survey &amp; audit function</vt:lpstr>
      <vt:lpstr>Live Demonstration – digital survey &amp; audit function</vt:lpstr>
      <vt:lpstr>Live Demonstration – digital survey &amp; audit function</vt:lpstr>
      <vt:lpstr>Live Demonstration – digital survey &amp; audit function</vt:lpstr>
      <vt:lpstr>Introducing CQC Pro</vt:lpstr>
      <vt:lpstr>Why CQC Pro?</vt:lpstr>
      <vt:lpstr>Technology in Care - Questions and Discussion</vt:lpstr>
      <vt:lpstr>Contacts / 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User Training CQC Assure</dc:title>
  <dc:creator>QuiqSolutions</dc:creator>
  <cp:lastModifiedBy>Paul Kaye</cp:lastModifiedBy>
  <cp:revision>177</cp:revision>
  <cp:lastPrinted>2019-05-13T12:43:38Z</cp:lastPrinted>
  <dcterms:created xsi:type="dcterms:W3CDTF">2014-09-02T08:24:25Z</dcterms:created>
  <dcterms:modified xsi:type="dcterms:W3CDTF">2019-05-15T08:26:16Z</dcterms:modified>
</cp:coreProperties>
</file>