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5F6"/>
    <a:srgbClr val="E9EA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C512A-EE82-4152-9B47-44BC1C248D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237B9E-10D9-476A-9196-7BD102EC8A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86C171-B79A-46ED-8B9F-BFAF4749049F}"/>
              </a:ext>
            </a:extLst>
          </p:cNvPr>
          <p:cNvSpPr>
            <a:spLocks noGrp="1"/>
          </p:cNvSpPr>
          <p:nvPr>
            <p:ph type="dt" sz="half" idx="10"/>
          </p:nvPr>
        </p:nvSpPr>
        <p:spPr/>
        <p:txBody>
          <a:bodyPr/>
          <a:lstStyle/>
          <a:p>
            <a:fld id="{66778537-6B4B-4266-BC94-EBA47F9A250A}" type="datetimeFigureOut">
              <a:rPr lang="en-GB" smtClean="0"/>
              <a:t>05/06/2023</a:t>
            </a:fld>
            <a:endParaRPr lang="en-GB"/>
          </a:p>
        </p:txBody>
      </p:sp>
      <p:sp>
        <p:nvSpPr>
          <p:cNvPr id="5" name="Footer Placeholder 4">
            <a:extLst>
              <a:ext uri="{FF2B5EF4-FFF2-40B4-BE49-F238E27FC236}">
                <a16:creationId xmlns:a16="http://schemas.microsoft.com/office/drawing/2014/main" id="{CA84880B-33B2-4CD1-9D80-65113180FF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BBAE51-3E65-4FBA-B564-7B7B206D52B9}"/>
              </a:ext>
            </a:extLst>
          </p:cNvPr>
          <p:cNvSpPr>
            <a:spLocks noGrp="1"/>
          </p:cNvSpPr>
          <p:nvPr>
            <p:ph type="sldNum" sz="quarter" idx="12"/>
          </p:nvPr>
        </p:nvSpPr>
        <p:spPr/>
        <p:txBody>
          <a:bodyPr/>
          <a:lstStyle/>
          <a:p>
            <a:fld id="{99EFE3A4-1B1E-497F-8F4E-BC24719A2B23}" type="slidenum">
              <a:rPr lang="en-GB" smtClean="0"/>
              <a:t>‹#›</a:t>
            </a:fld>
            <a:endParaRPr lang="en-GB"/>
          </a:p>
        </p:txBody>
      </p:sp>
    </p:spTree>
    <p:extLst>
      <p:ext uri="{BB962C8B-B14F-4D97-AF65-F5344CB8AC3E}">
        <p14:creationId xmlns:p14="http://schemas.microsoft.com/office/powerpoint/2010/main" val="3029478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C476-576F-44D1-BFEF-07A0C0EF94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2B0536-AA33-47C5-A8DF-6266E7EEE6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2E58EB-D2A0-42B4-A117-48A628DD2946}"/>
              </a:ext>
            </a:extLst>
          </p:cNvPr>
          <p:cNvSpPr>
            <a:spLocks noGrp="1"/>
          </p:cNvSpPr>
          <p:nvPr>
            <p:ph type="dt" sz="half" idx="10"/>
          </p:nvPr>
        </p:nvSpPr>
        <p:spPr/>
        <p:txBody>
          <a:bodyPr/>
          <a:lstStyle/>
          <a:p>
            <a:fld id="{66778537-6B4B-4266-BC94-EBA47F9A250A}" type="datetimeFigureOut">
              <a:rPr lang="en-GB" smtClean="0"/>
              <a:t>05/06/2023</a:t>
            </a:fld>
            <a:endParaRPr lang="en-GB"/>
          </a:p>
        </p:txBody>
      </p:sp>
      <p:sp>
        <p:nvSpPr>
          <p:cNvPr id="5" name="Footer Placeholder 4">
            <a:extLst>
              <a:ext uri="{FF2B5EF4-FFF2-40B4-BE49-F238E27FC236}">
                <a16:creationId xmlns:a16="http://schemas.microsoft.com/office/drawing/2014/main" id="{0DE4E963-7A52-4638-A7BD-EF75123274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FA4948-1220-4980-BAD2-D87642817985}"/>
              </a:ext>
            </a:extLst>
          </p:cNvPr>
          <p:cNvSpPr>
            <a:spLocks noGrp="1"/>
          </p:cNvSpPr>
          <p:nvPr>
            <p:ph type="sldNum" sz="quarter" idx="12"/>
          </p:nvPr>
        </p:nvSpPr>
        <p:spPr/>
        <p:txBody>
          <a:bodyPr/>
          <a:lstStyle/>
          <a:p>
            <a:fld id="{99EFE3A4-1B1E-497F-8F4E-BC24719A2B23}" type="slidenum">
              <a:rPr lang="en-GB" smtClean="0"/>
              <a:t>‹#›</a:t>
            </a:fld>
            <a:endParaRPr lang="en-GB"/>
          </a:p>
        </p:txBody>
      </p:sp>
    </p:spTree>
    <p:extLst>
      <p:ext uri="{BB962C8B-B14F-4D97-AF65-F5344CB8AC3E}">
        <p14:creationId xmlns:p14="http://schemas.microsoft.com/office/powerpoint/2010/main" val="1763454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443782-E81D-4EC5-A651-C0E7703D70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8200CD-4389-47D1-B3A8-9BF7003A4B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8918CD-28FF-4358-9EF4-5F53555ACBDD}"/>
              </a:ext>
            </a:extLst>
          </p:cNvPr>
          <p:cNvSpPr>
            <a:spLocks noGrp="1"/>
          </p:cNvSpPr>
          <p:nvPr>
            <p:ph type="dt" sz="half" idx="10"/>
          </p:nvPr>
        </p:nvSpPr>
        <p:spPr/>
        <p:txBody>
          <a:bodyPr/>
          <a:lstStyle/>
          <a:p>
            <a:fld id="{66778537-6B4B-4266-BC94-EBA47F9A250A}" type="datetimeFigureOut">
              <a:rPr lang="en-GB" smtClean="0"/>
              <a:t>05/06/2023</a:t>
            </a:fld>
            <a:endParaRPr lang="en-GB"/>
          </a:p>
        </p:txBody>
      </p:sp>
      <p:sp>
        <p:nvSpPr>
          <p:cNvPr id="5" name="Footer Placeholder 4">
            <a:extLst>
              <a:ext uri="{FF2B5EF4-FFF2-40B4-BE49-F238E27FC236}">
                <a16:creationId xmlns:a16="http://schemas.microsoft.com/office/drawing/2014/main" id="{8A803454-C36B-468E-B3C6-E1D783D2FB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6435F1-65E3-4F14-A2BB-9E240951FAF7}"/>
              </a:ext>
            </a:extLst>
          </p:cNvPr>
          <p:cNvSpPr>
            <a:spLocks noGrp="1"/>
          </p:cNvSpPr>
          <p:nvPr>
            <p:ph type="sldNum" sz="quarter" idx="12"/>
          </p:nvPr>
        </p:nvSpPr>
        <p:spPr/>
        <p:txBody>
          <a:bodyPr/>
          <a:lstStyle/>
          <a:p>
            <a:fld id="{99EFE3A4-1B1E-497F-8F4E-BC24719A2B23}" type="slidenum">
              <a:rPr lang="en-GB" smtClean="0"/>
              <a:t>‹#›</a:t>
            </a:fld>
            <a:endParaRPr lang="en-GB"/>
          </a:p>
        </p:txBody>
      </p:sp>
    </p:spTree>
    <p:extLst>
      <p:ext uri="{BB962C8B-B14F-4D97-AF65-F5344CB8AC3E}">
        <p14:creationId xmlns:p14="http://schemas.microsoft.com/office/powerpoint/2010/main" val="238803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9DF0F-96C5-4463-AAD9-32BE4FEAB1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E65F33-E81E-4685-9A87-462CA87D38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E0C006-75C7-4003-8F0F-EE8AE49145AB}"/>
              </a:ext>
            </a:extLst>
          </p:cNvPr>
          <p:cNvSpPr>
            <a:spLocks noGrp="1"/>
          </p:cNvSpPr>
          <p:nvPr>
            <p:ph type="dt" sz="half" idx="10"/>
          </p:nvPr>
        </p:nvSpPr>
        <p:spPr/>
        <p:txBody>
          <a:bodyPr/>
          <a:lstStyle/>
          <a:p>
            <a:fld id="{66778537-6B4B-4266-BC94-EBA47F9A250A}" type="datetimeFigureOut">
              <a:rPr lang="en-GB" smtClean="0"/>
              <a:t>05/06/2023</a:t>
            </a:fld>
            <a:endParaRPr lang="en-GB"/>
          </a:p>
        </p:txBody>
      </p:sp>
      <p:sp>
        <p:nvSpPr>
          <p:cNvPr id="5" name="Footer Placeholder 4">
            <a:extLst>
              <a:ext uri="{FF2B5EF4-FFF2-40B4-BE49-F238E27FC236}">
                <a16:creationId xmlns:a16="http://schemas.microsoft.com/office/drawing/2014/main" id="{F5311AA8-F265-4092-BEFA-A227826CC6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AAFFF0-625E-4A31-A93A-7ED54C034373}"/>
              </a:ext>
            </a:extLst>
          </p:cNvPr>
          <p:cNvSpPr>
            <a:spLocks noGrp="1"/>
          </p:cNvSpPr>
          <p:nvPr>
            <p:ph type="sldNum" sz="quarter" idx="12"/>
          </p:nvPr>
        </p:nvSpPr>
        <p:spPr/>
        <p:txBody>
          <a:bodyPr/>
          <a:lstStyle/>
          <a:p>
            <a:fld id="{99EFE3A4-1B1E-497F-8F4E-BC24719A2B23}" type="slidenum">
              <a:rPr lang="en-GB" smtClean="0"/>
              <a:t>‹#›</a:t>
            </a:fld>
            <a:endParaRPr lang="en-GB"/>
          </a:p>
        </p:txBody>
      </p:sp>
    </p:spTree>
    <p:extLst>
      <p:ext uri="{BB962C8B-B14F-4D97-AF65-F5344CB8AC3E}">
        <p14:creationId xmlns:p14="http://schemas.microsoft.com/office/powerpoint/2010/main" val="2664536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7EEF8-7AA6-4A11-828B-32CA31D3CC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FC32FCF-685D-4E59-AD06-7EDE7A2DEF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1F1E01-5FC7-4741-A9F0-7C90BDE0F627}"/>
              </a:ext>
            </a:extLst>
          </p:cNvPr>
          <p:cNvSpPr>
            <a:spLocks noGrp="1"/>
          </p:cNvSpPr>
          <p:nvPr>
            <p:ph type="dt" sz="half" idx="10"/>
          </p:nvPr>
        </p:nvSpPr>
        <p:spPr/>
        <p:txBody>
          <a:bodyPr/>
          <a:lstStyle/>
          <a:p>
            <a:fld id="{66778537-6B4B-4266-BC94-EBA47F9A250A}" type="datetimeFigureOut">
              <a:rPr lang="en-GB" smtClean="0"/>
              <a:t>05/06/2023</a:t>
            </a:fld>
            <a:endParaRPr lang="en-GB"/>
          </a:p>
        </p:txBody>
      </p:sp>
      <p:sp>
        <p:nvSpPr>
          <p:cNvPr id="5" name="Footer Placeholder 4">
            <a:extLst>
              <a:ext uri="{FF2B5EF4-FFF2-40B4-BE49-F238E27FC236}">
                <a16:creationId xmlns:a16="http://schemas.microsoft.com/office/drawing/2014/main" id="{892757B4-C0BF-481A-97EA-1A442DD110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39B8DD-C0DD-42E1-B21A-F26A7F226306}"/>
              </a:ext>
            </a:extLst>
          </p:cNvPr>
          <p:cNvSpPr>
            <a:spLocks noGrp="1"/>
          </p:cNvSpPr>
          <p:nvPr>
            <p:ph type="sldNum" sz="quarter" idx="12"/>
          </p:nvPr>
        </p:nvSpPr>
        <p:spPr/>
        <p:txBody>
          <a:bodyPr/>
          <a:lstStyle/>
          <a:p>
            <a:fld id="{99EFE3A4-1B1E-497F-8F4E-BC24719A2B23}" type="slidenum">
              <a:rPr lang="en-GB" smtClean="0"/>
              <a:t>‹#›</a:t>
            </a:fld>
            <a:endParaRPr lang="en-GB"/>
          </a:p>
        </p:txBody>
      </p:sp>
    </p:spTree>
    <p:extLst>
      <p:ext uri="{BB962C8B-B14F-4D97-AF65-F5344CB8AC3E}">
        <p14:creationId xmlns:p14="http://schemas.microsoft.com/office/powerpoint/2010/main" val="224652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4BDE1-6667-4588-93CD-7B6C59140C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3BCAFE-5CC6-48C4-885B-2CF6350508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B0881C-7DE4-4BC2-90AF-63C4B0F71B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756E2DA-E2F1-4EC0-A4AD-E4E52797A95D}"/>
              </a:ext>
            </a:extLst>
          </p:cNvPr>
          <p:cNvSpPr>
            <a:spLocks noGrp="1"/>
          </p:cNvSpPr>
          <p:nvPr>
            <p:ph type="dt" sz="half" idx="10"/>
          </p:nvPr>
        </p:nvSpPr>
        <p:spPr/>
        <p:txBody>
          <a:bodyPr/>
          <a:lstStyle/>
          <a:p>
            <a:fld id="{66778537-6B4B-4266-BC94-EBA47F9A250A}" type="datetimeFigureOut">
              <a:rPr lang="en-GB" smtClean="0"/>
              <a:t>05/06/2023</a:t>
            </a:fld>
            <a:endParaRPr lang="en-GB"/>
          </a:p>
        </p:txBody>
      </p:sp>
      <p:sp>
        <p:nvSpPr>
          <p:cNvPr id="6" name="Footer Placeholder 5">
            <a:extLst>
              <a:ext uri="{FF2B5EF4-FFF2-40B4-BE49-F238E27FC236}">
                <a16:creationId xmlns:a16="http://schemas.microsoft.com/office/drawing/2014/main" id="{174787A6-4AD2-47EC-BAC6-6A9E1B78F2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D0B1C5-69B3-47CF-BA26-B97ACF2DB345}"/>
              </a:ext>
            </a:extLst>
          </p:cNvPr>
          <p:cNvSpPr>
            <a:spLocks noGrp="1"/>
          </p:cNvSpPr>
          <p:nvPr>
            <p:ph type="sldNum" sz="quarter" idx="12"/>
          </p:nvPr>
        </p:nvSpPr>
        <p:spPr/>
        <p:txBody>
          <a:bodyPr/>
          <a:lstStyle/>
          <a:p>
            <a:fld id="{99EFE3A4-1B1E-497F-8F4E-BC24719A2B23}" type="slidenum">
              <a:rPr lang="en-GB" smtClean="0"/>
              <a:t>‹#›</a:t>
            </a:fld>
            <a:endParaRPr lang="en-GB"/>
          </a:p>
        </p:txBody>
      </p:sp>
    </p:spTree>
    <p:extLst>
      <p:ext uri="{BB962C8B-B14F-4D97-AF65-F5344CB8AC3E}">
        <p14:creationId xmlns:p14="http://schemas.microsoft.com/office/powerpoint/2010/main" val="2193967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38AA7-B268-4C37-B702-A2E93413569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E369F5-02D6-4A7E-8E78-4D2D7F75C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2EB534-6CC0-4C7E-A2B2-179DA52D34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9F1F029-7B1F-4D0E-8C2F-C2CB4193C9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588332-D9B3-4985-891F-17AD9D09AA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71EFA8-A65C-4EDD-B318-57D5101C6DD7}"/>
              </a:ext>
            </a:extLst>
          </p:cNvPr>
          <p:cNvSpPr>
            <a:spLocks noGrp="1"/>
          </p:cNvSpPr>
          <p:nvPr>
            <p:ph type="dt" sz="half" idx="10"/>
          </p:nvPr>
        </p:nvSpPr>
        <p:spPr/>
        <p:txBody>
          <a:bodyPr/>
          <a:lstStyle/>
          <a:p>
            <a:fld id="{66778537-6B4B-4266-BC94-EBA47F9A250A}" type="datetimeFigureOut">
              <a:rPr lang="en-GB" smtClean="0"/>
              <a:t>05/06/2023</a:t>
            </a:fld>
            <a:endParaRPr lang="en-GB"/>
          </a:p>
        </p:txBody>
      </p:sp>
      <p:sp>
        <p:nvSpPr>
          <p:cNvPr id="8" name="Footer Placeholder 7">
            <a:extLst>
              <a:ext uri="{FF2B5EF4-FFF2-40B4-BE49-F238E27FC236}">
                <a16:creationId xmlns:a16="http://schemas.microsoft.com/office/drawing/2014/main" id="{D0D64378-E516-4CDC-A6A1-93A9A6DCAB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29B78AE-3962-4BBF-8AE6-EE23D6952651}"/>
              </a:ext>
            </a:extLst>
          </p:cNvPr>
          <p:cNvSpPr>
            <a:spLocks noGrp="1"/>
          </p:cNvSpPr>
          <p:nvPr>
            <p:ph type="sldNum" sz="quarter" idx="12"/>
          </p:nvPr>
        </p:nvSpPr>
        <p:spPr/>
        <p:txBody>
          <a:bodyPr/>
          <a:lstStyle/>
          <a:p>
            <a:fld id="{99EFE3A4-1B1E-497F-8F4E-BC24719A2B23}" type="slidenum">
              <a:rPr lang="en-GB" smtClean="0"/>
              <a:t>‹#›</a:t>
            </a:fld>
            <a:endParaRPr lang="en-GB"/>
          </a:p>
        </p:txBody>
      </p:sp>
    </p:spTree>
    <p:extLst>
      <p:ext uri="{BB962C8B-B14F-4D97-AF65-F5344CB8AC3E}">
        <p14:creationId xmlns:p14="http://schemas.microsoft.com/office/powerpoint/2010/main" val="6294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117D7-0FEB-439D-BD6D-73D22538B48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6FFB751-0A50-439E-84D7-E5A1A04EE1D5}"/>
              </a:ext>
            </a:extLst>
          </p:cNvPr>
          <p:cNvSpPr>
            <a:spLocks noGrp="1"/>
          </p:cNvSpPr>
          <p:nvPr>
            <p:ph type="dt" sz="half" idx="10"/>
          </p:nvPr>
        </p:nvSpPr>
        <p:spPr/>
        <p:txBody>
          <a:bodyPr/>
          <a:lstStyle/>
          <a:p>
            <a:fld id="{66778537-6B4B-4266-BC94-EBA47F9A250A}" type="datetimeFigureOut">
              <a:rPr lang="en-GB" smtClean="0"/>
              <a:t>05/06/2023</a:t>
            </a:fld>
            <a:endParaRPr lang="en-GB"/>
          </a:p>
        </p:txBody>
      </p:sp>
      <p:sp>
        <p:nvSpPr>
          <p:cNvPr id="4" name="Footer Placeholder 3">
            <a:extLst>
              <a:ext uri="{FF2B5EF4-FFF2-40B4-BE49-F238E27FC236}">
                <a16:creationId xmlns:a16="http://schemas.microsoft.com/office/drawing/2014/main" id="{6AB76E04-A28C-4FC2-AFBB-9AFC27954D9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1C9CC7E-8857-4F82-98C3-CE4B0094E177}"/>
              </a:ext>
            </a:extLst>
          </p:cNvPr>
          <p:cNvSpPr>
            <a:spLocks noGrp="1"/>
          </p:cNvSpPr>
          <p:nvPr>
            <p:ph type="sldNum" sz="quarter" idx="12"/>
          </p:nvPr>
        </p:nvSpPr>
        <p:spPr/>
        <p:txBody>
          <a:bodyPr/>
          <a:lstStyle/>
          <a:p>
            <a:fld id="{99EFE3A4-1B1E-497F-8F4E-BC24719A2B23}" type="slidenum">
              <a:rPr lang="en-GB" smtClean="0"/>
              <a:t>‹#›</a:t>
            </a:fld>
            <a:endParaRPr lang="en-GB"/>
          </a:p>
        </p:txBody>
      </p:sp>
    </p:spTree>
    <p:extLst>
      <p:ext uri="{BB962C8B-B14F-4D97-AF65-F5344CB8AC3E}">
        <p14:creationId xmlns:p14="http://schemas.microsoft.com/office/powerpoint/2010/main" val="1496591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3292F-4B3E-487A-92F9-314E10213768}"/>
              </a:ext>
            </a:extLst>
          </p:cNvPr>
          <p:cNvSpPr>
            <a:spLocks noGrp="1"/>
          </p:cNvSpPr>
          <p:nvPr>
            <p:ph type="dt" sz="half" idx="10"/>
          </p:nvPr>
        </p:nvSpPr>
        <p:spPr/>
        <p:txBody>
          <a:bodyPr/>
          <a:lstStyle/>
          <a:p>
            <a:fld id="{66778537-6B4B-4266-BC94-EBA47F9A250A}" type="datetimeFigureOut">
              <a:rPr lang="en-GB" smtClean="0"/>
              <a:t>05/06/2023</a:t>
            </a:fld>
            <a:endParaRPr lang="en-GB"/>
          </a:p>
        </p:txBody>
      </p:sp>
      <p:sp>
        <p:nvSpPr>
          <p:cNvPr id="3" name="Footer Placeholder 2">
            <a:extLst>
              <a:ext uri="{FF2B5EF4-FFF2-40B4-BE49-F238E27FC236}">
                <a16:creationId xmlns:a16="http://schemas.microsoft.com/office/drawing/2014/main" id="{71E69F0A-2E24-4743-B420-8488DD97853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49872A7-ECB4-4B19-8B28-58F47AD5E08F}"/>
              </a:ext>
            </a:extLst>
          </p:cNvPr>
          <p:cNvSpPr>
            <a:spLocks noGrp="1"/>
          </p:cNvSpPr>
          <p:nvPr>
            <p:ph type="sldNum" sz="quarter" idx="12"/>
          </p:nvPr>
        </p:nvSpPr>
        <p:spPr/>
        <p:txBody>
          <a:bodyPr/>
          <a:lstStyle/>
          <a:p>
            <a:fld id="{99EFE3A4-1B1E-497F-8F4E-BC24719A2B23}" type="slidenum">
              <a:rPr lang="en-GB" smtClean="0"/>
              <a:t>‹#›</a:t>
            </a:fld>
            <a:endParaRPr lang="en-GB"/>
          </a:p>
        </p:txBody>
      </p:sp>
    </p:spTree>
    <p:extLst>
      <p:ext uri="{BB962C8B-B14F-4D97-AF65-F5344CB8AC3E}">
        <p14:creationId xmlns:p14="http://schemas.microsoft.com/office/powerpoint/2010/main" val="3694289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B1EB4-F580-48EA-92A6-A3F2BFA953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22528F-2631-4964-A50F-CCDA782B95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D00AD1-DA84-47E8-BBF7-910DE9B5A4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F1D153-049E-424D-8FB4-8BE61189E9A4}"/>
              </a:ext>
            </a:extLst>
          </p:cNvPr>
          <p:cNvSpPr>
            <a:spLocks noGrp="1"/>
          </p:cNvSpPr>
          <p:nvPr>
            <p:ph type="dt" sz="half" idx="10"/>
          </p:nvPr>
        </p:nvSpPr>
        <p:spPr/>
        <p:txBody>
          <a:bodyPr/>
          <a:lstStyle/>
          <a:p>
            <a:fld id="{66778537-6B4B-4266-BC94-EBA47F9A250A}" type="datetimeFigureOut">
              <a:rPr lang="en-GB" smtClean="0"/>
              <a:t>05/06/2023</a:t>
            </a:fld>
            <a:endParaRPr lang="en-GB"/>
          </a:p>
        </p:txBody>
      </p:sp>
      <p:sp>
        <p:nvSpPr>
          <p:cNvPr id="6" name="Footer Placeholder 5">
            <a:extLst>
              <a:ext uri="{FF2B5EF4-FFF2-40B4-BE49-F238E27FC236}">
                <a16:creationId xmlns:a16="http://schemas.microsoft.com/office/drawing/2014/main" id="{5566C152-AA61-464E-9D97-284E4BF6A7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3968C2-1440-4216-9F98-83716E4D1198}"/>
              </a:ext>
            </a:extLst>
          </p:cNvPr>
          <p:cNvSpPr>
            <a:spLocks noGrp="1"/>
          </p:cNvSpPr>
          <p:nvPr>
            <p:ph type="sldNum" sz="quarter" idx="12"/>
          </p:nvPr>
        </p:nvSpPr>
        <p:spPr/>
        <p:txBody>
          <a:bodyPr/>
          <a:lstStyle/>
          <a:p>
            <a:fld id="{99EFE3A4-1B1E-497F-8F4E-BC24719A2B23}" type="slidenum">
              <a:rPr lang="en-GB" smtClean="0"/>
              <a:t>‹#›</a:t>
            </a:fld>
            <a:endParaRPr lang="en-GB"/>
          </a:p>
        </p:txBody>
      </p:sp>
    </p:spTree>
    <p:extLst>
      <p:ext uri="{BB962C8B-B14F-4D97-AF65-F5344CB8AC3E}">
        <p14:creationId xmlns:p14="http://schemas.microsoft.com/office/powerpoint/2010/main" val="321548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F92C8-921C-49B0-B26E-E7765CA2DB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997E4B-FEB7-4D11-B826-998DE81026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30B114C-01E4-4204-9EF4-89B4DF8F9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0105BD-26F3-4458-BA4E-E237037B7386}"/>
              </a:ext>
            </a:extLst>
          </p:cNvPr>
          <p:cNvSpPr>
            <a:spLocks noGrp="1"/>
          </p:cNvSpPr>
          <p:nvPr>
            <p:ph type="dt" sz="half" idx="10"/>
          </p:nvPr>
        </p:nvSpPr>
        <p:spPr/>
        <p:txBody>
          <a:bodyPr/>
          <a:lstStyle/>
          <a:p>
            <a:fld id="{66778537-6B4B-4266-BC94-EBA47F9A250A}" type="datetimeFigureOut">
              <a:rPr lang="en-GB" smtClean="0"/>
              <a:t>05/06/2023</a:t>
            </a:fld>
            <a:endParaRPr lang="en-GB"/>
          </a:p>
        </p:txBody>
      </p:sp>
      <p:sp>
        <p:nvSpPr>
          <p:cNvPr id="6" name="Footer Placeholder 5">
            <a:extLst>
              <a:ext uri="{FF2B5EF4-FFF2-40B4-BE49-F238E27FC236}">
                <a16:creationId xmlns:a16="http://schemas.microsoft.com/office/drawing/2014/main" id="{522330AA-BC2C-46BC-A891-B5DDACC988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5F285E-BC2C-47A9-B3AE-12648BF9FBE0}"/>
              </a:ext>
            </a:extLst>
          </p:cNvPr>
          <p:cNvSpPr>
            <a:spLocks noGrp="1"/>
          </p:cNvSpPr>
          <p:nvPr>
            <p:ph type="sldNum" sz="quarter" idx="12"/>
          </p:nvPr>
        </p:nvSpPr>
        <p:spPr/>
        <p:txBody>
          <a:bodyPr/>
          <a:lstStyle/>
          <a:p>
            <a:fld id="{99EFE3A4-1B1E-497F-8F4E-BC24719A2B23}" type="slidenum">
              <a:rPr lang="en-GB" smtClean="0"/>
              <a:t>‹#›</a:t>
            </a:fld>
            <a:endParaRPr lang="en-GB"/>
          </a:p>
        </p:txBody>
      </p:sp>
    </p:spTree>
    <p:extLst>
      <p:ext uri="{BB962C8B-B14F-4D97-AF65-F5344CB8AC3E}">
        <p14:creationId xmlns:p14="http://schemas.microsoft.com/office/powerpoint/2010/main" val="2073257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D92FF2-2C8B-4803-A6E3-29BC167D07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1A3AA0-E0E0-4BFE-B6C1-CC356212CC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29E13B-D57C-42E8-AD20-07BC1F289A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78537-6B4B-4266-BC94-EBA47F9A250A}" type="datetimeFigureOut">
              <a:rPr lang="en-GB" smtClean="0"/>
              <a:t>05/06/2023</a:t>
            </a:fld>
            <a:endParaRPr lang="en-GB"/>
          </a:p>
        </p:txBody>
      </p:sp>
      <p:sp>
        <p:nvSpPr>
          <p:cNvPr id="5" name="Footer Placeholder 4">
            <a:extLst>
              <a:ext uri="{FF2B5EF4-FFF2-40B4-BE49-F238E27FC236}">
                <a16:creationId xmlns:a16="http://schemas.microsoft.com/office/drawing/2014/main" id="{2A43CF1E-7FE4-4C83-AF21-C4C309CAE4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942FCCE-35F8-499E-8F70-45D669DC12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FE3A4-1B1E-497F-8F4E-BC24719A2B23}" type="slidenum">
              <a:rPr lang="en-GB" smtClean="0"/>
              <a:t>‹#›</a:t>
            </a:fld>
            <a:endParaRPr lang="en-GB"/>
          </a:p>
        </p:txBody>
      </p:sp>
    </p:spTree>
    <p:extLst>
      <p:ext uri="{BB962C8B-B14F-4D97-AF65-F5344CB8AC3E}">
        <p14:creationId xmlns:p14="http://schemas.microsoft.com/office/powerpoint/2010/main" val="94380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hyperlink" Target="mailto:mik.alban@careandsupportwest.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F212AF11-76D5-4A81-AD33-31289FA07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442" y="5177951"/>
            <a:ext cx="2913052" cy="1623304"/>
          </a:xfrm>
          <a:prstGeom prst="rect">
            <a:avLst/>
          </a:prstGeom>
        </p:spPr>
      </p:pic>
      <p:sp>
        <p:nvSpPr>
          <p:cNvPr id="2" name="Title 1">
            <a:extLst>
              <a:ext uri="{FF2B5EF4-FFF2-40B4-BE49-F238E27FC236}">
                <a16:creationId xmlns:a16="http://schemas.microsoft.com/office/drawing/2014/main" id="{FF4663F4-BB46-4D1D-8669-C6AE664F99BA}"/>
              </a:ext>
            </a:extLst>
          </p:cNvPr>
          <p:cNvSpPr>
            <a:spLocks noGrp="1"/>
          </p:cNvSpPr>
          <p:nvPr>
            <p:ph type="ctrTitle"/>
          </p:nvPr>
        </p:nvSpPr>
        <p:spPr>
          <a:xfrm>
            <a:off x="161283" y="273462"/>
            <a:ext cx="5288018" cy="1463688"/>
          </a:xfrm>
        </p:spPr>
        <p:txBody>
          <a:bodyPr anchor="b">
            <a:noAutofit/>
          </a:bodyPr>
          <a:lstStyle/>
          <a:p>
            <a:pPr algn="just"/>
            <a:r>
              <a:rPr lang="en-GB" sz="3600" dirty="0">
                <a:latin typeface="Latha" panose="020B0604020202020204" pitchFamily="34" charset="0"/>
                <a:cs typeface="Latha" panose="020B0604020202020204" pitchFamily="34" charset="0"/>
              </a:rPr>
              <a:t>Working in social care … interested in developing your career?</a:t>
            </a:r>
          </a:p>
        </p:txBody>
      </p:sp>
      <p:pic>
        <p:nvPicPr>
          <p:cNvPr id="7" name="Picture 6" descr="A picture containing wall, person, indoor, female&#10;&#10;Description automatically generated">
            <a:extLst>
              <a:ext uri="{FF2B5EF4-FFF2-40B4-BE49-F238E27FC236}">
                <a16:creationId xmlns:a16="http://schemas.microsoft.com/office/drawing/2014/main" id="{A20BD48E-6521-44CD-AB0C-6536C32C4DFE}"/>
              </a:ext>
            </a:extLst>
          </p:cNvPr>
          <p:cNvPicPr>
            <a:picLocks noChangeAspect="1"/>
          </p:cNvPicPr>
          <p:nvPr/>
        </p:nvPicPr>
        <p:blipFill rotWithShape="1">
          <a:blip r:embed="rId3">
            <a:extLst>
              <a:ext uri="{28A0092B-C50C-407E-A947-70E740481C1C}">
                <a14:useLocalDpi xmlns:a14="http://schemas.microsoft.com/office/drawing/2010/main" val="0"/>
              </a:ext>
            </a:extLst>
          </a:blip>
          <a:srcRect l="25951" r="6" b="6"/>
          <a:stretch/>
        </p:blipFill>
        <p:spPr>
          <a:xfrm>
            <a:off x="5425383" y="499403"/>
            <a:ext cx="2915053" cy="2627772"/>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pic>
        <p:nvPicPr>
          <p:cNvPr id="5" name="Picture 4" descr="A picture containing wall, person, indoor&#10;&#10;Description automatically generated">
            <a:extLst>
              <a:ext uri="{FF2B5EF4-FFF2-40B4-BE49-F238E27FC236}">
                <a16:creationId xmlns:a16="http://schemas.microsoft.com/office/drawing/2014/main" id="{C6B53A3C-49A9-498A-8ECF-57412740CF38}"/>
              </a:ext>
            </a:extLst>
          </p:cNvPr>
          <p:cNvPicPr>
            <a:picLocks noChangeAspect="1"/>
          </p:cNvPicPr>
          <p:nvPr/>
        </p:nvPicPr>
        <p:blipFill rotWithShape="1">
          <a:blip r:embed="rId4">
            <a:extLst>
              <a:ext uri="{28A0092B-C50C-407E-A947-70E740481C1C}">
                <a14:useLocalDpi xmlns:a14="http://schemas.microsoft.com/office/drawing/2010/main" val="0"/>
              </a:ext>
            </a:extLst>
          </a:blip>
          <a:srcRect l="6577" r="2327"/>
          <a:stretch/>
        </p:blipFill>
        <p:spPr>
          <a:xfrm>
            <a:off x="4642185" y="1276350"/>
            <a:ext cx="7487468" cy="5486400"/>
          </a:xfrm>
          <a:custGeom>
            <a:avLst/>
            <a:gdLst/>
            <a:ahLst/>
            <a:cxnLst/>
            <a:rect l="l" t="t" r="r" b="b"/>
            <a:pathLst>
              <a:path w="6274683" h="4597738">
                <a:moveTo>
                  <a:pt x="373676" y="2507768"/>
                </a:moveTo>
                <a:cubicBezTo>
                  <a:pt x="937335" y="2507768"/>
                  <a:pt x="937335" y="2507768"/>
                  <a:pt x="937335" y="2507768"/>
                </a:cubicBezTo>
                <a:cubicBezTo>
                  <a:pt x="965853" y="2507768"/>
                  <a:pt x="1002759" y="2527661"/>
                  <a:pt x="1017857" y="2552528"/>
                </a:cubicBezTo>
                <a:cubicBezTo>
                  <a:pt x="1299687" y="3034940"/>
                  <a:pt x="1299687" y="3034940"/>
                  <a:pt x="1299687" y="3034940"/>
                </a:cubicBezTo>
                <a:cubicBezTo>
                  <a:pt x="1313107" y="3061464"/>
                  <a:pt x="1313107" y="3101250"/>
                  <a:pt x="1299687" y="3127775"/>
                </a:cubicBezTo>
                <a:cubicBezTo>
                  <a:pt x="1017857" y="3610186"/>
                  <a:pt x="1017857" y="3610186"/>
                  <a:pt x="1017857" y="3610186"/>
                </a:cubicBezTo>
                <a:cubicBezTo>
                  <a:pt x="1002759" y="3635053"/>
                  <a:pt x="965853" y="3654946"/>
                  <a:pt x="937335" y="3654946"/>
                </a:cubicBezTo>
                <a:lnTo>
                  <a:pt x="373676" y="3654946"/>
                </a:lnTo>
                <a:cubicBezTo>
                  <a:pt x="343480" y="3654946"/>
                  <a:pt x="306574" y="3635053"/>
                  <a:pt x="293153" y="3610186"/>
                </a:cubicBezTo>
                <a:cubicBezTo>
                  <a:pt x="11324" y="3127775"/>
                  <a:pt x="11324" y="3127775"/>
                  <a:pt x="11324" y="3127775"/>
                </a:cubicBezTo>
                <a:cubicBezTo>
                  <a:pt x="-3774" y="3101250"/>
                  <a:pt x="-3774" y="3061464"/>
                  <a:pt x="11324" y="3034940"/>
                </a:cubicBezTo>
                <a:cubicBezTo>
                  <a:pt x="293153" y="2552528"/>
                  <a:pt x="293153" y="2552528"/>
                  <a:pt x="293153" y="2552528"/>
                </a:cubicBezTo>
                <a:cubicBezTo>
                  <a:pt x="306574" y="2527661"/>
                  <a:pt x="343480" y="2507768"/>
                  <a:pt x="373676" y="2507768"/>
                </a:cubicBezTo>
                <a:close/>
                <a:moveTo>
                  <a:pt x="2963165" y="0"/>
                </a:moveTo>
                <a:lnTo>
                  <a:pt x="3100668" y="0"/>
                </a:lnTo>
                <a:cubicBezTo>
                  <a:pt x="4782082" y="0"/>
                  <a:pt x="4782082" y="0"/>
                  <a:pt x="4782082" y="0"/>
                </a:cubicBezTo>
                <a:cubicBezTo>
                  <a:pt x="4896379" y="0"/>
                  <a:pt x="5044296" y="79730"/>
                  <a:pt x="5104806" y="179392"/>
                </a:cubicBezTo>
                <a:cubicBezTo>
                  <a:pt x="6234342" y="2112834"/>
                  <a:pt x="6234342" y="2112834"/>
                  <a:pt x="6234342" y="2112834"/>
                </a:cubicBezTo>
                <a:cubicBezTo>
                  <a:pt x="6288131" y="2219140"/>
                  <a:pt x="6288131" y="2378598"/>
                  <a:pt x="6234342" y="2484906"/>
                </a:cubicBezTo>
                <a:cubicBezTo>
                  <a:pt x="5104806" y="4418346"/>
                  <a:pt x="5104806" y="4418346"/>
                  <a:pt x="5104806" y="4418346"/>
                </a:cubicBezTo>
                <a:cubicBezTo>
                  <a:pt x="5044296" y="4518010"/>
                  <a:pt x="4896379" y="4597738"/>
                  <a:pt x="4782082" y="4597738"/>
                </a:cubicBezTo>
                <a:lnTo>
                  <a:pt x="2523007" y="4597738"/>
                </a:lnTo>
                <a:cubicBezTo>
                  <a:pt x="2401986" y="4597738"/>
                  <a:pt x="2254071" y="4518010"/>
                  <a:pt x="2200284" y="4418346"/>
                </a:cubicBezTo>
                <a:cubicBezTo>
                  <a:pt x="1070747" y="2484906"/>
                  <a:pt x="1070747" y="2484906"/>
                  <a:pt x="1070747" y="2484906"/>
                </a:cubicBezTo>
                <a:cubicBezTo>
                  <a:pt x="1010234" y="2378598"/>
                  <a:pt x="1010234" y="2219140"/>
                  <a:pt x="1070747" y="2112834"/>
                </a:cubicBezTo>
                <a:cubicBezTo>
                  <a:pt x="1141343" y="1991994"/>
                  <a:pt x="1207527" y="1878706"/>
                  <a:pt x="1269574" y="1772499"/>
                </a:cubicBezTo>
                <a:lnTo>
                  <a:pt x="1354552" y="1627041"/>
                </a:lnTo>
                <a:lnTo>
                  <a:pt x="2423436" y="1627041"/>
                </a:lnTo>
                <a:cubicBezTo>
                  <a:pt x="2482091" y="1627041"/>
                  <a:pt x="2557999" y="1586126"/>
                  <a:pt x="2589052" y="1534980"/>
                </a:cubicBezTo>
                <a:cubicBezTo>
                  <a:pt x="2589052" y="1534980"/>
                  <a:pt x="2589052" y="1534980"/>
                  <a:pt x="3168709" y="542774"/>
                </a:cubicBezTo>
                <a:cubicBezTo>
                  <a:pt x="3196312" y="488219"/>
                  <a:pt x="3196312" y="406388"/>
                  <a:pt x="3168709" y="351833"/>
                </a:cubicBezTo>
                <a:cubicBezTo>
                  <a:pt x="3168709" y="351833"/>
                  <a:pt x="3168709" y="351833"/>
                  <a:pt x="2980349" y="29414"/>
                </a:cubicBezTo>
                <a:close/>
              </a:path>
            </a:pathLst>
          </a:custGeom>
        </p:spPr>
      </p:pic>
      <p:pic>
        <p:nvPicPr>
          <p:cNvPr id="25" name="Picture 24" descr="A close up of a logo&#10;&#10;Description automatically generated">
            <a:extLst>
              <a:ext uri="{FF2B5EF4-FFF2-40B4-BE49-F238E27FC236}">
                <a16:creationId xmlns:a16="http://schemas.microsoft.com/office/drawing/2014/main" id="{C06D2140-8521-4106-BE70-AFFCACB849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283" y="5211711"/>
            <a:ext cx="2271876" cy="1589544"/>
          </a:xfrm>
          <a:prstGeom prst="rect">
            <a:avLst/>
          </a:prstGeom>
        </p:spPr>
      </p:pic>
      <p:sp>
        <p:nvSpPr>
          <p:cNvPr id="29" name="Title 1">
            <a:extLst>
              <a:ext uri="{FF2B5EF4-FFF2-40B4-BE49-F238E27FC236}">
                <a16:creationId xmlns:a16="http://schemas.microsoft.com/office/drawing/2014/main" id="{865ED5A9-E268-49A2-8635-7551528B3F5B}"/>
              </a:ext>
            </a:extLst>
          </p:cNvPr>
          <p:cNvSpPr txBox="1">
            <a:spLocks/>
          </p:cNvSpPr>
          <p:nvPr/>
        </p:nvSpPr>
        <p:spPr>
          <a:xfrm>
            <a:off x="161283" y="3252976"/>
            <a:ext cx="5509844" cy="10698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GB" sz="3600" dirty="0">
                <a:latin typeface="Latha" panose="020B0604020202020204" pitchFamily="34" charset="0"/>
                <a:cs typeface="Latha" panose="020B0604020202020204" pitchFamily="34" charset="0"/>
              </a:rPr>
              <a:t>How about joining your local Aspiring Managers’ Network?</a:t>
            </a:r>
          </a:p>
        </p:txBody>
      </p:sp>
    </p:spTree>
    <p:extLst>
      <p:ext uri="{BB962C8B-B14F-4D97-AF65-F5344CB8AC3E}">
        <p14:creationId xmlns:p14="http://schemas.microsoft.com/office/powerpoint/2010/main" val="555585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EB808-8562-499D-B298-A12558D092B6}"/>
              </a:ext>
            </a:extLst>
          </p:cNvPr>
          <p:cNvSpPr txBox="1">
            <a:spLocks/>
          </p:cNvSpPr>
          <p:nvPr/>
        </p:nvSpPr>
        <p:spPr>
          <a:xfrm>
            <a:off x="641773" y="554881"/>
            <a:ext cx="5038725" cy="5767393"/>
          </a:xfrm>
          <a:prstGeom prst="rect">
            <a:avLst/>
          </a:prstGeom>
          <a:solidFill>
            <a:srgbClr val="F4F5F6">
              <a:alpha val="80000"/>
            </a:srgbClr>
          </a:solidFill>
          <a:ln w="279400" cap="sq" cmpd="thinThick">
            <a:solidFill>
              <a:srgbClr val="F4F5F6">
                <a:alpha val="90000"/>
              </a:srgbClr>
            </a:solidFill>
            <a:miter lim="800000"/>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US" sz="1000" dirty="0">
              <a:latin typeface="Arial Nova" panose="020B0504020202020204" pitchFamily="34" charset="0"/>
            </a:endParaRPr>
          </a:p>
          <a:p>
            <a:pPr algn="just">
              <a:lnSpc>
                <a:spcPct val="100000"/>
              </a:lnSpc>
            </a:pPr>
            <a:endParaRPr lang="en-US" sz="1600" dirty="0">
              <a:latin typeface="Arial Nova" panose="020B0504020202020204" pitchFamily="34" charset="0"/>
            </a:endParaRPr>
          </a:p>
          <a:p>
            <a:pPr algn="just">
              <a:lnSpc>
                <a:spcPct val="100000"/>
              </a:lnSpc>
            </a:pPr>
            <a:endParaRPr lang="en-US" sz="1600" dirty="0">
              <a:latin typeface="Arial Nova" panose="020B0504020202020204" pitchFamily="34" charset="0"/>
            </a:endParaRPr>
          </a:p>
          <a:p>
            <a:pPr algn="just">
              <a:lnSpc>
                <a:spcPct val="100000"/>
              </a:lnSpc>
            </a:pPr>
            <a:endParaRPr lang="en-US" sz="1600" dirty="0">
              <a:latin typeface="Arial Nova" panose="020B0504020202020204" pitchFamily="34" charset="0"/>
            </a:endParaRPr>
          </a:p>
          <a:p>
            <a:pPr algn="just">
              <a:lnSpc>
                <a:spcPct val="100000"/>
              </a:lnSpc>
            </a:pPr>
            <a:endParaRPr lang="en-US" sz="1600" b="1" dirty="0">
              <a:latin typeface="Arial Nova" panose="020B0504020202020204" pitchFamily="34" charset="0"/>
            </a:endParaRPr>
          </a:p>
          <a:p>
            <a:pPr algn="just">
              <a:lnSpc>
                <a:spcPct val="100000"/>
              </a:lnSpc>
            </a:pPr>
            <a:endParaRPr lang="en-US" sz="800" b="1" dirty="0">
              <a:latin typeface="Arial Nova" panose="020B0504020202020204" pitchFamily="34" charset="0"/>
            </a:endParaRPr>
          </a:p>
          <a:p>
            <a:pPr algn="just">
              <a:lnSpc>
                <a:spcPct val="100000"/>
              </a:lnSpc>
            </a:pPr>
            <a:endParaRPr lang="en-US" sz="400" b="1" dirty="0">
              <a:latin typeface="Arial Nova" panose="020B0504020202020204" pitchFamily="34" charset="0"/>
            </a:endParaRPr>
          </a:p>
          <a:p>
            <a:pPr algn="just">
              <a:lnSpc>
                <a:spcPct val="100000"/>
              </a:lnSpc>
            </a:pPr>
            <a:endParaRPr lang="en-US" sz="1200" b="1" dirty="0">
              <a:latin typeface="Arial Nova" panose="020B0504020202020204" pitchFamily="34" charset="0"/>
            </a:endParaRPr>
          </a:p>
          <a:p>
            <a:pPr algn="just">
              <a:lnSpc>
                <a:spcPct val="100000"/>
              </a:lnSpc>
            </a:pPr>
            <a:r>
              <a:rPr lang="en-US" sz="1600" b="1" dirty="0">
                <a:latin typeface="Arial Nova" panose="020B0504020202020204" pitchFamily="34" charset="0"/>
              </a:rPr>
              <a:t>Introducing your local Aspiring Managers’ Network</a:t>
            </a:r>
          </a:p>
          <a:p>
            <a:pPr algn="just">
              <a:lnSpc>
                <a:spcPct val="100000"/>
              </a:lnSpc>
            </a:pPr>
            <a:endParaRPr lang="en-US" sz="600" dirty="0">
              <a:latin typeface="Arial Nova" panose="020B0504020202020204" pitchFamily="34" charset="0"/>
            </a:endParaRPr>
          </a:p>
          <a:p>
            <a:pPr algn="just">
              <a:lnSpc>
                <a:spcPct val="100000"/>
              </a:lnSpc>
            </a:pPr>
            <a:r>
              <a:rPr lang="en-US" sz="1600" dirty="0" err="1">
                <a:latin typeface="Arial Nova" panose="020B0504020202020204" pitchFamily="34" charset="0"/>
              </a:rPr>
              <a:t>Organised</a:t>
            </a:r>
            <a:r>
              <a:rPr lang="en-US" sz="1600" dirty="0">
                <a:latin typeface="Arial Nova" panose="020B0504020202020204" pitchFamily="34" charset="0"/>
              </a:rPr>
              <a:t> and run by Care and Support West, this network is part of a national initiative supported by Skills for Care.  </a:t>
            </a:r>
          </a:p>
          <a:p>
            <a:pPr>
              <a:lnSpc>
                <a:spcPct val="100000"/>
              </a:lnSpc>
            </a:pPr>
            <a:endParaRPr lang="en-US" sz="1200" dirty="0">
              <a:latin typeface="Arial Nova" panose="020B0504020202020204" pitchFamily="34" charset="0"/>
            </a:endParaRPr>
          </a:p>
          <a:p>
            <a:pPr algn="just">
              <a:lnSpc>
                <a:spcPct val="100000"/>
              </a:lnSpc>
            </a:pPr>
            <a:r>
              <a:rPr lang="en-US" sz="1600" b="1" dirty="0">
                <a:latin typeface="Arial Nova" panose="020B0504020202020204" pitchFamily="34" charset="0"/>
              </a:rPr>
              <a:t>Open to: </a:t>
            </a:r>
            <a:r>
              <a:rPr lang="en-US" sz="1600" dirty="0">
                <a:latin typeface="Arial Nova" panose="020B0504020202020204" pitchFamily="34" charset="0"/>
              </a:rPr>
              <a:t>Anyone working in social care in B&amp;NES, Bristol, North Somerset or South </a:t>
            </a:r>
            <a:r>
              <a:rPr lang="en-US" sz="1600" dirty="0" err="1">
                <a:latin typeface="Arial Nova" panose="020B0504020202020204" pitchFamily="34" charset="0"/>
              </a:rPr>
              <a:t>Glos</a:t>
            </a:r>
            <a:r>
              <a:rPr lang="en-US" sz="1600" dirty="0">
                <a:latin typeface="Arial Nova" panose="020B0504020202020204" pitchFamily="34" charset="0"/>
              </a:rPr>
              <a:t>, who is a relatively new manager or who is interested in becoming a manager. </a:t>
            </a:r>
          </a:p>
          <a:p>
            <a:pPr algn="just">
              <a:lnSpc>
                <a:spcPct val="100000"/>
              </a:lnSpc>
            </a:pPr>
            <a:endParaRPr lang="en-US" sz="1200" dirty="0">
              <a:latin typeface="Arial Nova" panose="020B0504020202020204" pitchFamily="34" charset="0"/>
            </a:endParaRPr>
          </a:p>
          <a:p>
            <a:pPr algn="just">
              <a:lnSpc>
                <a:spcPct val="100000"/>
              </a:lnSpc>
            </a:pPr>
            <a:r>
              <a:rPr lang="en-US" sz="1600" dirty="0">
                <a:latin typeface="Arial Nova" panose="020B0504020202020204" pitchFamily="34" charset="0"/>
              </a:rPr>
              <a:t>These Zoom sessions are designed to help people develop as managers within any social care setting. </a:t>
            </a:r>
          </a:p>
          <a:p>
            <a:pPr algn="just">
              <a:lnSpc>
                <a:spcPct val="100000"/>
              </a:lnSpc>
            </a:pPr>
            <a:endParaRPr lang="en-US" sz="1200" dirty="0">
              <a:latin typeface="Arial Nova" panose="020B0504020202020204" pitchFamily="34" charset="0"/>
            </a:endParaRPr>
          </a:p>
          <a:p>
            <a:pPr algn="just">
              <a:lnSpc>
                <a:spcPct val="100000"/>
              </a:lnSpc>
            </a:pPr>
            <a:r>
              <a:rPr lang="en-US" sz="1600" dirty="0">
                <a:latin typeface="Arial Nova" panose="020B0504020202020204" pitchFamily="34" charset="0"/>
              </a:rPr>
              <a:t>Our 2023 / 24 topics will focus on:</a:t>
            </a:r>
          </a:p>
          <a:p>
            <a:pPr algn="just">
              <a:lnSpc>
                <a:spcPct val="100000"/>
              </a:lnSpc>
            </a:pPr>
            <a:endParaRPr lang="en-US" sz="600" dirty="0">
              <a:effectLst/>
              <a:latin typeface="Arial Nova" panose="020B0504020202020204" pitchFamily="34" charset="0"/>
              <a:ea typeface="Calibri" panose="020F0502020204030204" pitchFamily="34" charset="0"/>
            </a:endParaRPr>
          </a:p>
          <a:p>
            <a:pPr marL="342900" lvl="0" indent="-342900" algn="just">
              <a:lnSpc>
                <a:spcPct val="115000"/>
              </a:lnSpc>
              <a:buFont typeface="+mj-lt"/>
              <a:buAutoNum type="arabicPeriod"/>
            </a:pPr>
            <a:r>
              <a:rPr lang="en-GB" sz="1600" dirty="0">
                <a:solidFill>
                  <a:srgbClr val="000000"/>
                </a:solidFill>
                <a:effectLst/>
                <a:latin typeface="Arial Nova" panose="020B0504020202020204" pitchFamily="34" charset="0"/>
                <a:ea typeface="Calibri" panose="020F0502020204030204" pitchFamily="34" charset="0"/>
              </a:rPr>
              <a:t>The Leader in You </a:t>
            </a:r>
            <a:r>
              <a:rPr lang="en-GB" sz="1600" dirty="0">
                <a:effectLst/>
                <a:latin typeface="Arial Nova" panose="020B0504020202020204" pitchFamily="34" charset="0"/>
                <a:ea typeface="Calibri" panose="020F0502020204030204" pitchFamily="34" charset="0"/>
              </a:rPr>
              <a:t>(July 2023)</a:t>
            </a:r>
          </a:p>
          <a:p>
            <a:pPr marL="342900" lvl="0" indent="-342900" algn="just">
              <a:lnSpc>
                <a:spcPct val="115000"/>
              </a:lnSpc>
              <a:buFont typeface="+mj-lt"/>
              <a:buAutoNum type="arabicPeriod"/>
            </a:pPr>
            <a:r>
              <a:rPr lang="en-GB" sz="1600" dirty="0">
                <a:solidFill>
                  <a:srgbClr val="000000"/>
                </a:solidFill>
                <a:effectLst/>
                <a:latin typeface="Arial Nova" panose="020B0504020202020204" pitchFamily="34" charset="0"/>
                <a:ea typeface="Calibri" panose="020F0502020204030204" pitchFamily="34" charset="0"/>
              </a:rPr>
              <a:t>The issues you face </a:t>
            </a:r>
            <a:r>
              <a:rPr lang="en-GB" sz="1600" dirty="0">
                <a:effectLst/>
                <a:latin typeface="Arial Nova" panose="020B0504020202020204" pitchFamily="34" charset="0"/>
                <a:ea typeface="Calibri" panose="020F0502020204030204" pitchFamily="34" charset="0"/>
              </a:rPr>
              <a:t>(September 2023)</a:t>
            </a:r>
          </a:p>
          <a:p>
            <a:pPr marL="342900" lvl="0" indent="-342900" algn="just">
              <a:lnSpc>
                <a:spcPct val="115000"/>
              </a:lnSpc>
              <a:buFont typeface="+mj-lt"/>
              <a:buAutoNum type="arabicPeriod"/>
            </a:pPr>
            <a:r>
              <a:rPr lang="en-GB" sz="1600" dirty="0">
                <a:effectLst/>
                <a:latin typeface="Arial Nova" panose="020B0504020202020204" pitchFamily="34" charset="0"/>
                <a:ea typeface="Calibri" panose="020F0502020204030204" pitchFamily="34" charset="0"/>
              </a:rPr>
              <a:t>CQC’s new inspection process / sharing ideas and good practice (October)</a:t>
            </a:r>
          </a:p>
          <a:p>
            <a:pPr marL="342900" lvl="0" indent="-342900" algn="just">
              <a:lnSpc>
                <a:spcPct val="115000"/>
              </a:lnSpc>
              <a:buFont typeface="+mj-lt"/>
              <a:buAutoNum type="arabicPeriod"/>
            </a:pPr>
            <a:r>
              <a:rPr lang="en-GB" sz="1600" dirty="0">
                <a:effectLst/>
                <a:latin typeface="Arial Nova" panose="020B0504020202020204" pitchFamily="34" charset="0"/>
                <a:ea typeface="Calibri" panose="020F0502020204030204" pitchFamily="34" charset="0"/>
              </a:rPr>
              <a:t>Staffing issues and creating an inclusive culture (November 2023)</a:t>
            </a:r>
          </a:p>
          <a:p>
            <a:pPr marL="342900" lvl="0" indent="-342900" algn="just">
              <a:lnSpc>
                <a:spcPct val="115000"/>
              </a:lnSpc>
              <a:buFont typeface="+mj-lt"/>
              <a:buAutoNum type="arabicPeriod"/>
            </a:pPr>
            <a:r>
              <a:rPr lang="en-GB" sz="1600" dirty="0">
                <a:effectLst/>
                <a:latin typeface="Arial Nova" panose="020B0504020202020204" pitchFamily="34" charset="0"/>
                <a:ea typeface="Calibri" panose="020F0502020204030204" pitchFamily="34" charset="0"/>
              </a:rPr>
              <a:t>Conducting investigations (December 2023)</a:t>
            </a:r>
          </a:p>
          <a:p>
            <a:pPr algn="just">
              <a:lnSpc>
                <a:spcPct val="100000"/>
              </a:lnSpc>
            </a:pPr>
            <a:endParaRPr lang="en-US" sz="1600" dirty="0">
              <a:latin typeface="Arial Nova" panose="020B0504020202020204" pitchFamily="34" charset="0"/>
            </a:endParaRPr>
          </a:p>
          <a:p>
            <a:pPr algn="just">
              <a:lnSpc>
                <a:spcPct val="100000"/>
              </a:lnSpc>
            </a:pPr>
            <a:endParaRPr lang="en-US" sz="1600" dirty="0">
              <a:latin typeface="Arial Nova" panose="020B0504020202020204" pitchFamily="34" charset="0"/>
            </a:endParaRPr>
          </a:p>
          <a:p>
            <a:pPr algn="just">
              <a:lnSpc>
                <a:spcPct val="100000"/>
              </a:lnSpc>
            </a:pPr>
            <a:endParaRPr lang="en-US" sz="1600" dirty="0">
              <a:latin typeface="Arial Nova" panose="020B0504020202020204" pitchFamily="34" charset="0"/>
            </a:endParaRPr>
          </a:p>
          <a:p>
            <a:pPr algn="just">
              <a:lnSpc>
                <a:spcPct val="100000"/>
              </a:lnSpc>
            </a:pPr>
            <a:endParaRPr lang="en-US" sz="1600" dirty="0">
              <a:latin typeface="Arial Nova" panose="020B0504020202020204" pitchFamily="34" charset="0"/>
            </a:endParaRPr>
          </a:p>
          <a:p>
            <a:pPr algn="just">
              <a:lnSpc>
                <a:spcPct val="100000"/>
              </a:lnSpc>
            </a:pPr>
            <a:endParaRPr lang="en-US" sz="1600" dirty="0">
              <a:latin typeface="Arial Nova" panose="020B0504020202020204" pitchFamily="34" charset="0"/>
            </a:endParaRPr>
          </a:p>
          <a:p>
            <a:pPr algn="just">
              <a:lnSpc>
                <a:spcPct val="100000"/>
              </a:lnSpc>
            </a:pPr>
            <a:endParaRPr lang="en-GB" sz="1600" dirty="0"/>
          </a:p>
        </p:txBody>
      </p:sp>
      <p:sp>
        <p:nvSpPr>
          <p:cNvPr id="6" name="Title 1">
            <a:extLst>
              <a:ext uri="{FF2B5EF4-FFF2-40B4-BE49-F238E27FC236}">
                <a16:creationId xmlns:a16="http://schemas.microsoft.com/office/drawing/2014/main" id="{52572031-C3DD-4D7C-B3D6-75C17B517DA0}"/>
              </a:ext>
            </a:extLst>
          </p:cNvPr>
          <p:cNvSpPr txBox="1">
            <a:spLocks/>
          </p:cNvSpPr>
          <p:nvPr/>
        </p:nvSpPr>
        <p:spPr>
          <a:xfrm>
            <a:off x="6511504" y="545303"/>
            <a:ext cx="5038725" cy="5767393"/>
          </a:xfrm>
          <a:prstGeom prst="rect">
            <a:avLst/>
          </a:prstGeom>
          <a:solidFill>
            <a:srgbClr val="F4F5F6">
              <a:alpha val="80000"/>
            </a:srgbClr>
          </a:solidFill>
          <a:ln w="279400" cap="sq" cmpd="thinThick">
            <a:solidFill>
              <a:srgbClr val="F4F5F6">
                <a:alpha val="90000"/>
              </a:srgbClr>
            </a:solidFill>
            <a:miter lim="800000"/>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US" sz="1000" dirty="0">
              <a:latin typeface="Arial Nova" panose="020B0504020202020204" pitchFamily="34" charset="0"/>
            </a:endParaRPr>
          </a:p>
          <a:p>
            <a:pPr algn="just">
              <a:lnSpc>
                <a:spcPct val="100000"/>
              </a:lnSpc>
            </a:pPr>
            <a:endParaRPr lang="en-US" sz="1600" dirty="0">
              <a:latin typeface="Arial Nova" panose="020B0504020202020204" pitchFamily="34" charset="0"/>
            </a:endParaRPr>
          </a:p>
          <a:p>
            <a:pPr algn="just">
              <a:lnSpc>
                <a:spcPct val="100000"/>
              </a:lnSpc>
            </a:pPr>
            <a:endParaRPr lang="en-US" sz="1600" dirty="0">
              <a:latin typeface="Arial Nova" panose="020B0504020202020204" pitchFamily="34" charset="0"/>
            </a:endParaRPr>
          </a:p>
          <a:p>
            <a:pPr algn="just">
              <a:lnSpc>
                <a:spcPct val="100000"/>
              </a:lnSpc>
            </a:pPr>
            <a:endParaRPr lang="en-US" sz="1600" dirty="0">
              <a:latin typeface="Arial Nova" panose="020B0504020202020204" pitchFamily="34" charset="0"/>
            </a:endParaRPr>
          </a:p>
          <a:p>
            <a:pPr algn="just">
              <a:lnSpc>
                <a:spcPct val="115000"/>
              </a:lnSpc>
            </a:pPr>
            <a:endParaRPr lang="en-GB" sz="1600" dirty="0">
              <a:effectLst/>
              <a:latin typeface="Arial Nova" panose="020B0504020202020204" pitchFamily="34" charset="0"/>
              <a:ea typeface="Calibri" panose="020F0502020204030204" pitchFamily="34" charset="0"/>
            </a:endParaRPr>
          </a:p>
          <a:p>
            <a:pPr algn="just">
              <a:lnSpc>
                <a:spcPct val="115000"/>
              </a:lnSpc>
            </a:pPr>
            <a:endParaRPr lang="en-GB" sz="1600" dirty="0">
              <a:latin typeface="Arial Nova" panose="020B0504020202020204" pitchFamily="34" charset="0"/>
              <a:ea typeface="Calibri" panose="020F0502020204030204" pitchFamily="34" charset="0"/>
            </a:endParaRPr>
          </a:p>
          <a:p>
            <a:pPr algn="just">
              <a:lnSpc>
                <a:spcPct val="115000"/>
              </a:lnSpc>
            </a:pPr>
            <a:endParaRPr lang="en-GB" sz="100" dirty="0">
              <a:effectLst/>
              <a:latin typeface="Arial Nova" panose="020B0504020202020204" pitchFamily="34" charset="0"/>
              <a:ea typeface="Calibri" panose="020F0502020204030204" pitchFamily="34" charset="0"/>
            </a:endParaRPr>
          </a:p>
          <a:p>
            <a:pPr algn="just">
              <a:lnSpc>
                <a:spcPct val="115000"/>
              </a:lnSpc>
            </a:pPr>
            <a:r>
              <a:rPr lang="en-GB" sz="1600" dirty="0">
                <a:latin typeface="Arial Nova" panose="020B0504020202020204" pitchFamily="34" charset="0"/>
                <a:ea typeface="Calibri" panose="020F0502020204030204" pitchFamily="34" charset="0"/>
              </a:rPr>
              <a:t>6.   </a:t>
            </a:r>
            <a:r>
              <a:rPr lang="en-GB" sz="1600" dirty="0">
                <a:effectLst/>
                <a:latin typeface="Arial Nova" panose="020B0504020202020204" pitchFamily="34" charset="0"/>
                <a:ea typeface="Calibri" panose="020F0502020204030204" pitchFamily="34" charset="0"/>
              </a:rPr>
              <a:t>Managing meetings, company representation and  </a:t>
            </a:r>
          </a:p>
          <a:p>
            <a:pPr algn="just">
              <a:lnSpc>
                <a:spcPct val="115000"/>
              </a:lnSpc>
            </a:pPr>
            <a:r>
              <a:rPr lang="en-GB" sz="1600" dirty="0">
                <a:latin typeface="Arial Nova" panose="020B0504020202020204" pitchFamily="34" charset="0"/>
                <a:ea typeface="Calibri" panose="020F0502020204030204" pitchFamily="34" charset="0"/>
              </a:rPr>
              <a:t>      </a:t>
            </a:r>
            <a:r>
              <a:rPr lang="en-GB" sz="1600" dirty="0">
                <a:effectLst/>
                <a:latin typeface="Arial Nova" panose="020B0504020202020204" pitchFamily="34" charset="0"/>
                <a:ea typeface="Calibri" panose="020F0502020204030204" pitchFamily="34" charset="0"/>
              </a:rPr>
              <a:t>working with families and professionals (January  </a:t>
            </a:r>
          </a:p>
          <a:p>
            <a:pPr algn="just">
              <a:lnSpc>
                <a:spcPct val="115000"/>
              </a:lnSpc>
            </a:pPr>
            <a:r>
              <a:rPr lang="en-GB" sz="1600" dirty="0">
                <a:latin typeface="Arial Nova" panose="020B0504020202020204" pitchFamily="34" charset="0"/>
                <a:ea typeface="Calibri" panose="020F0502020204030204" pitchFamily="34" charset="0"/>
              </a:rPr>
              <a:t>      </a:t>
            </a:r>
            <a:r>
              <a:rPr lang="en-GB" sz="1600" dirty="0">
                <a:effectLst/>
                <a:latin typeface="Arial Nova" panose="020B0504020202020204" pitchFamily="34" charset="0"/>
                <a:ea typeface="Calibri" panose="020F0502020204030204" pitchFamily="34" charset="0"/>
              </a:rPr>
              <a:t>2024) </a:t>
            </a:r>
          </a:p>
          <a:p>
            <a:pPr>
              <a:lnSpc>
                <a:spcPct val="100000"/>
              </a:lnSpc>
            </a:pPr>
            <a:endParaRPr lang="en-US" sz="1200" dirty="0">
              <a:latin typeface="Arial Nova" panose="020B0504020202020204" pitchFamily="34" charset="0"/>
            </a:endParaRPr>
          </a:p>
          <a:p>
            <a:pPr>
              <a:lnSpc>
                <a:spcPct val="100000"/>
              </a:lnSpc>
            </a:pPr>
            <a:r>
              <a:rPr lang="en-US" sz="1600" b="1" dirty="0">
                <a:latin typeface="Arial Nova" panose="020B0504020202020204" pitchFamily="34" charset="0"/>
              </a:rPr>
              <a:t>Our Aspiring Managers’ Network sessions are great for</a:t>
            </a:r>
            <a:r>
              <a:rPr lang="en-US" sz="1600" dirty="0">
                <a:latin typeface="Arial Nova" panose="020B0504020202020204" pitchFamily="34" charset="0"/>
              </a:rPr>
              <a:t>:</a:t>
            </a:r>
            <a:br>
              <a:rPr lang="en-US" sz="1600" dirty="0">
                <a:latin typeface="Arial Nova" panose="020B0504020202020204" pitchFamily="34" charset="0"/>
              </a:rPr>
            </a:br>
            <a:r>
              <a:rPr lang="en-US" sz="1600" dirty="0">
                <a:latin typeface="Arial Nova" panose="020B0504020202020204" pitchFamily="34" charset="0"/>
                <a:sym typeface="Wingdings" panose="05000000000000000000" pitchFamily="2" charset="2"/>
              </a:rPr>
              <a:t>1) Looking </a:t>
            </a:r>
            <a:r>
              <a:rPr lang="en-US" sz="1600" dirty="0">
                <a:latin typeface="Arial Nova" panose="020B0504020202020204" pitchFamily="34" charset="0"/>
              </a:rPr>
              <a:t>in detail at some of the key skills and knowledge you need as a social care manager </a:t>
            </a:r>
          </a:p>
          <a:p>
            <a:pPr>
              <a:lnSpc>
                <a:spcPct val="100000"/>
              </a:lnSpc>
            </a:pPr>
            <a:r>
              <a:rPr lang="en-US" sz="1600" dirty="0">
                <a:latin typeface="Arial Nova" panose="020B0504020202020204" pitchFamily="34" charset="0"/>
                <a:sym typeface="Wingdings" panose="05000000000000000000" pitchFamily="2" charset="2"/>
              </a:rPr>
              <a:t>2) </a:t>
            </a:r>
            <a:r>
              <a:rPr lang="en-US" sz="1600" dirty="0">
                <a:latin typeface="Arial Nova" panose="020B0504020202020204" pitchFamily="34" charset="0"/>
              </a:rPr>
              <a:t>Talking with peers, learning from each other and sharing ideas    </a:t>
            </a:r>
          </a:p>
          <a:p>
            <a:pPr>
              <a:lnSpc>
                <a:spcPct val="100000"/>
              </a:lnSpc>
            </a:pPr>
            <a:r>
              <a:rPr lang="en-US" sz="1600" dirty="0">
                <a:latin typeface="Arial Nova" panose="020B0504020202020204" pitchFamily="34" charset="0"/>
                <a:sym typeface="Wingdings" panose="05000000000000000000" pitchFamily="2" charset="2"/>
              </a:rPr>
              <a:t>4) </a:t>
            </a:r>
            <a:r>
              <a:rPr lang="en-US" sz="1600" dirty="0">
                <a:latin typeface="Arial Nova" panose="020B0504020202020204" pitchFamily="34" charset="0"/>
              </a:rPr>
              <a:t>Continued Professional Development</a:t>
            </a:r>
            <a:br>
              <a:rPr lang="en-US" sz="1600" dirty="0">
                <a:latin typeface="Arial Nova" panose="020B0504020202020204" pitchFamily="34" charset="0"/>
              </a:rPr>
            </a:br>
            <a:r>
              <a:rPr lang="en-US" sz="1600" dirty="0">
                <a:latin typeface="Arial Nova" panose="020B0504020202020204" pitchFamily="34" charset="0"/>
                <a:sym typeface="Wingdings" panose="05000000000000000000" pitchFamily="2" charset="2"/>
              </a:rPr>
              <a:t>5) Developing your own network within social care. </a:t>
            </a:r>
            <a:r>
              <a:rPr lang="en-US" sz="1600" dirty="0">
                <a:latin typeface="Arial Nova" panose="020B0504020202020204" pitchFamily="34" charset="0"/>
              </a:rPr>
              <a:t> </a:t>
            </a:r>
          </a:p>
          <a:p>
            <a:pPr>
              <a:lnSpc>
                <a:spcPct val="100000"/>
              </a:lnSpc>
            </a:pPr>
            <a:endParaRPr lang="en-US" sz="1200" dirty="0">
              <a:latin typeface="Arial Nova" panose="020B0504020202020204" pitchFamily="34" charset="0"/>
            </a:endParaRPr>
          </a:p>
          <a:p>
            <a:pPr algn="just">
              <a:lnSpc>
                <a:spcPct val="100000"/>
              </a:lnSpc>
            </a:pPr>
            <a:r>
              <a:rPr lang="en-US" sz="1600" b="1" dirty="0">
                <a:latin typeface="Arial Nova" panose="020B0504020202020204" pitchFamily="34" charset="0"/>
              </a:rPr>
              <a:t>Cost:</a:t>
            </a:r>
            <a:r>
              <a:rPr lang="en-US" sz="1600" dirty="0">
                <a:latin typeface="Arial Nova" panose="020B0504020202020204" pitchFamily="34" charset="0"/>
              </a:rPr>
              <a:t> £35 per participant for the full year’s sessions (or pro rata if you join part way through the year). These sessions are designed to provide cost effective management training and include access to a growing library of resources.</a:t>
            </a:r>
          </a:p>
          <a:p>
            <a:pPr algn="just">
              <a:lnSpc>
                <a:spcPct val="100000"/>
              </a:lnSpc>
            </a:pPr>
            <a:endParaRPr lang="en-US" sz="1200" dirty="0">
              <a:latin typeface="Arial Nova" panose="020B0504020202020204" pitchFamily="34" charset="0"/>
            </a:endParaRPr>
          </a:p>
          <a:p>
            <a:pPr>
              <a:lnSpc>
                <a:spcPct val="100000"/>
              </a:lnSpc>
            </a:pPr>
            <a:r>
              <a:rPr lang="en-US" sz="1600" b="1" dirty="0">
                <a:latin typeface="Arial Nova" panose="020B0504020202020204" pitchFamily="34" charset="0"/>
              </a:rPr>
              <a:t>To express your interest or for further information please contact Mik Alban on </a:t>
            </a:r>
            <a:r>
              <a:rPr lang="en-US" sz="1600" b="1" dirty="0">
                <a:latin typeface="Arial Nova" panose="020B0504020202020204" pitchFamily="34" charset="0"/>
                <a:hlinkClick r:id="rId2"/>
              </a:rPr>
              <a:t>mik.alban@careandsupportwest.com</a:t>
            </a:r>
            <a:r>
              <a:rPr lang="en-US" sz="1600" b="1" dirty="0">
                <a:latin typeface="Arial Nova" panose="020B0504020202020204" pitchFamily="34" charset="0"/>
              </a:rPr>
              <a:t> </a:t>
            </a:r>
          </a:p>
          <a:p>
            <a:pPr>
              <a:lnSpc>
                <a:spcPct val="100000"/>
              </a:lnSpc>
            </a:pPr>
            <a:r>
              <a:rPr lang="en-US" sz="1600" b="1" dirty="0">
                <a:latin typeface="Arial Nova" panose="020B0504020202020204" pitchFamily="34" charset="0"/>
              </a:rPr>
              <a:t>or 07788 498909</a:t>
            </a:r>
            <a:r>
              <a:rPr lang="en-US" sz="1600" dirty="0">
                <a:latin typeface="Arial Nova" panose="020B0504020202020204" pitchFamily="34" charset="0"/>
              </a:rPr>
              <a:t> </a:t>
            </a:r>
          </a:p>
          <a:p>
            <a:pPr algn="just">
              <a:lnSpc>
                <a:spcPct val="100000"/>
              </a:lnSpc>
            </a:pPr>
            <a:endParaRPr lang="en-US" sz="1600" dirty="0">
              <a:latin typeface="Arial Nova" panose="020B0504020202020204" pitchFamily="34" charset="0"/>
            </a:endParaRPr>
          </a:p>
          <a:p>
            <a:pPr algn="just">
              <a:lnSpc>
                <a:spcPct val="100000"/>
              </a:lnSpc>
            </a:pPr>
            <a:endParaRPr lang="en-US" sz="1600" dirty="0">
              <a:latin typeface="Arial Nova" panose="020B0504020202020204" pitchFamily="34" charset="0"/>
            </a:endParaRPr>
          </a:p>
          <a:p>
            <a:pPr algn="just">
              <a:lnSpc>
                <a:spcPct val="100000"/>
              </a:lnSpc>
            </a:pPr>
            <a:endParaRPr lang="en-US" sz="1600" dirty="0">
              <a:latin typeface="Arial Nova" panose="020B0504020202020204" pitchFamily="34" charset="0"/>
            </a:endParaRPr>
          </a:p>
          <a:p>
            <a:pPr algn="just">
              <a:lnSpc>
                <a:spcPct val="100000"/>
              </a:lnSpc>
            </a:pPr>
            <a:endParaRPr lang="en-US" sz="1600" dirty="0">
              <a:latin typeface="Arial Nova" panose="020B0504020202020204" pitchFamily="34" charset="0"/>
            </a:endParaRPr>
          </a:p>
          <a:p>
            <a:pPr algn="just">
              <a:lnSpc>
                <a:spcPct val="100000"/>
              </a:lnSpc>
            </a:pPr>
            <a:endParaRPr lang="en-US" sz="1600" dirty="0">
              <a:latin typeface="Arial Nova" panose="020B0504020202020204" pitchFamily="34" charset="0"/>
            </a:endParaRPr>
          </a:p>
          <a:p>
            <a:pPr algn="just">
              <a:lnSpc>
                <a:spcPct val="100000"/>
              </a:lnSpc>
            </a:pPr>
            <a:endParaRPr lang="en-GB" sz="1600" dirty="0"/>
          </a:p>
        </p:txBody>
      </p:sp>
    </p:spTree>
    <p:extLst>
      <p:ext uri="{BB962C8B-B14F-4D97-AF65-F5344CB8AC3E}">
        <p14:creationId xmlns:p14="http://schemas.microsoft.com/office/powerpoint/2010/main" val="990893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305</Words>
  <Application>Microsoft Office PowerPoint</Application>
  <PresentationFormat>Widescreen</PresentationFormat>
  <Paragraphs>52</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Nova</vt:lpstr>
      <vt:lpstr>Calibri</vt:lpstr>
      <vt:lpstr>Calibri Light</vt:lpstr>
      <vt:lpstr>Latha</vt:lpstr>
      <vt:lpstr>Office Theme</vt:lpstr>
      <vt:lpstr>Working in social care … interested in developing your career?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in social care … interested in developing your career?</dc:title>
  <dc:creator>Mik Alban</dc:creator>
  <cp:lastModifiedBy>Mik Alban</cp:lastModifiedBy>
  <cp:revision>4</cp:revision>
  <dcterms:created xsi:type="dcterms:W3CDTF">2022-04-28T07:26:08Z</dcterms:created>
  <dcterms:modified xsi:type="dcterms:W3CDTF">2023-06-05T07:48:34Z</dcterms:modified>
</cp:coreProperties>
</file>