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70" r:id="rId9"/>
    <p:sldId id="258" r:id="rId10"/>
    <p:sldId id="269" r:id="rId11"/>
    <p:sldId id="271" r:id="rId12"/>
    <p:sldId id="272" r:id="rId13"/>
    <p:sldId id="278" r:id="rId14"/>
    <p:sldId id="274" r:id="rId15"/>
    <p:sldId id="279" r:id="rId16"/>
    <p:sldId id="276" r:id="rId17"/>
    <p:sldId id="277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8957-B27A-4F86-9751-D5EE523163E4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302E1-B318-457F-93E1-2C1BD02C3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9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4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7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4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9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1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0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30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0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2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5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8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45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5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302E1-B318-457F-93E1-2C1BD02C3B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A397-0204-4959-8184-3C5216642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5FA5A-7F1D-4ECF-8DFE-9014FEE7D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B8ACB-DC27-47ED-B173-B08EFD3C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0CD3-4390-45A7-BC7E-907A3A70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A7968-EB03-44B3-9751-78725E88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0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9B32-8A0A-4C19-B202-7F6B842E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1C7AA-7D54-4419-A6D0-00239CE1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913E-656B-44AB-8378-BF6D94AF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A818-5111-4A09-B7F1-4687C294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DC714-AC99-44C0-890F-0397D8C3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3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C3562-8664-4459-AF1E-B7EA8B72C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EF75E-37B0-4ED0-93BC-C3FBA7F3C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8280-C427-4375-857E-7B1BEA1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B470-135C-4598-A34D-A7BC8E8A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9C059-07DA-4160-8F61-8C6FD18E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13A0-60A7-4F3B-9E18-04A128F4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FC6E-C205-47F6-A619-0BC38239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17C5-36EC-461D-ABE8-ABFAE58B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0EBD-7175-4940-A7A4-F3CB3B0C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4CE3-A287-4884-AE01-404C1A12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845-B366-48DE-84DA-AE6E9151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9D1E-425A-4ED8-B5D7-0D776B12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4AA4-A4F8-4FBE-A2EE-77A46A9F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AAFE-FBBE-4335-9AC9-9F71D28D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320DB-C355-4658-A48D-B84C1D90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2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ADE-9789-41DF-AE03-6F7554BF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9E3D0-744C-46C8-B7FE-20745135A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A6EF5-130A-4FE5-9739-BCF12DFE9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1B5D-E199-4C73-A623-112543D7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91225-A706-4F81-B6FA-3F1F4D01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43DD-6C9C-4912-9E20-4652BA14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DF8C-472D-4293-ABE7-C1C24452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3D3B6-4AA3-4CC3-BFA1-4F249ABB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BB792-A66F-4952-9DEE-FC44E87F0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88EEB-6689-47ED-8DD2-3D5831D26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274FF-FB72-4064-BF34-6D290A9FA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A88A4-B591-4CC7-8E93-82FEE230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68B02-16C5-4B42-9B0E-D7DE70F0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394A6-515E-4876-ABCB-CA86F1F1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CAEA-24ED-43C2-867C-EB79E91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8BA10-6E44-4D85-8E5B-D94DE278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DA8ED-169B-4456-8116-908F8529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23BC-43C4-4D18-89E5-C8978930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02C08-9A08-4271-BDF7-08301AA3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DFD03-C16F-449B-B5CC-05256481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ADE30-2452-4A92-A38B-E3AF31A6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6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7AB9-702C-452C-A1B9-69B0C237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0373-4853-4CF6-842C-8E6251FA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B80FB-926E-455A-AEAB-DCA329678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A17BE-34B3-4F8E-863F-E04FD758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8F73D-9404-48C3-B4B4-07E5D6B6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2A23B-020D-412C-9E24-5C722A06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B385-B567-4F44-ADD2-5C7081EE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70A4B-F636-49F0-8161-14F175684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4AB90-E7A1-4529-9082-2E02ACE9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648F5-A20D-431B-9DDD-9E03B0B6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48C79-52B9-41CF-A628-C6CBCDF8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72CB9-DD76-4E95-9471-6C317586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3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1A072-26F6-4665-9161-F8B1F168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4566A-607E-481B-AEC3-E22A1F50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1466D-4D2A-44D4-83DC-E7AA6024C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32F1-4964-4588-8AED-7F0D1C2CF348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A273F-A988-4407-8A16-CCFFD0D83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18109-5871-4367-9740-D59C357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020-26C5-40EE-A35F-AA7FD26E4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alzheimers.org.uk/sites/default/files/2018-05/Care_Home_toolkit.pd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liveactivities.org/projects/all-projects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stmonicatrust.org.uk/guide" TargetMode="External"/><Relationship Id="rId10" Type="http://schemas.openxmlformats.org/officeDocument/2006/relationships/image" Target="../media/image12.png"/><Relationship Id="rId4" Type="http://schemas.openxmlformats.org/officeDocument/2006/relationships/hyperlink" Target="file:///\\able-app-01\ablecareshare\Documents%20from%20Old%20Network\C&amp;SW\Engagement%20MHL-Newsletter-web.pdf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4616-4911-44FB-96E3-9838260E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630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rgbClr val="CC0066"/>
                </a:solidFill>
              </a:rPr>
              <a:t>Keeping Community Connections Alive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96B89-C236-4343-BF3F-3B1F46F15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3360"/>
            <a:ext cx="9144000" cy="1238411"/>
          </a:xfrm>
        </p:spPr>
        <p:txBody>
          <a:bodyPr/>
          <a:lstStyle/>
          <a:p>
            <a:r>
              <a:rPr lang="en-GB" b="1" dirty="0">
                <a:solidFill>
                  <a:srgbClr val="006600"/>
                </a:solidFill>
              </a:rPr>
              <a:t>Sam Hawker &amp; Leanne Thorne</a:t>
            </a:r>
          </a:p>
          <a:p>
            <a:r>
              <a:rPr lang="en-GB" b="1" dirty="0">
                <a:solidFill>
                  <a:srgbClr val="006600"/>
                </a:solidFill>
              </a:rPr>
              <a:t>AbleCare Homes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FC17A7B-F295-44E8-AEED-AC978BE12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7"/>
          <a:stretch/>
        </p:blipFill>
        <p:spPr>
          <a:xfrm>
            <a:off x="1082398" y="4641536"/>
            <a:ext cx="10388035" cy="17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891506"/>
            <a:ext cx="4676775" cy="42195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93DB0-0535-45C2-A9DB-1E2469C1FF95}"/>
              </a:ext>
            </a:extLst>
          </p:cNvPr>
          <p:cNvSpPr txBox="1"/>
          <p:nvPr/>
        </p:nvSpPr>
        <p:spPr>
          <a:xfrm>
            <a:off x="9278224" y="1690688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Colleges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676C-22A8-4156-9FF6-82E51835C85E}"/>
              </a:ext>
            </a:extLst>
          </p:cNvPr>
          <p:cNvSpPr txBox="1"/>
          <p:nvPr/>
        </p:nvSpPr>
        <p:spPr>
          <a:xfrm>
            <a:off x="9206252" y="4243983"/>
            <a:ext cx="237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Nurseries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129B1-9C9F-4BDE-BE2C-6F15313DF130}"/>
              </a:ext>
            </a:extLst>
          </p:cNvPr>
          <p:cNvSpPr/>
          <p:nvPr/>
        </p:nvSpPr>
        <p:spPr>
          <a:xfrm>
            <a:off x="1216404" y="4112352"/>
            <a:ext cx="2122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Youth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B16E-B4AD-4237-84CF-F151714DCF6D}"/>
              </a:ext>
            </a:extLst>
          </p:cNvPr>
          <p:cNvSpPr txBox="1"/>
          <p:nvPr/>
        </p:nvSpPr>
        <p:spPr>
          <a:xfrm>
            <a:off x="422245" y="351211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Bake A Smile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C13C-FAC5-4640-8298-C96922500EB1}"/>
              </a:ext>
            </a:extLst>
          </p:cNvPr>
          <p:cNvSpPr txBox="1"/>
          <p:nvPr/>
        </p:nvSpPr>
        <p:spPr>
          <a:xfrm>
            <a:off x="662730" y="5855516"/>
            <a:ext cx="42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Bristol Bears Rugby Community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F21AB-97CC-4293-BA48-A787D1E54422}"/>
              </a:ext>
            </a:extLst>
          </p:cNvPr>
          <p:cNvSpPr txBox="1"/>
          <p:nvPr/>
        </p:nvSpPr>
        <p:spPr>
          <a:xfrm flipH="1">
            <a:off x="8543871" y="540522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Pets As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915E1-10C0-448F-B9E3-3B5E5535D96B}"/>
              </a:ext>
            </a:extLst>
          </p:cNvPr>
          <p:cNvSpPr txBox="1"/>
          <p:nvPr/>
        </p:nvSpPr>
        <p:spPr>
          <a:xfrm flipH="1">
            <a:off x="8476549" y="2598003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Paws for Wellbeing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B688E-7A74-47F2-A741-DBD1C94D2BBA}"/>
              </a:ext>
            </a:extLst>
          </p:cNvPr>
          <p:cNvSpPr txBox="1"/>
          <p:nvPr/>
        </p:nvSpPr>
        <p:spPr>
          <a:xfrm flipH="1">
            <a:off x="9389760" y="333666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Church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5BC8A-359C-4576-B70F-6B7C0AC4231F}"/>
              </a:ext>
            </a:extLst>
          </p:cNvPr>
          <p:cNvSpPr txBox="1"/>
          <p:nvPr/>
        </p:nvSpPr>
        <p:spPr>
          <a:xfrm flipH="1">
            <a:off x="8075691" y="486281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3A7A2-0659-4348-934D-E35B7777A6FF}"/>
              </a:ext>
            </a:extLst>
          </p:cNvPr>
          <p:cNvSpPr txBox="1"/>
          <p:nvPr/>
        </p:nvSpPr>
        <p:spPr>
          <a:xfrm flipH="1">
            <a:off x="2277611" y="150428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Family Volunteers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88C4D-45AD-4EA3-8B62-23BD16383599}"/>
              </a:ext>
            </a:extLst>
          </p:cNvPr>
          <p:cNvSpPr txBox="1"/>
          <p:nvPr/>
        </p:nvSpPr>
        <p:spPr>
          <a:xfrm flipH="1">
            <a:off x="6575955" y="1349090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Making Pals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8B0E1-3EE4-4F85-8AEC-6859A3A2D251}"/>
              </a:ext>
            </a:extLst>
          </p:cNvPr>
          <p:cNvSpPr txBox="1"/>
          <p:nvPr/>
        </p:nvSpPr>
        <p:spPr>
          <a:xfrm>
            <a:off x="1248082" y="198723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Corporate Volunteers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C628A-F9C5-45A3-8AF2-1DBCDF49DDAD}"/>
              </a:ext>
            </a:extLst>
          </p:cNvPr>
          <p:cNvSpPr txBox="1"/>
          <p:nvPr/>
        </p:nvSpPr>
        <p:spPr>
          <a:xfrm>
            <a:off x="8997786" y="445869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Big Lunch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293F8-00A7-4211-A81B-4F37DCE59647}"/>
              </a:ext>
            </a:extLst>
          </p:cNvPr>
          <p:cNvSpPr txBox="1"/>
          <p:nvPr/>
        </p:nvSpPr>
        <p:spPr>
          <a:xfrm>
            <a:off x="8348444" y="3754982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Equal Arts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3D595-23DC-40C2-BB22-087FC607C8F7}"/>
              </a:ext>
            </a:extLst>
          </p:cNvPr>
          <p:cNvSpPr txBox="1"/>
          <p:nvPr/>
        </p:nvSpPr>
        <p:spPr>
          <a:xfrm>
            <a:off x="10451743" y="6078895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HenPower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E0AD6-78C0-42B3-82FC-DA4F2593FA91}"/>
              </a:ext>
            </a:extLst>
          </p:cNvPr>
          <p:cNvSpPr txBox="1"/>
          <p:nvPr/>
        </p:nvSpPr>
        <p:spPr>
          <a:xfrm>
            <a:off x="1216404" y="358591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Alive Activities Gardening Club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F7E9E-4805-470D-B5F9-89A5B90B9C02}"/>
              </a:ext>
            </a:extLst>
          </p:cNvPr>
          <p:cNvSpPr txBox="1"/>
          <p:nvPr/>
        </p:nvSpPr>
        <p:spPr>
          <a:xfrm flipH="1">
            <a:off x="568074" y="250122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Staff Friends &amp; Families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D171A-7A0B-4CBF-9787-A46E3D00B483}"/>
              </a:ext>
            </a:extLst>
          </p:cNvPr>
          <p:cNvSpPr txBox="1"/>
          <p:nvPr/>
        </p:nvSpPr>
        <p:spPr>
          <a:xfrm>
            <a:off x="4417749" y="1215148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Universities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D1035-5EB6-417C-9004-025416402A23}"/>
              </a:ext>
            </a:extLst>
          </p:cNvPr>
          <p:cNvSpPr txBox="1"/>
          <p:nvPr/>
        </p:nvSpPr>
        <p:spPr>
          <a:xfrm flipH="1">
            <a:off x="7499628" y="187639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Paid Entertainers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7173D-A175-426C-AFAC-ED58D526153D}"/>
              </a:ext>
            </a:extLst>
          </p:cNvPr>
          <p:cNvSpPr txBox="1"/>
          <p:nvPr/>
        </p:nvSpPr>
        <p:spPr>
          <a:xfrm>
            <a:off x="724660" y="12594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Schools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8B6095-6E69-42C9-925E-EE6A6396A7B0}"/>
              </a:ext>
            </a:extLst>
          </p:cNvPr>
          <p:cNvSpPr txBox="1"/>
          <p:nvPr/>
        </p:nvSpPr>
        <p:spPr>
          <a:xfrm>
            <a:off x="342521" y="4932133"/>
            <a:ext cx="383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Heritage Lottery Funded Project WW2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1DED57-AA77-492F-8EDB-D5A8332F47EC}"/>
              </a:ext>
            </a:extLst>
          </p:cNvPr>
          <p:cNvSpPr txBox="1"/>
          <p:nvPr/>
        </p:nvSpPr>
        <p:spPr>
          <a:xfrm flipH="1">
            <a:off x="7626303" y="579073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Scout &amp; Brownie Groups</a:t>
            </a:r>
          </a:p>
        </p:txBody>
      </p:sp>
    </p:spTree>
    <p:extLst>
      <p:ext uri="{BB962C8B-B14F-4D97-AF65-F5344CB8AC3E}">
        <p14:creationId xmlns:p14="http://schemas.microsoft.com/office/powerpoint/2010/main" val="353947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891506"/>
            <a:ext cx="4676775" cy="42195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93DB0-0535-45C2-A9DB-1E2469C1FF95}"/>
              </a:ext>
            </a:extLst>
          </p:cNvPr>
          <p:cNvSpPr txBox="1"/>
          <p:nvPr/>
        </p:nvSpPr>
        <p:spPr>
          <a:xfrm>
            <a:off x="9278224" y="1690688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Colleges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676C-22A8-4156-9FF6-82E51835C85E}"/>
              </a:ext>
            </a:extLst>
          </p:cNvPr>
          <p:cNvSpPr txBox="1"/>
          <p:nvPr/>
        </p:nvSpPr>
        <p:spPr>
          <a:xfrm>
            <a:off x="9206252" y="4243983"/>
            <a:ext cx="237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Nurseries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129B1-9C9F-4BDE-BE2C-6F15313DF130}"/>
              </a:ext>
            </a:extLst>
          </p:cNvPr>
          <p:cNvSpPr/>
          <p:nvPr/>
        </p:nvSpPr>
        <p:spPr>
          <a:xfrm>
            <a:off x="1216404" y="4112352"/>
            <a:ext cx="2122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Youth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B16E-B4AD-4237-84CF-F151714DCF6D}"/>
              </a:ext>
            </a:extLst>
          </p:cNvPr>
          <p:cNvSpPr txBox="1"/>
          <p:nvPr/>
        </p:nvSpPr>
        <p:spPr>
          <a:xfrm>
            <a:off x="422245" y="351211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Bake A Smile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C13C-FAC5-4640-8298-C96922500EB1}"/>
              </a:ext>
            </a:extLst>
          </p:cNvPr>
          <p:cNvSpPr txBox="1"/>
          <p:nvPr/>
        </p:nvSpPr>
        <p:spPr>
          <a:xfrm>
            <a:off x="662730" y="5855516"/>
            <a:ext cx="42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Bristol Bears Rugby Community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F21AB-97CC-4293-BA48-A787D1E54422}"/>
              </a:ext>
            </a:extLst>
          </p:cNvPr>
          <p:cNvSpPr txBox="1"/>
          <p:nvPr/>
        </p:nvSpPr>
        <p:spPr>
          <a:xfrm flipH="1">
            <a:off x="8543871" y="540522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Pets As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915E1-10C0-448F-B9E3-3B5E5535D96B}"/>
              </a:ext>
            </a:extLst>
          </p:cNvPr>
          <p:cNvSpPr txBox="1"/>
          <p:nvPr/>
        </p:nvSpPr>
        <p:spPr>
          <a:xfrm flipH="1">
            <a:off x="8476549" y="2598003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Paws for Wellbeing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B688E-7A74-47F2-A741-DBD1C94D2BBA}"/>
              </a:ext>
            </a:extLst>
          </p:cNvPr>
          <p:cNvSpPr txBox="1"/>
          <p:nvPr/>
        </p:nvSpPr>
        <p:spPr>
          <a:xfrm flipH="1">
            <a:off x="9389760" y="333666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Church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5BC8A-359C-4576-B70F-6B7C0AC4231F}"/>
              </a:ext>
            </a:extLst>
          </p:cNvPr>
          <p:cNvSpPr txBox="1"/>
          <p:nvPr/>
        </p:nvSpPr>
        <p:spPr>
          <a:xfrm flipH="1">
            <a:off x="8075691" y="486281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3A7A2-0659-4348-934D-E35B7777A6FF}"/>
              </a:ext>
            </a:extLst>
          </p:cNvPr>
          <p:cNvSpPr txBox="1"/>
          <p:nvPr/>
        </p:nvSpPr>
        <p:spPr>
          <a:xfrm flipH="1">
            <a:off x="2277611" y="150428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Family Volunteers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49EA5-1DFA-47B5-B652-0CEC1D2DB9EE}"/>
              </a:ext>
            </a:extLst>
          </p:cNvPr>
          <p:cNvSpPr txBox="1"/>
          <p:nvPr/>
        </p:nvSpPr>
        <p:spPr>
          <a:xfrm flipH="1">
            <a:off x="6818218" y="611108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Avon Riding Centre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FD09C-CBFB-490D-A149-5B0B63D463A9}"/>
              </a:ext>
            </a:extLst>
          </p:cNvPr>
          <p:cNvSpPr txBox="1"/>
          <p:nvPr/>
        </p:nvSpPr>
        <p:spPr>
          <a:xfrm flipH="1">
            <a:off x="9389760" y="482460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Garden Centre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EE129-7570-4439-9179-607107BF72CB}"/>
              </a:ext>
            </a:extLst>
          </p:cNvPr>
          <p:cNvSpPr txBox="1"/>
          <p:nvPr/>
        </p:nvSpPr>
        <p:spPr>
          <a:xfrm flipH="1">
            <a:off x="8199921" y="1027906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Windmill Hill City Farm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33F359-7B8B-44C3-A396-DB69BA6C8EBE}"/>
              </a:ext>
            </a:extLst>
          </p:cNvPr>
          <p:cNvSpPr txBox="1"/>
          <p:nvPr/>
        </p:nvSpPr>
        <p:spPr>
          <a:xfrm flipH="1">
            <a:off x="456106" y="911546"/>
            <a:ext cx="364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Avon Wildlife Local Garden Project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88C4D-45AD-4EA3-8B62-23BD16383599}"/>
              </a:ext>
            </a:extLst>
          </p:cNvPr>
          <p:cNvSpPr txBox="1"/>
          <p:nvPr/>
        </p:nvSpPr>
        <p:spPr>
          <a:xfrm flipH="1">
            <a:off x="6575955" y="1349090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Making Pals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136D-CF0C-4F80-8F51-806EF4EA9B3B}"/>
              </a:ext>
            </a:extLst>
          </p:cNvPr>
          <p:cNvSpPr txBox="1"/>
          <p:nvPr/>
        </p:nvSpPr>
        <p:spPr>
          <a:xfrm flipH="1">
            <a:off x="368454" y="4579504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All-Aboard </a:t>
            </a:r>
            <a:r>
              <a:rPr lang="en-GB" dirty="0" err="1">
                <a:solidFill>
                  <a:srgbClr val="C00000"/>
                </a:solidFill>
              </a:rPr>
              <a:t>Watersports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FC0AC-6826-415F-9348-775A8EE0BA28}"/>
              </a:ext>
            </a:extLst>
          </p:cNvPr>
          <p:cNvSpPr txBox="1"/>
          <p:nvPr/>
        </p:nvSpPr>
        <p:spPr>
          <a:xfrm flipH="1">
            <a:off x="1248082" y="298306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Local Shops &amp; Cafes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8B0E1-3EE4-4F85-8AEC-6859A3A2D251}"/>
              </a:ext>
            </a:extLst>
          </p:cNvPr>
          <p:cNvSpPr txBox="1"/>
          <p:nvPr/>
        </p:nvSpPr>
        <p:spPr>
          <a:xfrm>
            <a:off x="1248082" y="198723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Corporate Volunteers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C628A-F9C5-45A3-8AF2-1DBCDF49DDAD}"/>
              </a:ext>
            </a:extLst>
          </p:cNvPr>
          <p:cNvSpPr txBox="1"/>
          <p:nvPr/>
        </p:nvSpPr>
        <p:spPr>
          <a:xfrm>
            <a:off x="8997786" y="445869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Big Lunch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293F8-00A7-4211-A81B-4F37DCE59647}"/>
              </a:ext>
            </a:extLst>
          </p:cNvPr>
          <p:cNvSpPr txBox="1"/>
          <p:nvPr/>
        </p:nvSpPr>
        <p:spPr>
          <a:xfrm>
            <a:off x="8348444" y="3754982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Equal Arts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3D595-23DC-40C2-BB22-087FC607C8F7}"/>
              </a:ext>
            </a:extLst>
          </p:cNvPr>
          <p:cNvSpPr txBox="1"/>
          <p:nvPr/>
        </p:nvSpPr>
        <p:spPr>
          <a:xfrm>
            <a:off x="10451743" y="6078895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HenPower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E0AD6-78C0-42B3-82FC-DA4F2593FA91}"/>
              </a:ext>
            </a:extLst>
          </p:cNvPr>
          <p:cNvSpPr txBox="1"/>
          <p:nvPr/>
        </p:nvSpPr>
        <p:spPr>
          <a:xfrm>
            <a:off x="1216404" y="358591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Alive Activities Gardening Club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F7E9E-4805-470D-B5F9-89A5B90B9C02}"/>
              </a:ext>
            </a:extLst>
          </p:cNvPr>
          <p:cNvSpPr txBox="1"/>
          <p:nvPr/>
        </p:nvSpPr>
        <p:spPr>
          <a:xfrm flipH="1">
            <a:off x="568074" y="250122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Staff Friends &amp; Families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22DB28-AF2F-47C0-88FF-4C83879DA360}"/>
              </a:ext>
            </a:extLst>
          </p:cNvPr>
          <p:cNvSpPr txBox="1"/>
          <p:nvPr/>
        </p:nvSpPr>
        <p:spPr>
          <a:xfrm flipH="1">
            <a:off x="9112346" y="2123026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Making Pals Fishing Trips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43520-4170-406A-BFAC-B3A537F46BAD}"/>
              </a:ext>
            </a:extLst>
          </p:cNvPr>
          <p:cNvSpPr txBox="1"/>
          <p:nvPr/>
        </p:nvSpPr>
        <p:spPr>
          <a:xfrm flipH="1">
            <a:off x="1468073" y="5257395"/>
            <a:ext cx="295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Bristol Museum Art 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D171A-7A0B-4CBF-9787-A46E3D00B483}"/>
              </a:ext>
            </a:extLst>
          </p:cNvPr>
          <p:cNvSpPr txBox="1"/>
          <p:nvPr/>
        </p:nvSpPr>
        <p:spPr>
          <a:xfrm>
            <a:off x="4417749" y="1215148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Universities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D1035-5EB6-417C-9004-025416402A23}"/>
              </a:ext>
            </a:extLst>
          </p:cNvPr>
          <p:cNvSpPr txBox="1"/>
          <p:nvPr/>
        </p:nvSpPr>
        <p:spPr>
          <a:xfrm flipH="1">
            <a:off x="7499628" y="187639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Paid Entertainers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7173D-A175-426C-AFAC-ED58D526153D}"/>
              </a:ext>
            </a:extLst>
          </p:cNvPr>
          <p:cNvSpPr txBox="1"/>
          <p:nvPr/>
        </p:nvSpPr>
        <p:spPr>
          <a:xfrm>
            <a:off x="724660" y="12594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Schools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202EF7-8ED6-48BE-B9C8-08D6856341B1}"/>
              </a:ext>
            </a:extLst>
          </p:cNvPr>
          <p:cNvSpPr txBox="1"/>
          <p:nvPr/>
        </p:nvSpPr>
        <p:spPr>
          <a:xfrm>
            <a:off x="342521" y="4932133"/>
            <a:ext cx="383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Heritage Lottery Funded Project WW2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9A2DF2-3D72-4333-825D-1A1B001A963B}"/>
              </a:ext>
            </a:extLst>
          </p:cNvPr>
          <p:cNvSpPr txBox="1"/>
          <p:nvPr/>
        </p:nvSpPr>
        <p:spPr>
          <a:xfrm flipH="1">
            <a:off x="7626303" y="579073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Scout &amp; Brownie Groups</a:t>
            </a:r>
          </a:p>
        </p:txBody>
      </p:sp>
    </p:spTree>
    <p:extLst>
      <p:ext uri="{BB962C8B-B14F-4D97-AF65-F5344CB8AC3E}">
        <p14:creationId xmlns:p14="http://schemas.microsoft.com/office/powerpoint/2010/main" val="2291885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891506"/>
            <a:ext cx="4676775" cy="42195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93DB0-0535-45C2-A9DB-1E2469C1FF95}"/>
              </a:ext>
            </a:extLst>
          </p:cNvPr>
          <p:cNvSpPr txBox="1"/>
          <p:nvPr/>
        </p:nvSpPr>
        <p:spPr>
          <a:xfrm>
            <a:off x="9278224" y="1690688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Colleges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676C-22A8-4156-9FF6-82E51835C85E}"/>
              </a:ext>
            </a:extLst>
          </p:cNvPr>
          <p:cNvSpPr txBox="1"/>
          <p:nvPr/>
        </p:nvSpPr>
        <p:spPr>
          <a:xfrm>
            <a:off x="9206252" y="4243983"/>
            <a:ext cx="237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Nurseries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129B1-9C9F-4BDE-BE2C-6F15313DF130}"/>
              </a:ext>
            </a:extLst>
          </p:cNvPr>
          <p:cNvSpPr/>
          <p:nvPr/>
        </p:nvSpPr>
        <p:spPr>
          <a:xfrm>
            <a:off x="1216404" y="4112352"/>
            <a:ext cx="2122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Youth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B16E-B4AD-4237-84CF-F151714DCF6D}"/>
              </a:ext>
            </a:extLst>
          </p:cNvPr>
          <p:cNvSpPr txBox="1"/>
          <p:nvPr/>
        </p:nvSpPr>
        <p:spPr>
          <a:xfrm>
            <a:off x="422245" y="351211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Bake A Smile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C13C-FAC5-4640-8298-C96922500EB1}"/>
              </a:ext>
            </a:extLst>
          </p:cNvPr>
          <p:cNvSpPr txBox="1"/>
          <p:nvPr/>
        </p:nvSpPr>
        <p:spPr>
          <a:xfrm>
            <a:off x="662730" y="5855516"/>
            <a:ext cx="42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Bristol Bears Rugby Community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F21AB-97CC-4293-BA48-A787D1E54422}"/>
              </a:ext>
            </a:extLst>
          </p:cNvPr>
          <p:cNvSpPr txBox="1"/>
          <p:nvPr/>
        </p:nvSpPr>
        <p:spPr>
          <a:xfrm flipH="1">
            <a:off x="8543871" y="540522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Pets As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915E1-10C0-448F-B9E3-3B5E5535D96B}"/>
              </a:ext>
            </a:extLst>
          </p:cNvPr>
          <p:cNvSpPr txBox="1"/>
          <p:nvPr/>
        </p:nvSpPr>
        <p:spPr>
          <a:xfrm flipH="1">
            <a:off x="8476549" y="2598003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Paws for Wellbeing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B688E-7A74-47F2-A741-DBD1C94D2BBA}"/>
              </a:ext>
            </a:extLst>
          </p:cNvPr>
          <p:cNvSpPr txBox="1"/>
          <p:nvPr/>
        </p:nvSpPr>
        <p:spPr>
          <a:xfrm flipH="1">
            <a:off x="9389760" y="333666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Church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5BC8A-359C-4576-B70F-6B7C0AC4231F}"/>
              </a:ext>
            </a:extLst>
          </p:cNvPr>
          <p:cNvSpPr txBox="1"/>
          <p:nvPr/>
        </p:nvSpPr>
        <p:spPr>
          <a:xfrm flipH="1">
            <a:off x="8075691" y="486281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3A7A2-0659-4348-934D-E35B7777A6FF}"/>
              </a:ext>
            </a:extLst>
          </p:cNvPr>
          <p:cNvSpPr txBox="1"/>
          <p:nvPr/>
        </p:nvSpPr>
        <p:spPr>
          <a:xfrm flipH="1">
            <a:off x="2277611" y="150428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Family Volunteers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49EA5-1DFA-47B5-B652-0CEC1D2DB9EE}"/>
              </a:ext>
            </a:extLst>
          </p:cNvPr>
          <p:cNvSpPr txBox="1"/>
          <p:nvPr/>
        </p:nvSpPr>
        <p:spPr>
          <a:xfrm flipH="1">
            <a:off x="6818218" y="611108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Avon Riding Centre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FD09C-CBFB-490D-A149-5B0B63D463A9}"/>
              </a:ext>
            </a:extLst>
          </p:cNvPr>
          <p:cNvSpPr txBox="1"/>
          <p:nvPr/>
        </p:nvSpPr>
        <p:spPr>
          <a:xfrm flipH="1">
            <a:off x="9389760" y="482460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Garden Centre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EE129-7570-4439-9179-607107BF72CB}"/>
              </a:ext>
            </a:extLst>
          </p:cNvPr>
          <p:cNvSpPr txBox="1"/>
          <p:nvPr/>
        </p:nvSpPr>
        <p:spPr>
          <a:xfrm flipH="1">
            <a:off x="8199921" y="1027906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Windmill Hill City Farm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33F359-7B8B-44C3-A396-DB69BA6C8EBE}"/>
              </a:ext>
            </a:extLst>
          </p:cNvPr>
          <p:cNvSpPr txBox="1"/>
          <p:nvPr/>
        </p:nvSpPr>
        <p:spPr>
          <a:xfrm flipH="1">
            <a:off x="456106" y="911546"/>
            <a:ext cx="364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Avon Wildlife Local Garden Project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88C4D-45AD-4EA3-8B62-23BD16383599}"/>
              </a:ext>
            </a:extLst>
          </p:cNvPr>
          <p:cNvSpPr txBox="1"/>
          <p:nvPr/>
        </p:nvSpPr>
        <p:spPr>
          <a:xfrm flipH="1">
            <a:off x="6575955" y="1349090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Making Pals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136D-CF0C-4F80-8F51-806EF4EA9B3B}"/>
              </a:ext>
            </a:extLst>
          </p:cNvPr>
          <p:cNvSpPr txBox="1"/>
          <p:nvPr/>
        </p:nvSpPr>
        <p:spPr>
          <a:xfrm flipH="1">
            <a:off x="368454" y="4579504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All-Aboard </a:t>
            </a:r>
            <a:r>
              <a:rPr lang="en-GB" dirty="0" err="1">
                <a:solidFill>
                  <a:srgbClr val="C00000"/>
                </a:solidFill>
              </a:rPr>
              <a:t>Watersports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FC0AC-6826-415F-9348-775A8EE0BA28}"/>
              </a:ext>
            </a:extLst>
          </p:cNvPr>
          <p:cNvSpPr txBox="1"/>
          <p:nvPr/>
        </p:nvSpPr>
        <p:spPr>
          <a:xfrm flipH="1">
            <a:off x="1248082" y="298306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Local Shops &amp; Cafes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8B0E1-3EE4-4F85-8AEC-6859A3A2D251}"/>
              </a:ext>
            </a:extLst>
          </p:cNvPr>
          <p:cNvSpPr txBox="1"/>
          <p:nvPr/>
        </p:nvSpPr>
        <p:spPr>
          <a:xfrm>
            <a:off x="1248082" y="198723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Corporate Volunteers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C628A-F9C5-45A3-8AF2-1DBCDF49DDAD}"/>
              </a:ext>
            </a:extLst>
          </p:cNvPr>
          <p:cNvSpPr txBox="1"/>
          <p:nvPr/>
        </p:nvSpPr>
        <p:spPr>
          <a:xfrm>
            <a:off x="8997786" y="445869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Big Lunch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293F8-00A7-4211-A81B-4F37DCE59647}"/>
              </a:ext>
            </a:extLst>
          </p:cNvPr>
          <p:cNvSpPr txBox="1"/>
          <p:nvPr/>
        </p:nvSpPr>
        <p:spPr>
          <a:xfrm>
            <a:off x="8348444" y="3754982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Equal Arts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3D595-23DC-40C2-BB22-087FC607C8F7}"/>
              </a:ext>
            </a:extLst>
          </p:cNvPr>
          <p:cNvSpPr txBox="1"/>
          <p:nvPr/>
        </p:nvSpPr>
        <p:spPr>
          <a:xfrm>
            <a:off x="10451743" y="6078895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HenPower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E0AD6-78C0-42B3-82FC-DA4F2593FA91}"/>
              </a:ext>
            </a:extLst>
          </p:cNvPr>
          <p:cNvSpPr txBox="1"/>
          <p:nvPr/>
        </p:nvSpPr>
        <p:spPr>
          <a:xfrm>
            <a:off x="1216404" y="358591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Alive Activities Gardening Club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F7E9E-4805-470D-B5F9-89A5B90B9C02}"/>
              </a:ext>
            </a:extLst>
          </p:cNvPr>
          <p:cNvSpPr txBox="1"/>
          <p:nvPr/>
        </p:nvSpPr>
        <p:spPr>
          <a:xfrm flipH="1">
            <a:off x="568074" y="250122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Staff Friends &amp; Families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22DB28-AF2F-47C0-88FF-4C83879DA360}"/>
              </a:ext>
            </a:extLst>
          </p:cNvPr>
          <p:cNvSpPr txBox="1"/>
          <p:nvPr/>
        </p:nvSpPr>
        <p:spPr>
          <a:xfrm flipH="1">
            <a:off x="9112346" y="2123026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Making Pals Fishing Trips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43520-4170-406A-BFAC-B3A537F46BAD}"/>
              </a:ext>
            </a:extLst>
          </p:cNvPr>
          <p:cNvSpPr txBox="1"/>
          <p:nvPr/>
        </p:nvSpPr>
        <p:spPr>
          <a:xfrm flipH="1">
            <a:off x="1468073" y="5257395"/>
            <a:ext cx="295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Bristol Museum Art 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D171A-7A0B-4CBF-9787-A46E3D00B483}"/>
              </a:ext>
            </a:extLst>
          </p:cNvPr>
          <p:cNvSpPr txBox="1"/>
          <p:nvPr/>
        </p:nvSpPr>
        <p:spPr>
          <a:xfrm>
            <a:off x="4417749" y="1215148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Universities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D1035-5EB6-417C-9004-025416402A23}"/>
              </a:ext>
            </a:extLst>
          </p:cNvPr>
          <p:cNvSpPr txBox="1"/>
          <p:nvPr/>
        </p:nvSpPr>
        <p:spPr>
          <a:xfrm flipH="1">
            <a:off x="7499628" y="187639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Paid Entertainers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7173D-A175-426C-AFAC-ED58D526153D}"/>
              </a:ext>
            </a:extLst>
          </p:cNvPr>
          <p:cNvSpPr txBox="1"/>
          <p:nvPr/>
        </p:nvSpPr>
        <p:spPr>
          <a:xfrm>
            <a:off x="724660" y="12594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Schools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E5232D-1934-4097-A51C-419AF9460755}"/>
              </a:ext>
            </a:extLst>
          </p:cNvPr>
          <p:cNvSpPr txBox="1"/>
          <p:nvPr/>
        </p:nvSpPr>
        <p:spPr>
          <a:xfrm flipH="1">
            <a:off x="3447875" y="6295748"/>
            <a:ext cx="312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Super Market Token Schemes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EB849E-BA99-4BC8-8195-8678F66E2A9C}"/>
              </a:ext>
            </a:extLst>
          </p:cNvPr>
          <p:cNvSpPr txBox="1"/>
          <p:nvPr/>
        </p:nvSpPr>
        <p:spPr>
          <a:xfrm flipH="1">
            <a:off x="10066380" y="3722484"/>
            <a:ext cx="198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Postcode Lottery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3ACEF6-8F17-4E4A-8C8F-9495DFE57A77}"/>
              </a:ext>
            </a:extLst>
          </p:cNvPr>
          <p:cNvSpPr txBox="1"/>
          <p:nvPr/>
        </p:nvSpPr>
        <p:spPr>
          <a:xfrm flipH="1">
            <a:off x="6712182" y="313316"/>
            <a:ext cx="198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Bristol Aging Better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BD2FD5-AC39-4B64-A5B1-30A6F199D258}"/>
              </a:ext>
            </a:extLst>
          </p:cNvPr>
          <p:cNvSpPr txBox="1"/>
          <p:nvPr/>
        </p:nvSpPr>
        <p:spPr>
          <a:xfrm flipH="1">
            <a:off x="342521" y="1634604"/>
            <a:ext cx="198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VOSCUR Website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3713F4-1A4D-4345-895F-3D3427B26D58}"/>
              </a:ext>
            </a:extLst>
          </p:cNvPr>
          <p:cNvSpPr txBox="1"/>
          <p:nvPr/>
        </p:nvSpPr>
        <p:spPr>
          <a:xfrm>
            <a:off x="342521" y="4932133"/>
            <a:ext cx="383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Heritage Lottery Funded Project WW2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8A66F5-83EA-4722-8DEA-E824F9BAC91D}"/>
              </a:ext>
            </a:extLst>
          </p:cNvPr>
          <p:cNvSpPr txBox="1"/>
          <p:nvPr/>
        </p:nvSpPr>
        <p:spPr>
          <a:xfrm flipH="1">
            <a:off x="7626303" y="579073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Scout &amp; Brownie Groups</a:t>
            </a:r>
          </a:p>
        </p:txBody>
      </p:sp>
    </p:spTree>
    <p:extLst>
      <p:ext uri="{BB962C8B-B14F-4D97-AF65-F5344CB8AC3E}">
        <p14:creationId xmlns:p14="http://schemas.microsoft.com/office/powerpoint/2010/main" val="3961280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891506"/>
            <a:ext cx="4676775" cy="42195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93DB0-0535-45C2-A9DB-1E2469C1FF95}"/>
              </a:ext>
            </a:extLst>
          </p:cNvPr>
          <p:cNvSpPr txBox="1"/>
          <p:nvPr/>
        </p:nvSpPr>
        <p:spPr>
          <a:xfrm>
            <a:off x="9278224" y="1690688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Colleges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676C-22A8-4156-9FF6-82E51835C85E}"/>
              </a:ext>
            </a:extLst>
          </p:cNvPr>
          <p:cNvSpPr txBox="1"/>
          <p:nvPr/>
        </p:nvSpPr>
        <p:spPr>
          <a:xfrm>
            <a:off x="9206252" y="4243983"/>
            <a:ext cx="237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Nurseries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129B1-9C9F-4BDE-BE2C-6F15313DF130}"/>
              </a:ext>
            </a:extLst>
          </p:cNvPr>
          <p:cNvSpPr/>
          <p:nvPr/>
        </p:nvSpPr>
        <p:spPr>
          <a:xfrm>
            <a:off x="1216404" y="4112352"/>
            <a:ext cx="2122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Youth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B16E-B4AD-4237-84CF-F151714DCF6D}"/>
              </a:ext>
            </a:extLst>
          </p:cNvPr>
          <p:cNvSpPr txBox="1"/>
          <p:nvPr/>
        </p:nvSpPr>
        <p:spPr>
          <a:xfrm>
            <a:off x="422245" y="351211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Bake A Smile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C13C-FAC5-4640-8298-C96922500EB1}"/>
              </a:ext>
            </a:extLst>
          </p:cNvPr>
          <p:cNvSpPr txBox="1"/>
          <p:nvPr/>
        </p:nvSpPr>
        <p:spPr>
          <a:xfrm>
            <a:off x="662730" y="5855516"/>
            <a:ext cx="42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Bristol Bears Rugby Community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F21AB-97CC-4293-BA48-A787D1E54422}"/>
              </a:ext>
            </a:extLst>
          </p:cNvPr>
          <p:cNvSpPr txBox="1"/>
          <p:nvPr/>
        </p:nvSpPr>
        <p:spPr>
          <a:xfrm flipH="1">
            <a:off x="8543871" y="540522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Pets As 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915E1-10C0-448F-B9E3-3B5E5535D96B}"/>
              </a:ext>
            </a:extLst>
          </p:cNvPr>
          <p:cNvSpPr txBox="1"/>
          <p:nvPr/>
        </p:nvSpPr>
        <p:spPr>
          <a:xfrm flipH="1">
            <a:off x="8476549" y="2598003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Paws for Wellbeing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B688E-7A74-47F2-A741-DBD1C94D2BBA}"/>
              </a:ext>
            </a:extLst>
          </p:cNvPr>
          <p:cNvSpPr txBox="1"/>
          <p:nvPr/>
        </p:nvSpPr>
        <p:spPr>
          <a:xfrm flipH="1">
            <a:off x="9389760" y="3336668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Church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5BC8A-359C-4576-B70F-6B7C0AC4231F}"/>
              </a:ext>
            </a:extLst>
          </p:cNvPr>
          <p:cNvSpPr txBox="1"/>
          <p:nvPr/>
        </p:nvSpPr>
        <p:spPr>
          <a:xfrm flipH="1">
            <a:off x="8075691" y="486281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3A7A2-0659-4348-934D-E35B7777A6FF}"/>
              </a:ext>
            </a:extLst>
          </p:cNvPr>
          <p:cNvSpPr txBox="1"/>
          <p:nvPr/>
        </p:nvSpPr>
        <p:spPr>
          <a:xfrm flipH="1">
            <a:off x="2277611" y="150428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Family Volunteers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49EA5-1DFA-47B5-B652-0CEC1D2DB9EE}"/>
              </a:ext>
            </a:extLst>
          </p:cNvPr>
          <p:cNvSpPr txBox="1"/>
          <p:nvPr/>
        </p:nvSpPr>
        <p:spPr>
          <a:xfrm flipH="1">
            <a:off x="6818218" y="611108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Avon Riding Centre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FD09C-CBFB-490D-A149-5B0B63D463A9}"/>
              </a:ext>
            </a:extLst>
          </p:cNvPr>
          <p:cNvSpPr txBox="1"/>
          <p:nvPr/>
        </p:nvSpPr>
        <p:spPr>
          <a:xfrm flipH="1">
            <a:off x="9389760" y="482460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Garden Centre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EE129-7570-4439-9179-607107BF72CB}"/>
              </a:ext>
            </a:extLst>
          </p:cNvPr>
          <p:cNvSpPr txBox="1"/>
          <p:nvPr/>
        </p:nvSpPr>
        <p:spPr>
          <a:xfrm flipH="1">
            <a:off x="8199921" y="1027906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Windmill Hill City Farm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33F359-7B8B-44C3-A396-DB69BA6C8EBE}"/>
              </a:ext>
            </a:extLst>
          </p:cNvPr>
          <p:cNvSpPr txBox="1"/>
          <p:nvPr/>
        </p:nvSpPr>
        <p:spPr>
          <a:xfrm flipH="1">
            <a:off x="456106" y="911546"/>
            <a:ext cx="364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Avon Wildlife Local Garden Project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288C4D-45AD-4EA3-8B62-23BD16383599}"/>
              </a:ext>
            </a:extLst>
          </p:cNvPr>
          <p:cNvSpPr txBox="1"/>
          <p:nvPr/>
        </p:nvSpPr>
        <p:spPr>
          <a:xfrm flipH="1">
            <a:off x="6575955" y="1349090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Making Pals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136D-CF0C-4F80-8F51-806EF4EA9B3B}"/>
              </a:ext>
            </a:extLst>
          </p:cNvPr>
          <p:cNvSpPr txBox="1"/>
          <p:nvPr/>
        </p:nvSpPr>
        <p:spPr>
          <a:xfrm flipH="1">
            <a:off x="368454" y="4579504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All-Aboard </a:t>
            </a:r>
            <a:r>
              <a:rPr lang="en-GB" dirty="0" err="1">
                <a:solidFill>
                  <a:srgbClr val="C00000"/>
                </a:solidFill>
              </a:rPr>
              <a:t>Watersports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FC0AC-6826-415F-9348-775A8EE0BA28}"/>
              </a:ext>
            </a:extLst>
          </p:cNvPr>
          <p:cNvSpPr txBox="1"/>
          <p:nvPr/>
        </p:nvSpPr>
        <p:spPr>
          <a:xfrm flipH="1">
            <a:off x="1248082" y="298306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Local Shops &amp; Cafes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8B0E1-3EE4-4F85-8AEC-6859A3A2D251}"/>
              </a:ext>
            </a:extLst>
          </p:cNvPr>
          <p:cNvSpPr txBox="1"/>
          <p:nvPr/>
        </p:nvSpPr>
        <p:spPr>
          <a:xfrm>
            <a:off x="1248082" y="1987233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Corporate Volunteers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C628A-F9C5-45A3-8AF2-1DBCDF49DDAD}"/>
              </a:ext>
            </a:extLst>
          </p:cNvPr>
          <p:cNvSpPr txBox="1"/>
          <p:nvPr/>
        </p:nvSpPr>
        <p:spPr>
          <a:xfrm>
            <a:off x="8997786" y="445869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Big Lunch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293F8-00A7-4211-A81B-4F37DCE59647}"/>
              </a:ext>
            </a:extLst>
          </p:cNvPr>
          <p:cNvSpPr txBox="1"/>
          <p:nvPr/>
        </p:nvSpPr>
        <p:spPr>
          <a:xfrm>
            <a:off x="8348444" y="3754982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Equal Arts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3D595-23DC-40C2-BB22-087FC607C8F7}"/>
              </a:ext>
            </a:extLst>
          </p:cNvPr>
          <p:cNvSpPr txBox="1"/>
          <p:nvPr/>
        </p:nvSpPr>
        <p:spPr>
          <a:xfrm>
            <a:off x="10451743" y="6078895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HenPower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E0AD6-78C0-42B3-82FC-DA4F2593FA91}"/>
              </a:ext>
            </a:extLst>
          </p:cNvPr>
          <p:cNvSpPr txBox="1"/>
          <p:nvPr/>
        </p:nvSpPr>
        <p:spPr>
          <a:xfrm>
            <a:off x="1216404" y="358591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Alive Activities Gardening Club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F7E9E-4805-470D-B5F9-89A5B90B9C02}"/>
              </a:ext>
            </a:extLst>
          </p:cNvPr>
          <p:cNvSpPr txBox="1"/>
          <p:nvPr/>
        </p:nvSpPr>
        <p:spPr>
          <a:xfrm flipH="1">
            <a:off x="568074" y="250122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Staff Friends &amp; Families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22DB28-AF2F-47C0-88FF-4C83879DA360}"/>
              </a:ext>
            </a:extLst>
          </p:cNvPr>
          <p:cNvSpPr txBox="1"/>
          <p:nvPr/>
        </p:nvSpPr>
        <p:spPr>
          <a:xfrm flipH="1">
            <a:off x="9112346" y="2123026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Making Pals Fishing Trips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43520-4170-406A-BFAC-B3A537F46BAD}"/>
              </a:ext>
            </a:extLst>
          </p:cNvPr>
          <p:cNvSpPr txBox="1"/>
          <p:nvPr/>
        </p:nvSpPr>
        <p:spPr>
          <a:xfrm flipH="1">
            <a:off x="1468073" y="5257395"/>
            <a:ext cx="295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Bristol Museum Art 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D171A-7A0B-4CBF-9787-A46E3D00B483}"/>
              </a:ext>
            </a:extLst>
          </p:cNvPr>
          <p:cNvSpPr txBox="1"/>
          <p:nvPr/>
        </p:nvSpPr>
        <p:spPr>
          <a:xfrm>
            <a:off x="4417749" y="1215148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Universities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D1035-5EB6-417C-9004-025416402A23}"/>
              </a:ext>
            </a:extLst>
          </p:cNvPr>
          <p:cNvSpPr txBox="1"/>
          <p:nvPr/>
        </p:nvSpPr>
        <p:spPr>
          <a:xfrm flipH="1">
            <a:off x="7499628" y="187639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Paid Entertainers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7173D-A175-426C-AFAC-ED58D526153D}"/>
              </a:ext>
            </a:extLst>
          </p:cNvPr>
          <p:cNvSpPr txBox="1"/>
          <p:nvPr/>
        </p:nvSpPr>
        <p:spPr>
          <a:xfrm>
            <a:off x="724660" y="12594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Schools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E5232D-1934-4097-A51C-419AF9460755}"/>
              </a:ext>
            </a:extLst>
          </p:cNvPr>
          <p:cNvSpPr txBox="1"/>
          <p:nvPr/>
        </p:nvSpPr>
        <p:spPr>
          <a:xfrm flipH="1">
            <a:off x="3447875" y="6295748"/>
            <a:ext cx="312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Super Market Token Schemes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EB849E-BA99-4BC8-8195-8678F66E2A9C}"/>
              </a:ext>
            </a:extLst>
          </p:cNvPr>
          <p:cNvSpPr txBox="1"/>
          <p:nvPr/>
        </p:nvSpPr>
        <p:spPr>
          <a:xfrm flipH="1">
            <a:off x="10066380" y="3722484"/>
            <a:ext cx="198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Postcode Lottery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3ACEF6-8F17-4E4A-8C8F-9495DFE57A77}"/>
              </a:ext>
            </a:extLst>
          </p:cNvPr>
          <p:cNvSpPr txBox="1"/>
          <p:nvPr/>
        </p:nvSpPr>
        <p:spPr>
          <a:xfrm flipH="1">
            <a:off x="6712182" y="313316"/>
            <a:ext cx="198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Bristol Aging Better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BD2FD5-AC39-4B64-A5B1-30A6F199D258}"/>
              </a:ext>
            </a:extLst>
          </p:cNvPr>
          <p:cNvSpPr txBox="1"/>
          <p:nvPr/>
        </p:nvSpPr>
        <p:spPr>
          <a:xfrm flipH="1">
            <a:off x="342521" y="1634604"/>
            <a:ext cx="198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VOSCUR Website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3713F4-1A4D-4345-895F-3D3427B26D58}"/>
              </a:ext>
            </a:extLst>
          </p:cNvPr>
          <p:cNvSpPr txBox="1"/>
          <p:nvPr/>
        </p:nvSpPr>
        <p:spPr>
          <a:xfrm>
            <a:off x="342521" y="4932133"/>
            <a:ext cx="383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Heritage Lottery Funded Project WW2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A86A70-5122-43C0-9161-8676F97EF7DF}"/>
              </a:ext>
            </a:extLst>
          </p:cNvPr>
          <p:cNvSpPr txBox="1"/>
          <p:nvPr/>
        </p:nvSpPr>
        <p:spPr>
          <a:xfrm flipH="1">
            <a:off x="8195885" y="2993960"/>
            <a:ext cx="312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Filming for Training Resource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EE2400-7C88-4078-8DFA-3369827FE3A9}"/>
              </a:ext>
            </a:extLst>
          </p:cNvPr>
          <p:cNvSpPr txBox="1"/>
          <p:nvPr/>
        </p:nvSpPr>
        <p:spPr>
          <a:xfrm flipH="1">
            <a:off x="568074" y="3816627"/>
            <a:ext cx="312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Play Co-Written with Resident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B325B7-6E50-462E-AF66-6D486E6D5668}"/>
              </a:ext>
            </a:extLst>
          </p:cNvPr>
          <p:cNvSpPr txBox="1"/>
          <p:nvPr/>
        </p:nvSpPr>
        <p:spPr>
          <a:xfrm flipH="1">
            <a:off x="7626303" y="579073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Scout &amp; Brownie Groups</a:t>
            </a:r>
          </a:p>
        </p:txBody>
      </p:sp>
    </p:spTree>
    <p:extLst>
      <p:ext uri="{BB962C8B-B14F-4D97-AF65-F5344CB8AC3E}">
        <p14:creationId xmlns:p14="http://schemas.microsoft.com/office/powerpoint/2010/main" val="165138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1814DE16-9AB7-4658-BDEE-ACFD273D69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03089570" y="105809820"/>
            <a:chExt cx="13600196" cy="8702286"/>
          </a:xfrm>
        </p:grpSpPr>
        <p:pic>
          <p:nvPicPr>
            <p:cNvPr id="1033" name="Picture 9" descr="Engagement Snakes &amp; Ladders_Page_1">
              <a:extLst>
                <a:ext uri="{FF2B5EF4-FFF2-40B4-BE49-F238E27FC236}">
                  <a16:creationId xmlns:a16="http://schemas.microsoft.com/office/drawing/2014/main" id="{60092DEB-2A82-44AC-B5B3-4B1C458A0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0" b="4057"/>
            <a:stretch>
              <a:fillRect/>
            </a:stretch>
          </p:blipFill>
          <p:spPr bwMode="auto">
            <a:xfrm>
              <a:off x="103089570" y="105841806"/>
              <a:ext cx="6804664" cy="867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Engagement Snakes &amp; Ladders 2">
              <a:extLst>
                <a:ext uri="{FF2B5EF4-FFF2-40B4-BE49-F238E27FC236}">
                  <a16:creationId xmlns:a16="http://schemas.microsoft.com/office/drawing/2014/main" id="{0A38D897-AF4F-4EB3-91D3-CBE117AAE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3" b="5138"/>
            <a:stretch>
              <a:fillRect/>
            </a:stretch>
          </p:blipFill>
          <p:spPr bwMode="auto">
            <a:xfrm>
              <a:off x="109885102" y="105809820"/>
              <a:ext cx="6804664" cy="86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026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1814DE16-9AB7-4658-BDEE-ACFD273D69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03089570" y="105809820"/>
            <a:chExt cx="13600196" cy="8702286"/>
          </a:xfrm>
        </p:grpSpPr>
        <p:pic>
          <p:nvPicPr>
            <p:cNvPr id="1033" name="Picture 9" descr="Engagement Snakes &amp; Ladders_Page_1">
              <a:extLst>
                <a:ext uri="{FF2B5EF4-FFF2-40B4-BE49-F238E27FC236}">
                  <a16:creationId xmlns:a16="http://schemas.microsoft.com/office/drawing/2014/main" id="{60092DEB-2A82-44AC-B5B3-4B1C458A0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0" b="4057"/>
            <a:stretch>
              <a:fillRect/>
            </a:stretch>
          </p:blipFill>
          <p:spPr bwMode="auto">
            <a:xfrm>
              <a:off x="103089570" y="105841806"/>
              <a:ext cx="6804664" cy="867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Engagement Snakes &amp; Ladders 2">
              <a:extLst>
                <a:ext uri="{FF2B5EF4-FFF2-40B4-BE49-F238E27FC236}">
                  <a16:creationId xmlns:a16="http://schemas.microsoft.com/office/drawing/2014/main" id="{0A38D897-AF4F-4EB3-91D3-CBE117AAE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3" b="5138"/>
            <a:stretch>
              <a:fillRect/>
            </a:stretch>
          </p:blipFill>
          <p:spPr bwMode="auto">
            <a:xfrm>
              <a:off x="109885102" y="105809820"/>
              <a:ext cx="6804664" cy="860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8" name="Graphic 7" descr="Easel">
            <a:extLst>
              <a:ext uri="{FF2B5EF4-FFF2-40B4-BE49-F238E27FC236}">
                <a16:creationId xmlns:a16="http://schemas.microsoft.com/office/drawing/2014/main" id="{1DE78C5F-90A4-44DA-B2E5-299659870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8018" y="312819"/>
            <a:ext cx="6519435" cy="6519435"/>
          </a:xfrm>
          <a:prstGeom prst="rect">
            <a:avLst/>
          </a:prstGeom>
        </p:spPr>
      </p:pic>
      <p:pic>
        <p:nvPicPr>
          <p:cNvPr id="1026" name="Picture 2" descr="Image result for images post it notes transparent">
            <a:extLst>
              <a:ext uri="{FF2B5EF4-FFF2-40B4-BE49-F238E27FC236}">
                <a16:creationId xmlns:a16="http://schemas.microsoft.com/office/drawing/2014/main" id="{77040FDA-9619-4AA1-9B3F-A5425571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06" y="2502921"/>
            <a:ext cx="1623384" cy="1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mages post it notes transparent">
            <a:extLst>
              <a:ext uri="{FF2B5EF4-FFF2-40B4-BE49-F238E27FC236}">
                <a16:creationId xmlns:a16="http://schemas.microsoft.com/office/drawing/2014/main" id="{B7FF17F1-66B4-45B1-A15B-9AB4DE26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79" y="2153433"/>
            <a:ext cx="1623384" cy="1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images post it notes transparent">
            <a:extLst>
              <a:ext uri="{FF2B5EF4-FFF2-40B4-BE49-F238E27FC236}">
                <a16:creationId xmlns:a16="http://schemas.microsoft.com/office/drawing/2014/main" id="{4BA77AA1-32B8-4324-BDF8-2F4F8670D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13" y="3131188"/>
            <a:ext cx="1623384" cy="1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C6D758-5521-4460-9653-31CB281E7304}"/>
              </a:ext>
            </a:extLst>
          </p:cNvPr>
          <p:cNvSpPr/>
          <p:nvPr/>
        </p:nvSpPr>
        <p:spPr>
          <a:xfrm>
            <a:off x="4816292" y="2204765"/>
            <a:ext cx="3242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Your Pledges</a:t>
            </a:r>
          </a:p>
        </p:txBody>
      </p:sp>
    </p:spTree>
    <p:extLst>
      <p:ext uri="{BB962C8B-B14F-4D97-AF65-F5344CB8AC3E}">
        <p14:creationId xmlns:p14="http://schemas.microsoft.com/office/powerpoint/2010/main" val="272030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4616-4911-44FB-96E3-9838260E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630"/>
            <a:ext cx="9144000" cy="1371314"/>
          </a:xfrm>
        </p:spPr>
        <p:txBody>
          <a:bodyPr/>
          <a:lstStyle/>
          <a:p>
            <a:r>
              <a:rPr lang="en-GB" b="1" dirty="0">
                <a:solidFill>
                  <a:srgbClr val="CC0066"/>
                </a:solidFill>
              </a:rPr>
              <a:t>Final Thoughts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96B89-C236-4343-BF3F-3B1F46F15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934" y="1775638"/>
            <a:ext cx="7091917" cy="28658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</a:rPr>
              <a:t>Start small, the more you do the more contacts you make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</a:rPr>
              <a:t>Don’t give up if things don’t work first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</a:rPr>
              <a:t>Think about DBS/references but don’t let it stop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</a:rPr>
              <a:t>Share with each other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6600"/>
              </a:solidFill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FC17A7B-F295-44E8-AEED-AC978BE12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7"/>
          <a:stretch/>
        </p:blipFill>
        <p:spPr>
          <a:xfrm>
            <a:off x="1082398" y="4641536"/>
            <a:ext cx="10388035" cy="17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4616-4911-44FB-96E3-9838260E8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630"/>
            <a:ext cx="9144000" cy="1371314"/>
          </a:xfrm>
        </p:spPr>
        <p:txBody>
          <a:bodyPr/>
          <a:lstStyle/>
          <a:p>
            <a:r>
              <a:rPr lang="en-GB" b="1" dirty="0">
                <a:solidFill>
                  <a:srgbClr val="CC0066"/>
                </a:solidFill>
              </a:rPr>
              <a:t>Useful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96B89-C236-4343-BF3F-3B1F46F15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934" y="1775638"/>
            <a:ext cx="7091917" cy="28658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https://www.alzheimers.org.uk/sites/default/files/2018-05/Care_Home_toolkit.pdf</a:t>
            </a:r>
            <a:endParaRPr lang="en-GB" b="1" dirty="0">
              <a:solidFill>
                <a:srgbClr val="0066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file:///X:/Documents%20from%20Old%20Network/C&amp;SW/Engagement%20MHL-Newsletter-web.pdf</a:t>
            </a:r>
            <a:endParaRPr lang="en-GB" b="1" dirty="0">
              <a:solidFill>
                <a:srgbClr val="0066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https://www.stmonicatrust.org.uk/guide</a:t>
            </a:r>
            <a:endParaRPr lang="en-GB" b="1" dirty="0">
              <a:solidFill>
                <a:srgbClr val="0066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https://aliveactivities.org/projects/all-projects/</a:t>
            </a:r>
            <a:endParaRPr lang="en-GB" b="1" dirty="0">
              <a:solidFill>
                <a:srgbClr val="0066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66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6600"/>
              </a:solidFill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FC17A7B-F295-44E8-AEED-AC978BE12B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7"/>
          <a:stretch/>
        </p:blipFill>
        <p:spPr>
          <a:xfrm>
            <a:off x="1082398" y="4641536"/>
            <a:ext cx="10388035" cy="1723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CC2CF-2247-4317-BB8B-CE81CFC2E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833" y="1775638"/>
            <a:ext cx="1071172" cy="1073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41613-8982-49AB-960E-E2F267557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851" y="1820842"/>
            <a:ext cx="1220818" cy="172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71CC4-12D7-47C4-9175-91F4B80B66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887" y="3251119"/>
            <a:ext cx="2301047" cy="574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E867D-5677-431F-8D36-26F74D4DC1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509" y="3753129"/>
            <a:ext cx="1066683" cy="11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D65-7249-4C6A-8AA4-BA58221B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10758163" cy="1119673"/>
          </a:xfrm>
        </p:spPr>
        <p:txBody>
          <a:bodyPr/>
          <a:lstStyle/>
          <a:p>
            <a:pPr algn="ctr"/>
            <a:r>
              <a:rPr lang="en-GB" dirty="0"/>
              <a:t>Why bother with community engagement?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67DD-EEBE-4B90-A101-FC8B0B34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5713"/>
            <a:ext cx="3932237" cy="3811588"/>
          </a:xfrm>
        </p:spPr>
        <p:txBody>
          <a:bodyPr/>
          <a:lstStyle/>
          <a:p>
            <a:r>
              <a:rPr lang="en-GB" dirty="0"/>
              <a:t>All members of the community can play a vital role in ensuring the health and wellbeing of residents in care homes.</a:t>
            </a:r>
          </a:p>
          <a:p>
            <a:r>
              <a:rPr lang="en-GB" dirty="0"/>
              <a:t>Being in a care home can feel very isolating.</a:t>
            </a:r>
          </a:p>
          <a:p>
            <a:r>
              <a:rPr lang="en-GB" dirty="0"/>
              <a:t>It can help give residents more time for socialisation and interaction.</a:t>
            </a:r>
          </a:p>
          <a:p>
            <a:r>
              <a:rPr lang="en-GB" dirty="0"/>
              <a:t>By engaging with the community you can help to challenge negative public perception and show how great your homes are.</a:t>
            </a:r>
          </a:p>
          <a:p>
            <a:r>
              <a:rPr lang="en-GB" dirty="0"/>
              <a:t>Community engagement can be very fulfilling for those involved on all sides from residents to staff working in the care home and the volunteers themselves.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53AA7BF-B3BA-4E42-BE0E-C66A2123C1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1118" r="13595" b="1118"/>
          <a:stretch/>
        </p:blipFill>
        <p:spPr>
          <a:xfrm>
            <a:off x="5010539" y="2215713"/>
            <a:ext cx="6699380" cy="3154363"/>
          </a:xfrm>
        </p:spPr>
      </p:pic>
    </p:spTree>
    <p:extLst>
      <p:ext uri="{BB962C8B-B14F-4D97-AF65-F5344CB8AC3E}">
        <p14:creationId xmlns:p14="http://schemas.microsoft.com/office/powerpoint/2010/main" val="142166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D65-7249-4C6A-8AA4-BA58221B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started?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67DD-EEBE-4B90-A101-FC8B0B34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89212"/>
            <a:ext cx="3932237" cy="3811588"/>
          </a:xfrm>
        </p:spPr>
        <p:txBody>
          <a:bodyPr/>
          <a:lstStyle/>
          <a:p>
            <a:r>
              <a:rPr lang="en-GB" dirty="0"/>
              <a:t>You are probably doing more than you realise already.</a:t>
            </a:r>
          </a:p>
        </p:txBody>
      </p:sp>
    </p:spTree>
    <p:extLst>
      <p:ext uri="{BB962C8B-B14F-4D97-AF65-F5344CB8AC3E}">
        <p14:creationId xmlns:p14="http://schemas.microsoft.com/office/powerpoint/2010/main" val="240659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D65-7249-4C6A-8AA4-BA58221B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started?</a:t>
            </a:r>
          </a:p>
        </p:txBody>
      </p:sp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91020FAE-C59C-4961-A760-6F714AE13B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67DD-EEBE-4B90-A101-FC8B0B34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89212"/>
            <a:ext cx="3932237" cy="3811588"/>
          </a:xfrm>
        </p:spPr>
        <p:txBody>
          <a:bodyPr/>
          <a:lstStyle/>
          <a:p>
            <a:r>
              <a:rPr lang="en-GB" dirty="0"/>
              <a:t>You are probably doing more than you realise already.</a:t>
            </a:r>
          </a:p>
        </p:txBody>
      </p:sp>
    </p:spTree>
    <p:extLst>
      <p:ext uri="{BB962C8B-B14F-4D97-AF65-F5344CB8AC3E}">
        <p14:creationId xmlns:p14="http://schemas.microsoft.com/office/powerpoint/2010/main" val="306152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D65-7249-4C6A-8AA4-BA58221B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started?</a:t>
            </a:r>
          </a:p>
        </p:txBody>
      </p:sp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91020FAE-C59C-4961-A760-6F714AE13B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67DD-EEBE-4B90-A101-FC8B0B34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89212"/>
            <a:ext cx="3932237" cy="3811588"/>
          </a:xfrm>
        </p:spPr>
        <p:txBody>
          <a:bodyPr/>
          <a:lstStyle/>
          <a:p>
            <a:r>
              <a:rPr lang="en-GB" dirty="0"/>
              <a:t>You are probably doing more than you realise already.</a:t>
            </a:r>
          </a:p>
          <a:p>
            <a:r>
              <a:rPr lang="en-GB" dirty="0"/>
              <a:t>Start small and things will grow as your network expands.</a:t>
            </a:r>
          </a:p>
          <a:p>
            <a:r>
              <a:rPr lang="en-GB" dirty="0"/>
              <a:t>If you are unsure how a local group can get involved, just ask them.</a:t>
            </a:r>
          </a:p>
          <a:p>
            <a:r>
              <a:rPr lang="en-GB" dirty="0"/>
              <a:t>It may help to start off a relationship with an event such as an afternoon tea that you invite a local group to come along to.</a:t>
            </a:r>
          </a:p>
          <a:p>
            <a:r>
              <a:rPr lang="en-GB" dirty="0"/>
              <a:t>Don’t be afraid to approach people and ask, you will be surprised how many positive responses you get.</a:t>
            </a:r>
          </a:p>
        </p:txBody>
      </p:sp>
    </p:spTree>
    <p:extLst>
      <p:ext uri="{BB962C8B-B14F-4D97-AF65-F5344CB8AC3E}">
        <p14:creationId xmlns:p14="http://schemas.microsoft.com/office/powerpoint/2010/main" val="389172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21" y="365125"/>
            <a:ext cx="8808440" cy="1614677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good way to start is by drawing an asset map of your local community and put your home at the centre of it.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91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21" y="365125"/>
            <a:ext cx="8808440" cy="1614677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good way to start is by drawing an asset map of your local community and put your home at the centre of it.</a:t>
            </a:r>
            <a:b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2273300"/>
            <a:ext cx="4676775" cy="4219575"/>
          </a:xfrm>
        </p:spPr>
      </p:pic>
    </p:spTree>
    <p:extLst>
      <p:ext uri="{BB962C8B-B14F-4D97-AF65-F5344CB8AC3E}">
        <p14:creationId xmlns:p14="http://schemas.microsoft.com/office/powerpoint/2010/main" val="378637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891506"/>
            <a:ext cx="4676775" cy="421957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D5BC8A-359C-4576-B70F-6B7C0AC4231F}"/>
              </a:ext>
            </a:extLst>
          </p:cNvPr>
          <p:cNvSpPr txBox="1"/>
          <p:nvPr/>
        </p:nvSpPr>
        <p:spPr>
          <a:xfrm flipH="1">
            <a:off x="8075691" y="486281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Nuns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3A7A2-0659-4348-934D-E35B7777A6FF}"/>
              </a:ext>
            </a:extLst>
          </p:cNvPr>
          <p:cNvSpPr txBox="1"/>
          <p:nvPr/>
        </p:nvSpPr>
        <p:spPr>
          <a:xfrm flipH="1">
            <a:off x="2277611" y="150428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Family Volunteers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F7E9E-4805-470D-B5F9-89A5B90B9C02}"/>
              </a:ext>
            </a:extLst>
          </p:cNvPr>
          <p:cNvSpPr txBox="1"/>
          <p:nvPr/>
        </p:nvSpPr>
        <p:spPr>
          <a:xfrm flipH="1">
            <a:off x="568074" y="250122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Staff Friends &amp; Families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D1035-5EB6-417C-9004-025416402A23}"/>
              </a:ext>
            </a:extLst>
          </p:cNvPr>
          <p:cNvSpPr txBox="1"/>
          <p:nvPr/>
        </p:nvSpPr>
        <p:spPr>
          <a:xfrm flipH="1">
            <a:off x="7499628" y="187639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Paid Entertainers</a:t>
            </a:r>
          </a:p>
        </p:txBody>
      </p:sp>
    </p:spTree>
    <p:extLst>
      <p:ext uri="{BB962C8B-B14F-4D97-AF65-F5344CB8AC3E}">
        <p14:creationId xmlns:p14="http://schemas.microsoft.com/office/powerpoint/2010/main" val="2535955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B16-245B-415F-AE67-A32D8A1D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Asset Map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6D75249-5FF1-420B-ABE2-6490642C1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891506"/>
            <a:ext cx="4676775" cy="42195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2B6E1-294D-40F4-9ACA-780A139B49EC}"/>
              </a:ext>
            </a:extLst>
          </p:cNvPr>
          <p:cNvSpPr txBox="1"/>
          <p:nvPr/>
        </p:nvSpPr>
        <p:spPr>
          <a:xfrm>
            <a:off x="724660" y="1259422"/>
            <a:ext cx="1243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Schools</a:t>
            </a:r>
          </a:p>
          <a:p>
            <a:r>
              <a:rPr lang="en-GB" sz="1200" dirty="0"/>
              <a:t>Silverhill </a:t>
            </a:r>
          </a:p>
          <a:p>
            <a:r>
              <a:rPr lang="en-GB" sz="1200" dirty="0"/>
              <a:t>St Mary Redcliffe</a:t>
            </a:r>
          </a:p>
          <a:p>
            <a:r>
              <a:rPr lang="en-GB" sz="1200" dirty="0" err="1"/>
              <a:t>Kingsweston</a:t>
            </a:r>
            <a:endParaRPr lang="en-GB" sz="1200" dirty="0"/>
          </a:p>
          <a:p>
            <a:r>
              <a:rPr lang="en-GB" sz="1200" dirty="0"/>
              <a:t>Badminton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93DB0-0535-45C2-A9DB-1E2469C1FF95}"/>
              </a:ext>
            </a:extLst>
          </p:cNvPr>
          <p:cNvSpPr txBox="1"/>
          <p:nvPr/>
        </p:nvSpPr>
        <p:spPr>
          <a:xfrm>
            <a:off x="9278224" y="1690688"/>
            <a:ext cx="1448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Colleges</a:t>
            </a:r>
          </a:p>
          <a:p>
            <a:r>
              <a:rPr lang="en-GB" sz="1200" dirty="0"/>
              <a:t>City of Bristol</a:t>
            </a:r>
          </a:p>
          <a:p>
            <a:r>
              <a:rPr lang="en-GB" sz="1200" dirty="0"/>
              <a:t>South </a:t>
            </a:r>
            <a:r>
              <a:rPr lang="en-GB" sz="1200" dirty="0" err="1"/>
              <a:t>Glos</a:t>
            </a:r>
            <a:r>
              <a:rPr lang="en-GB" sz="1200" dirty="0"/>
              <a:t> &amp; Stroud</a:t>
            </a:r>
          </a:p>
          <a:p>
            <a:r>
              <a:rPr lang="en-GB" sz="1200" dirty="0"/>
              <a:t>Bath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676C-22A8-4156-9FF6-82E51835C85E}"/>
              </a:ext>
            </a:extLst>
          </p:cNvPr>
          <p:cNvSpPr txBox="1"/>
          <p:nvPr/>
        </p:nvSpPr>
        <p:spPr>
          <a:xfrm>
            <a:off x="9206252" y="4243983"/>
            <a:ext cx="23789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Nurseries</a:t>
            </a:r>
          </a:p>
          <a:p>
            <a:r>
              <a:rPr lang="en-GB" sz="1200" dirty="0"/>
              <a:t>Southern Links Children’s Centre</a:t>
            </a:r>
          </a:p>
          <a:p>
            <a:r>
              <a:rPr lang="en-GB" sz="1200" dirty="0"/>
              <a:t>Jack &amp; Jill Nursery</a:t>
            </a:r>
          </a:p>
          <a:p>
            <a:r>
              <a:rPr lang="en-GB" sz="1200" dirty="0"/>
              <a:t>Once Upon A Time Nursery</a:t>
            </a:r>
          </a:p>
          <a:p>
            <a:r>
              <a:rPr lang="en-GB" sz="1200" dirty="0"/>
              <a:t>Winterbourne Early Years</a:t>
            </a:r>
          </a:p>
          <a:p>
            <a:r>
              <a:rPr lang="en-GB" sz="1200" dirty="0"/>
              <a:t>Little Hayes &amp; </a:t>
            </a:r>
            <a:r>
              <a:rPr lang="en-GB" sz="1200" dirty="0" err="1"/>
              <a:t>Hillfields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129B1-9C9F-4BDE-BE2C-6F15313DF130}"/>
              </a:ext>
            </a:extLst>
          </p:cNvPr>
          <p:cNvSpPr/>
          <p:nvPr/>
        </p:nvSpPr>
        <p:spPr>
          <a:xfrm>
            <a:off x="1216404" y="4112352"/>
            <a:ext cx="2122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Youth Groups</a:t>
            </a:r>
          </a:p>
          <a:p>
            <a:r>
              <a:rPr lang="en-GB" sz="1200" dirty="0"/>
              <a:t>Duke of Edinburgh </a:t>
            </a:r>
          </a:p>
          <a:p>
            <a:r>
              <a:rPr lang="en-GB" sz="1200" dirty="0"/>
              <a:t>National Citizens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6529A-6E6F-49DF-BDB5-5648B0623125}"/>
              </a:ext>
            </a:extLst>
          </p:cNvPr>
          <p:cNvSpPr txBox="1"/>
          <p:nvPr/>
        </p:nvSpPr>
        <p:spPr>
          <a:xfrm>
            <a:off x="4417749" y="1215148"/>
            <a:ext cx="1278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Universities</a:t>
            </a:r>
          </a:p>
          <a:p>
            <a:r>
              <a:rPr lang="en-GB" sz="1200" dirty="0"/>
              <a:t>UWE</a:t>
            </a:r>
          </a:p>
          <a:p>
            <a:r>
              <a:rPr lang="en-GB" sz="1200" dirty="0"/>
              <a:t>Bristol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BA192-16B3-41D0-84AB-38D3B6C04E85}"/>
              </a:ext>
            </a:extLst>
          </p:cNvPr>
          <p:cNvSpPr txBox="1"/>
          <p:nvPr/>
        </p:nvSpPr>
        <p:spPr>
          <a:xfrm flipH="1">
            <a:off x="2277611" y="150428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Family Volunteers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E7DB4-7216-49D0-B075-AE7CEEECDEFD}"/>
              </a:ext>
            </a:extLst>
          </p:cNvPr>
          <p:cNvSpPr txBox="1"/>
          <p:nvPr/>
        </p:nvSpPr>
        <p:spPr>
          <a:xfrm flipH="1">
            <a:off x="568074" y="2501221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Staff Friends &amp; Families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43480-9797-4D92-BAD4-C6732349C067}"/>
              </a:ext>
            </a:extLst>
          </p:cNvPr>
          <p:cNvSpPr txBox="1"/>
          <p:nvPr/>
        </p:nvSpPr>
        <p:spPr>
          <a:xfrm flipH="1">
            <a:off x="7499628" y="1876395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Paid Entertainers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E6525-0EAD-47D5-9700-1AFCDEBE1115}"/>
              </a:ext>
            </a:extLst>
          </p:cNvPr>
          <p:cNvSpPr txBox="1"/>
          <p:nvPr/>
        </p:nvSpPr>
        <p:spPr>
          <a:xfrm flipH="1">
            <a:off x="8075691" y="4862812"/>
            <a:ext cx="25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Nuns</a:t>
            </a:r>
          </a:p>
        </p:txBody>
      </p:sp>
    </p:spTree>
    <p:extLst>
      <p:ext uri="{BB962C8B-B14F-4D97-AF65-F5344CB8AC3E}">
        <p14:creationId xmlns:p14="http://schemas.microsoft.com/office/powerpoint/2010/main" val="303973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774</Words>
  <Application>Microsoft Office PowerPoint</Application>
  <PresentationFormat>Widescreen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Keeping Community Connections Alive </vt:lpstr>
      <vt:lpstr>Why bother with community engagement?</vt:lpstr>
      <vt:lpstr>How do I get started?</vt:lpstr>
      <vt:lpstr>How do I get started?</vt:lpstr>
      <vt:lpstr>How do I get started?</vt:lpstr>
      <vt:lpstr>  Asset Map  A good way to start is by drawing an asset map of your local community and put your home at the centre of it. </vt:lpstr>
      <vt:lpstr>  Asset Map  A good way to start is by drawing an asset map of your local community and put your home at the centre of it. </vt:lpstr>
      <vt:lpstr>Asset Map</vt:lpstr>
      <vt:lpstr>Asset Map</vt:lpstr>
      <vt:lpstr>Asset Map</vt:lpstr>
      <vt:lpstr>Asset Map</vt:lpstr>
      <vt:lpstr>Asset Map</vt:lpstr>
      <vt:lpstr>Asset Map</vt:lpstr>
      <vt:lpstr>PowerPoint Presentation</vt:lpstr>
      <vt:lpstr>PowerPoint Presentation</vt:lpstr>
      <vt:lpstr>Final Thoughts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Community Engagement Alive</dc:title>
  <dc:creator>Sam</dc:creator>
  <cp:lastModifiedBy>David Smallacombe</cp:lastModifiedBy>
  <cp:revision>19</cp:revision>
  <cp:lastPrinted>2018-11-19T10:44:04Z</cp:lastPrinted>
  <dcterms:created xsi:type="dcterms:W3CDTF">2018-11-16T13:52:41Z</dcterms:created>
  <dcterms:modified xsi:type="dcterms:W3CDTF">2018-11-20T11:01:00Z</dcterms:modified>
</cp:coreProperties>
</file>