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163" r:id="rId2"/>
    <p:sldId id="1192" r:id="rId3"/>
    <p:sldId id="1204" r:id="rId4"/>
    <p:sldId id="1208" r:id="rId5"/>
    <p:sldId id="1207" r:id="rId6"/>
    <p:sldId id="1210" r:id="rId7"/>
    <p:sldId id="1199" r:id="rId8"/>
    <p:sldId id="1205" r:id="rId9"/>
    <p:sldId id="1209" r:id="rId10"/>
    <p:sldId id="1211" r:id="rId11"/>
    <p:sldId id="1203" r:id="rId12"/>
    <p:sldId id="1212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81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>
              <a:defRPr sz="1200"/>
            </a:lvl1pPr>
          </a:lstStyle>
          <a:p>
            <a:fld id="{54BECA0A-E9B3-46E8-8EC7-AA14EAD37D0A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2" rIns="92425" bIns="462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25" tIns="46212" rIns="92425" bIns="462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6040"/>
            <a:ext cx="2984870" cy="502675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>
              <a:defRPr sz="1200"/>
            </a:lvl1pPr>
          </a:lstStyle>
          <a:p>
            <a:fld id="{33D2960E-E63C-492B-ACAA-418A81039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0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960E-E63C-492B-ACAA-418A81039B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960E-E63C-492B-ACAA-418A81039B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39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960E-E63C-492B-ACAA-418A81039B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4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960E-E63C-492B-ACAA-418A81039B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5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49"/>
            <a:fld id="{A99E1CD9-8D4C-B240-A1BC-7CF97D35F62B}" type="slidenum">
              <a:rPr lang="en-US">
                <a:solidFill>
                  <a:prstClr val="black"/>
                </a:solidFill>
                <a:latin typeface="Calibri"/>
              </a:rPr>
              <a:pPr defTabSz="924249"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11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960E-E63C-492B-ACAA-418A81039B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6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word policy and a subject……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49"/>
            <a:fld id="{A99E1CD9-8D4C-B240-A1BC-7CF97D35F62B}" type="slidenum">
              <a:rPr lang="en-US">
                <a:solidFill>
                  <a:prstClr val="black"/>
                </a:solidFill>
                <a:latin typeface="Calibri"/>
              </a:rPr>
              <a:pPr defTabSz="924249"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27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word policy and a subject……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49"/>
            <a:fld id="{A99E1CD9-8D4C-B240-A1BC-7CF97D35F62B}" type="slidenum">
              <a:rPr lang="en-US">
                <a:solidFill>
                  <a:prstClr val="black"/>
                </a:solidFill>
                <a:latin typeface="Calibri"/>
              </a:rPr>
              <a:pPr defTabSz="924249"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05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49"/>
            <a:fld id="{A99E1CD9-8D4C-B240-A1BC-7CF97D35F62B}" type="slidenum">
              <a:rPr lang="en-US">
                <a:solidFill>
                  <a:prstClr val="black"/>
                </a:solidFill>
                <a:latin typeface="Calibri"/>
              </a:rPr>
              <a:pPr defTabSz="924249"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29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49"/>
            <a:fld id="{A99E1CD9-8D4C-B240-A1BC-7CF97D35F62B}" type="slidenum">
              <a:rPr lang="en-US">
                <a:solidFill>
                  <a:prstClr val="black"/>
                </a:solidFill>
                <a:latin typeface="Calibri"/>
              </a:rPr>
              <a:pPr defTabSz="924249"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37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249"/>
            <a:fld id="{A99E1CD9-8D4C-B240-A1BC-7CF97D35F62B}" type="slidenum">
              <a:rPr lang="en-US">
                <a:solidFill>
                  <a:prstClr val="black"/>
                </a:solidFill>
                <a:latin typeface="Calibri"/>
              </a:rPr>
              <a:pPr defTabSz="924249"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14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9576" y="5168639"/>
            <a:ext cx="0" cy="1098604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8641"/>
            <a:ext cx="12144023" cy="132503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70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33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97" y="2474025"/>
            <a:ext cx="6376961" cy="1442675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4977" y="2382561"/>
            <a:ext cx="0" cy="1986844"/>
          </a:xfrm>
          <a:prstGeom prst="line">
            <a:avLst/>
          </a:prstGeom>
          <a:ln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9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33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97" y="2474025"/>
            <a:ext cx="6376961" cy="1442675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4977" y="2382561"/>
            <a:ext cx="0" cy="1986844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96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33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69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422400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-79729" y="838872"/>
            <a:ext cx="677332" cy="0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463" y="343314"/>
            <a:ext cx="10721920" cy="144267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465" y="2388811"/>
            <a:ext cx="10361937" cy="39513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672084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982980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28575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520190" indent="-28575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2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33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97" y="2474025"/>
            <a:ext cx="6376961" cy="1442675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44977" y="2382561"/>
            <a:ext cx="0" cy="1986844"/>
          </a:xfrm>
          <a:prstGeom prst="line">
            <a:avLst/>
          </a:prstGeom>
          <a:ln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2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44356" y="301095"/>
            <a:ext cx="5090027" cy="1442675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44358" y="2489945"/>
            <a:ext cx="4730044" cy="39513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184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64008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23444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9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0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-79729" y="1064651"/>
            <a:ext cx="677332" cy="0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463" y="526873"/>
            <a:ext cx="10721920" cy="1442675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465" y="2038390"/>
            <a:ext cx="10361937" cy="39513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672084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982980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28575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520190" indent="-28575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4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-79729" y="1064651"/>
            <a:ext cx="677332" cy="0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463" y="526873"/>
            <a:ext cx="10721920" cy="144267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302F2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465" y="2038390"/>
            <a:ext cx="10361937" cy="39513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672084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982980" indent="-34290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28575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520190" indent="-285750">
              <a:buClr>
                <a:srgbClr val="009999"/>
              </a:buClr>
              <a:buSzPct val="60000"/>
              <a:buFont typeface="Wingdings" charset="2"/>
              <a:buChar char="§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5835653" y="1064651"/>
            <a:ext cx="508705" cy="0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44356" y="526873"/>
            <a:ext cx="5090027" cy="144267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44358" y="2489945"/>
            <a:ext cx="4730044" cy="39513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184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64008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23444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3564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44356" y="301095"/>
            <a:ext cx="5090027" cy="1442675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44358" y="2489945"/>
            <a:ext cx="4730044" cy="39513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184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64008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234440" indent="0">
              <a:buClr>
                <a:srgbClr val="009999"/>
              </a:buClr>
              <a:buSzPct val="60000"/>
              <a:buFont typeface="Wingdings" charset="2"/>
              <a:buNone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3564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5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44358" y="2489945"/>
            <a:ext cx="4730044" cy="39513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672084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982980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28575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520190" indent="-28575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718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7849" y="232077"/>
            <a:ext cx="10515600" cy="1325033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10761"/>
            <a:ext cx="520192" cy="4505"/>
          </a:xfrm>
          <a:prstGeom prst="line">
            <a:avLst/>
          </a:prstGeom>
          <a:ln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9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733631" y="1091903"/>
            <a:ext cx="4504415" cy="4504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64421" y="2217820"/>
            <a:ext cx="3673624" cy="144267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57333" y="932078"/>
            <a:ext cx="5892800" cy="39513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672084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982980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28575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520190" indent="-28575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733631" y="1091903"/>
            <a:ext cx="4504415" cy="4504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57333" y="654757"/>
            <a:ext cx="6631312" cy="144267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57333" y="2467367"/>
            <a:ext cx="5892800" cy="39513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1pPr>
            <a:lvl2pPr marL="672084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2pPr>
            <a:lvl3pPr marL="982980" indent="-34290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28575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4pPr>
            <a:lvl5pPr marL="1520190" indent="-285750">
              <a:buClr>
                <a:srgbClr val="009999"/>
              </a:buClr>
              <a:buSzPct val="60000"/>
              <a:buFont typeface="Arial" charset="0"/>
              <a:buChar char="•"/>
              <a:defRPr>
                <a:solidFill>
                  <a:srgbClr val="33353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23020" y="1896535"/>
            <a:ext cx="4311649" cy="42227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96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hyperlink" Target="https://vimeo.com/2781379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resoundbristol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950" y="2841393"/>
            <a:ext cx="4713712" cy="1031921"/>
          </a:xfrm>
          <a:prstGeom prst="rect">
            <a:avLst/>
          </a:prstGeom>
        </p:spPr>
      </p:pic>
      <p:sp>
        <p:nvSpPr>
          <p:cNvPr id="6" name="Rounded Rectangle 34">
            <a:extLst>
              <a:ext uri="{FF2B5EF4-FFF2-40B4-BE49-F238E27FC236}">
                <a16:creationId xmlns:a16="http://schemas.microsoft.com/office/drawing/2014/main" id="{3C83B503-EF85-4D78-9558-66C6A6B9C769}"/>
              </a:ext>
            </a:extLst>
          </p:cNvPr>
          <p:cNvSpPr/>
          <p:nvPr/>
        </p:nvSpPr>
        <p:spPr>
          <a:xfrm>
            <a:off x="4891265" y="4948886"/>
            <a:ext cx="4880712" cy="433450"/>
          </a:xfrm>
          <a:prstGeom prst="roundRect">
            <a:avLst>
              <a:gd name="adj" fmla="val 1907"/>
            </a:avLst>
          </a:prstGeom>
          <a:solidFill>
            <a:srgbClr val="FDC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49743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Mick Feather</a:t>
            </a:r>
          </a:p>
          <a:p>
            <a:pPr algn="ctr"/>
            <a:endParaRPr lang="en-GB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Care Business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0458" y="3873314"/>
            <a:ext cx="7521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spc="600" dirty="0">
                <a:solidFill>
                  <a:srgbClr val="FDC162"/>
                </a:solidFill>
                <a:latin typeface="Arial" charset="0"/>
                <a:ea typeface="Arial" charset="0"/>
                <a:cs typeface="Arial" charset="0"/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102311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1933926" y="6272861"/>
            <a:ext cx="574048" cy="0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A7CAEAF-95E0-4986-918B-AA9A608F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1147">
            <a:off x="2594703" y="341146"/>
            <a:ext cx="2921506" cy="422647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85CC05C-CC61-4552-9CD6-CECDB4455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428">
            <a:off x="728182" y="3291828"/>
            <a:ext cx="3559583" cy="2005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09C7D1-156B-4E8E-9F1B-D15A0C3D99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144" y="5401594"/>
            <a:ext cx="4713712" cy="1031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71446-903A-4B04-98BE-D154745EB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74393">
            <a:off x="6673381" y="208213"/>
            <a:ext cx="2822212" cy="4077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D937B1-E83F-4E5F-A0F5-958630771A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91218">
            <a:off x="8877140" y="1999576"/>
            <a:ext cx="2636709" cy="37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330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</p:spPr>
      </p:pic>
      <p:sp>
        <p:nvSpPr>
          <p:cNvPr id="24" name="Rectangle 2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52651" y="5378250"/>
            <a:ext cx="9108017" cy="1325033"/>
          </a:xfrm>
        </p:spPr>
        <p:txBody>
          <a:bodyPr/>
          <a:lstStyle/>
          <a:p>
            <a:r>
              <a:rPr lang="en-US" b="0" dirty="0"/>
              <a:t>Q&amp;A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1933926" y="6272861"/>
            <a:ext cx="574048" cy="0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54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BDEBA-E1CF-47D7-9150-4B58748378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719" y="483685"/>
            <a:ext cx="2669898" cy="584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342B96-4945-4690-B084-C1BC1FB7265E}"/>
              </a:ext>
            </a:extLst>
          </p:cNvPr>
          <p:cNvSpPr/>
          <p:nvPr/>
        </p:nvSpPr>
        <p:spPr>
          <a:xfrm>
            <a:off x="1892486" y="1452034"/>
            <a:ext cx="8407021" cy="4121623"/>
          </a:xfrm>
          <a:prstGeom prst="rect">
            <a:avLst/>
          </a:prstGeom>
          <a:noFill/>
          <a:ln>
            <a:solidFill>
              <a:srgbClr val="FEC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04EDD3-7A03-43D5-8823-9CC56CCC80E1}"/>
              </a:ext>
            </a:extLst>
          </p:cNvPr>
          <p:cNvSpPr txBox="1">
            <a:spLocks/>
          </p:cNvSpPr>
          <p:nvPr/>
        </p:nvSpPr>
        <p:spPr>
          <a:xfrm>
            <a:off x="513644" y="1803757"/>
            <a:ext cx="10922111" cy="7549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1" dirty="0">
                <a:solidFill>
                  <a:srgbClr val="312F2D"/>
                </a:solidFill>
                <a:latin typeface="Arial" panose="020B0604020202020204"/>
                <a:ea typeface="+mn-ea"/>
                <a:cs typeface="+mn-cs"/>
              </a:rPr>
              <a:t>Come and meet 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40F8-93DC-4B5A-B6C8-ABB4F8E3C49F}"/>
              </a:ext>
            </a:extLst>
          </p:cNvPr>
          <p:cNvSpPr txBox="1"/>
          <p:nvPr/>
        </p:nvSpPr>
        <p:spPr>
          <a:xfrm>
            <a:off x="2344066" y="2919230"/>
            <a:ext cx="7503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312F2D"/>
                </a:solidFill>
                <a:latin typeface="Arial" panose="020B0604020202020204"/>
              </a:rPr>
              <a:t>If you do have any questions, please feel free to come and see us at our stand where we will be more than happy to assist! </a:t>
            </a:r>
          </a:p>
        </p:txBody>
      </p:sp>
    </p:spTree>
    <p:extLst>
      <p:ext uri="{BB962C8B-B14F-4D97-AF65-F5344CB8AC3E}">
        <p14:creationId xmlns:p14="http://schemas.microsoft.com/office/powerpoint/2010/main" val="13526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B238C98-0BCB-4730-B67C-5C1CA5D7AC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b="7752"/>
          <a:stretch>
            <a:fillRect/>
          </a:stretch>
        </p:blipFill>
        <p:spPr>
          <a:xfrm>
            <a:off x="-1351722" y="-108627"/>
            <a:ext cx="13543722" cy="7075254"/>
          </a:xfr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2040836" y="6330549"/>
            <a:ext cx="417442" cy="0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54AB909-9E22-420F-8018-FAF5103ABE5D}"/>
              </a:ext>
            </a:extLst>
          </p:cNvPr>
          <p:cNvSpPr txBox="1"/>
          <p:nvPr/>
        </p:nvSpPr>
        <p:spPr>
          <a:xfrm>
            <a:off x="8282152" y="3069021"/>
            <a:ext cx="271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  <a:cs typeface="Aharoni" panose="020B0604020202020204" pitchFamily="2" charset="-79"/>
              </a:rPr>
              <a:t>Care and Support West</a:t>
            </a:r>
          </a:p>
          <a:p>
            <a:pPr fontAlgn="base"/>
            <a:r>
              <a:rPr lang="en-GB" b="1" dirty="0">
                <a:solidFill>
                  <a:srgbClr val="9C0059"/>
                </a:solidFill>
                <a:latin typeface="lulo-clean-w01-one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RESOUND Bristol</a:t>
            </a:r>
          </a:p>
          <a:p>
            <a:pPr fontAlgn="base"/>
            <a:r>
              <a:rPr lang="en-GB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12</a:t>
            </a:r>
            <a:r>
              <a:rPr lang="en-GB" b="1" baseline="30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</a:t>
            </a:r>
            <a:r>
              <a:rPr lang="en-GB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 September 2018</a:t>
            </a:r>
            <a:endParaRPr lang="en-GB" b="1" dirty="0">
              <a:latin typeface="Gill Sans MT" panose="020B0502020104020203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33EAD-9755-4429-8842-07137DFED2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26" y="164474"/>
            <a:ext cx="2186152" cy="4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7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4795FB4-7CA9-4667-809C-21FF5E9B6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9423"/>
          <a:stretch>
            <a:fillRect/>
          </a:stretch>
        </p:blipFill>
        <p:spPr>
          <a:xfrm>
            <a:off x="0" y="0"/>
            <a:ext cx="5917184" cy="6858000"/>
          </a:xfrm>
        </p:spPr>
      </p:pic>
      <p:cxnSp>
        <p:nvCxnSpPr>
          <p:cNvPr id="29" name="Straight Connector 28"/>
          <p:cNvCxnSpPr/>
          <p:nvPr/>
        </p:nvCxnSpPr>
        <p:spPr>
          <a:xfrm>
            <a:off x="1524000" y="801041"/>
            <a:ext cx="390144" cy="3379"/>
          </a:xfrm>
          <a:prstGeom prst="line">
            <a:avLst/>
          </a:prstGeom>
          <a:ln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B08E54-A31E-4FCE-AC76-23CEDF6C5AA7}"/>
              </a:ext>
            </a:extLst>
          </p:cNvPr>
          <p:cNvGrpSpPr/>
          <p:nvPr/>
        </p:nvGrpSpPr>
        <p:grpSpPr>
          <a:xfrm>
            <a:off x="5633872" y="4113351"/>
            <a:ext cx="6337768" cy="616230"/>
            <a:chOff x="4045310" y="3742877"/>
            <a:chExt cx="4880712" cy="433450"/>
          </a:xfrm>
        </p:grpSpPr>
        <p:sp>
          <p:nvSpPr>
            <p:cNvPr id="40" name="Rounded Rectangle 39"/>
            <p:cNvSpPr/>
            <p:nvPr/>
          </p:nvSpPr>
          <p:spPr>
            <a:xfrm>
              <a:off x="4045310" y="3742877"/>
              <a:ext cx="4880712" cy="433450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1A56D2-CE52-4A72-A490-908AD8F19004}"/>
                </a:ext>
              </a:extLst>
            </p:cNvPr>
            <p:cNvSpPr txBox="1"/>
            <p:nvPr/>
          </p:nvSpPr>
          <p:spPr>
            <a:xfrm>
              <a:off x="4045310" y="3803240"/>
              <a:ext cx="4664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GB" sz="1400" dirty="0">
                <a:solidFill>
                  <a:srgbClr val="302F2D"/>
                </a:solidFill>
                <a:latin typeface="Cambria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D75133-870D-4995-8142-7DA970106FA9}"/>
              </a:ext>
            </a:extLst>
          </p:cNvPr>
          <p:cNvGrpSpPr/>
          <p:nvPr/>
        </p:nvGrpSpPr>
        <p:grpSpPr>
          <a:xfrm>
            <a:off x="5596444" y="3310298"/>
            <a:ext cx="4509333" cy="578495"/>
            <a:chOff x="4039794" y="3447085"/>
            <a:chExt cx="4886228" cy="641535"/>
          </a:xfrm>
        </p:grpSpPr>
        <p:sp>
          <p:nvSpPr>
            <p:cNvPr id="39" name="Rounded Rectangle 38"/>
            <p:cNvSpPr/>
            <p:nvPr/>
          </p:nvSpPr>
          <p:spPr>
            <a:xfrm>
              <a:off x="4045310" y="3447085"/>
              <a:ext cx="4880712" cy="641535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18BBE-7AA1-4881-87E7-3660DEE15620}"/>
                </a:ext>
              </a:extLst>
            </p:cNvPr>
            <p:cNvSpPr txBox="1"/>
            <p:nvPr/>
          </p:nvSpPr>
          <p:spPr>
            <a:xfrm>
              <a:off x="4039794" y="3509274"/>
              <a:ext cx="4369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F01247-D30F-474C-A445-A0A1FE907684}"/>
              </a:ext>
            </a:extLst>
          </p:cNvPr>
          <p:cNvGrpSpPr/>
          <p:nvPr/>
        </p:nvGrpSpPr>
        <p:grpSpPr>
          <a:xfrm>
            <a:off x="5569310" y="2055369"/>
            <a:ext cx="6337768" cy="1029453"/>
            <a:chOff x="4045310" y="1526985"/>
            <a:chExt cx="4880712" cy="565510"/>
          </a:xfrm>
        </p:grpSpPr>
        <p:sp>
          <p:nvSpPr>
            <p:cNvPr id="36" name="Rounded Rectangle 35"/>
            <p:cNvSpPr/>
            <p:nvPr/>
          </p:nvSpPr>
          <p:spPr>
            <a:xfrm>
              <a:off x="4045310" y="1526985"/>
              <a:ext cx="4880712" cy="565510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E2C30-7B66-4402-B49E-B3C25F27F755}"/>
                </a:ext>
              </a:extLst>
            </p:cNvPr>
            <p:cNvSpPr txBox="1"/>
            <p:nvPr/>
          </p:nvSpPr>
          <p:spPr>
            <a:xfrm>
              <a:off x="4052930" y="1544512"/>
              <a:ext cx="4513554" cy="33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1" name="Title 9">
            <a:extLst>
              <a:ext uri="{FF2B5EF4-FFF2-40B4-BE49-F238E27FC236}">
                <a16:creationId xmlns:a16="http://schemas.microsoft.com/office/drawing/2014/main" id="{1D1AE746-CF58-4AC0-A934-1A70254E5B68}"/>
              </a:ext>
            </a:extLst>
          </p:cNvPr>
          <p:cNvSpPr txBox="1">
            <a:spLocks/>
          </p:cNvSpPr>
          <p:nvPr/>
        </p:nvSpPr>
        <p:spPr>
          <a:xfrm>
            <a:off x="2068287" y="-2"/>
            <a:ext cx="6800731" cy="1081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38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180635-2324-4CB0-9D0D-E050AEA72509}"/>
              </a:ext>
            </a:extLst>
          </p:cNvPr>
          <p:cNvCxnSpPr>
            <a:cxnSpLocks/>
          </p:cNvCxnSpPr>
          <p:nvPr/>
        </p:nvCxnSpPr>
        <p:spPr>
          <a:xfrm>
            <a:off x="1762537" y="866513"/>
            <a:ext cx="477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0FF4734-F0FB-4863-899B-042E16963664}"/>
              </a:ext>
            </a:extLst>
          </p:cNvPr>
          <p:cNvSpPr/>
          <p:nvPr/>
        </p:nvSpPr>
        <p:spPr>
          <a:xfrm>
            <a:off x="6222934" y="367899"/>
            <a:ext cx="664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What are Policies and Procedures?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0E162-C024-4949-B3A3-1478C31EA86E}"/>
              </a:ext>
            </a:extLst>
          </p:cNvPr>
          <p:cNvSpPr/>
          <p:nvPr/>
        </p:nvSpPr>
        <p:spPr>
          <a:xfrm>
            <a:off x="5690194" y="21186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Policies and procedures provide clear rules and guidelines, but also define how your organisation operates.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FB2B55-E220-4310-A590-6966B12FB14C}"/>
              </a:ext>
            </a:extLst>
          </p:cNvPr>
          <p:cNvSpPr/>
          <p:nvPr/>
        </p:nvSpPr>
        <p:spPr>
          <a:xfrm>
            <a:off x="5652549" y="3402699"/>
            <a:ext cx="421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They form part of good governance.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0E1F1-5460-49DE-A196-DACB7A6D69FB}"/>
              </a:ext>
            </a:extLst>
          </p:cNvPr>
          <p:cNvSpPr/>
          <p:nvPr/>
        </p:nvSpPr>
        <p:spPr>
          <a:xfrm>
            <a:off x="5652549" y="4233283"/>
            <a:ext cx="619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Procedures outline how policies should be carried out.</a:t>
            </a:r>
          </a:p>
        </p:txBody>
      </p:sp>
      <p:sp>
        <p:nvSpPr>
          <p:cNvPr id="35" name="Rounded Rectangle 39">
            <a:extLst>
              <a:ext uri="{FF2B5EF4-FFF2-40B4-BE49-F238E27FC236}">
                <a16:creationId xmlns:a16="http://schemas.microsoft.com/office/drawing/2014/main" id="{E8B1D487-4E74-4CE9-B819-10E8D06903EA}"/>
              </a:ext>
            </a:extLst>
          </p:cNvPr>
          <p:cNvSpPr/>
          <p:nvPr/>
        </p:nvSpPr>
        <p:spPr>
          <a:xfrm>
            <a:off x="5633872" y="4901870"/>
            <a:ext cx="6337768" cy="838773"/>
          </a:xfrm>
          <a:prstGeom prst="roundRect">
            <a:avLst>
              <a:gd name="adj" fmla="val 19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986D0D-480D-48FF-979A-378A74D84C5B}"/>
              </a:ext>
            </a:extLst>
          </p:cNvPr>
          <p:cNvSpPr txBox="1"/>
          <p:nvPr/>
        </p:nvSpPr>
        <p:spPr>
          <a:xfrm>
            <a:off x="5633871" y="4983615"/>
            <a:ext cx="6056815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C162"/>
              </a:buClr>
            </a:pPr>
            <a:r>
              <a:rPr lang="en-GB" b="1" dirty="0">
                <a:solidFill>
                  <a:srgbClr val="30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and Procedures should grow and change with the company.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8A5E4B9-FCD4-44BE-8711-C9340ED591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6056959"/>
            <a:ext cx="2669898" cy="5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4" grpId="0"/>
      <p:bldP spid="35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2040836" y="6330549"/>
            <a:ext cx="417442" cy="0"/>
          </a:xfrm>
          <a:prstGeom prst="line">
            <a:avLst/>
          </a:prstGeom>
          <a:ln w="12700"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11E909C-5587-4C98-937F-0B8FB975E922}"/>
              </a:ext>
            </a:extLst>
          </p:cNvPr>
          <p:cNvSpPr txBox="1"/>
          <p:nvPr/>
        </p:nvSpPr>
        <p:spPr>
          <a:xfrm>
            <a:off x="4242497" y="1966640"/>
            <a:ext cx="3757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latin typeface="Gill Sans MT" panose="020B0502020104020203" pitchFamily="34" charset="0"/>
                <a:cs typeface="Aharoni" panose="02010803020104030203" pitchFamily="2" charset="-79"/>
              </a:rPr>
              <a:t>Policies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7B03E-D1E4-4EAB-9204-23C810B30139}"/>
              </a:ext>
            </a:extLst>
          </p:cNvPr>
          <p:cNvSpPr txBox="1"/>
          <p:nvPr/>
        </p:nvSpPr>
        <p:spPr>
          <a:xfrm>
            <a:off x="636104" y="47310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and Diversity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D602A-D6AE-44F8-83C5-B0C11E1855C6}"/>
              </a:ext>
            </a:extLst>
          </p:cNvPr>
          <p:cNvSpPr txBox="1"/>
          <p:nvPr/>
        </p:nvSpPr>
        <p:spPr>
          <a:xfrm rot="16200000">
            <a:off x="3042003" y="4532203"/>
            <a:ext cx="3605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Whistleblowing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59E1F-C889-49F3-9222-297A1D62DC76}"/>
              </a:ext>
            </a:extLst>
          </p:cNvPr>
          <p:cNvSpPr txBox="1"/>
          <p:nvPr/>
        </p:nvSpPr>
        <p:spPr>
          <a:xfrm>
            <a:off x="4991880" y="3822072"/>
            <a:ext cx="406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EE7EF-AEA5-48EB-968A-F7241C9859D6}"/>
              </a:ext>
            </a:extLst>
          </p:cNvPr>
          <p:cNvSpPr txBox="1"/>
          <p:nvPr/>
        </p:nvSpPr>
        <p:spPr>
          <a:xfrm>
            <a:off x="325987" y="527450"/>
            <a:ext cx="237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D7136-2F36-4D05-B93C-9935342C2E6A}"/>
              </a:ext>
            </a:extLst>
          </p:cNvPr>
          <p:cNvSpPr txBox="1"/>
          <p:nvPr/>
        </p:nvSpPr>
        <p:spPr>
          <a:xfrm rot="5400000">
            <a:off x="6719404" y="3877697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 and Harassment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3FC40-99A1-494D-9341-7A1119E50588}"/>
              </a:ext>
            </a:extLst>
          </p:cNvPr>
          <p:cNvSpPr txBox="1"/>
          <p:nvPr/>
        </p:nvSpPr>
        <p:spPr>
          <a:xfrm>
            <a:off x="1629966" y="3309433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39962-E4CC-4690-9745-3333FAEF1D89}"/>
              </a:ext>
            </a:extLst>
          </p:cNvPr>
          <p:cNvSpPr txBox="1"/>
          <p:nvPr/>
        </p:nvSpPr>
        <p:spPr>
          <a:xfrm>
            <a:off x="6958889" y="940694"/>
            <a:ext cx="5115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B0787-349C-4316-93EF-9644001EA043}"/>
              </a:ext>
            </a:extLst>
          </p:cNvPr>
          <p:cNvSpPr txBox="1"/>
          <p:nvPr/>
        </p:nvSpPr>
        <p:spPr>
          <a:xfrm>
            <a:off x="5280958" y="4809310"/>
            <a:ext cx="3573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E8F05-D3FC-4CE4-843D-0988BF993B87}"/>
              </a:ext>
            </a:extLst>
          </p:cNvPr>
          <p:cNvSpPr txBox="1"/>
          <p:nvPr/>
        </p:nvSpPr>
        <p:spPr>
          <a:xfrm rot="16200000">
            <a:off x="-1221185" y="2772392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and Dignity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A2E53D-2CC7-4255-B549-CD51F2D9C145}"/>
              </a:ext>
            </a:extLst>
          </p:cNvPr>
          <p:cNvSpPr txBox="1"/>
          <p:nvPr/>
        </p:nvSpPr>
        <p:spPr>
          <a:xfrm>
            <a:off x="9566237" y="2664950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88C85-88A6-4DD7-BA47-3D9FC6D2EE11}"/>
              </a:ext>
            </a:extLst>
          </p:cNvPr>
          <p:cNvSpPr txBox="1"/>
          <p:nvPr/>
        </p:nvSpPr>
        <p:spPr>
          <a:xfrm rot="5400000">
            <a:off x="9506545" y="4775304"/>
            <a:ext cx="2409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Restraint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68EF6-9F01-4821-93D9-B8A3FD4B25F7}"/>
              </a:ext>
            </a:extLst>
          </p:cNvPr>
          <p:cNvSpPr txBox="1"/>
          <p:nvPr/>
        </p:nvSpPr>
        <p:spPr>
          <a:xfrm>
            <a:off x="964035" y="1198601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and Support Planning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3016EB-1845-4DFC-972B-2125E5B3D925}"/>
              </a:ext>
            </a:extLst>
          </p:cNvPr>
          <p:cNvSpPr txBox="1"/>
          <p:nvPr/>
        </p:nvSpPr>
        <p:spPr>
          <a:xfrm>
            <a:off x="599416" y="578328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D06DF-96C2-4559-ABFC-45D6CD47A6BF}"/>
              </a:ext>
            </a:extLst>
          </p:cNvPr>
          <p:cNvSpPr txBox="1"/>
          <p:nvPr/>
        </p:nvSpPr>
        <p:spPr>
          <a:xfrm>
            <a:off x="2679384" y="-52944"/>
            <a:ext cx="427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Security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458DB2-303D-4756-A0DB-CD9D3DFC05E1}"/>
              </a:ext>
            </a:extLst>
          </p:cNvPr>
          <p:cNvSpPr txBox="1"/>
          <p:nvPr/>
        </p:nvSpPr>
        <p:spPr>
          <a:xfrm>
            <a:off x="1134750" y="1496462"/>
            <a:ext cx="21964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EE108A-8CA2-482B-884F-9BCA96CB736E}"/>
              </a:ext>
            </a:extLst>
          </p:cNvPr>
          <p:cNvSpPr txBox="1"/>
          <p:nvPr/>
        </p:nvSpPr>
        <p:spPr>
          <a:xfrm>
            <a:off x="4001539" y="229105"/>
            <a:ext cx="30620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>
                <a:solidFill>
                  <a:schemeClr val="accent2">
                    <a:lumMod val="75000"/>
                  </a:schemeClr>
                </a:solidFill>
              </a:rPr>
              <a:t>H&amp;S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C4CF01-A20E-4DFE-B6AB-73D7A154E332}"/>
              </a:ext>
            </a:extLst>
          </p:cNvPr>
          <p:cNvSpPr txBox="1"/>
          <p:nvPr/>
        </p:nvSpPr>
        <p:spPr>
          <a:xfrm>
            <a:off x="3039518" y="6289740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6660E7-131D-4DF8-AF54-E1E9CF9669F1}"/>
              </a:ext>
            </a:extLst>
          </p:cNvPr>
          <p:cNvSpPr txBox="1"/>
          <p:nvPr/>
        </p:nvSpPr>
        <p:spPr>
          <a:xfrm>
            <a:off x="9389041" y="-727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Boundaries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081EA7-32D7-41A6-8FBB-877E1D5B5728}"/>
              </a:ext>
            </a:extLst>
          </p:cNvPr>
          <p:cNvSpPr txBox="1"/>
          <p:nvPr/>
        </p:nvSpPr>
        <p:spPr>
          <a:xfrm rot="16200000">
            <a:off x="11084005" y="548507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CCTV </a:t>
            </a:r>
          </a:p>
        </p:txBody>
      </p:sp>
    </p:spTree>
    <p:extLst>
      <p:ext uri="{BB962C8B-B14F-4D97-AF65-F5344CB8AC3E}">
        <p14:creationId xmlns:p14="http://schemas.microsoft.com/office/powerpoint/2010/main" val="328931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4795FB4-7CA9-4667-809C-21FF5E9B6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9423"/>
          <a:stretch>
            <a:fillRect/>
          </a:stretch>
        </p:blipFill>
        <p:spPr>
          <a:xfrm>
            <a:off x="0" y="0"/>
            <a:ext cx="5917184" cy="6858000"/>
          </a:xfrm>
        </p:spPr>
      </p:pic>
      <p:cxnSp>
        <p:nvCxnSpPr>
          <p:cNvPr id="29" name="Straight Connector 28"/>
          <p:cNvCxnSpPr/>
          <p:nvPr/>
        </p:nvCxnSpPr>
        <p:spPr>
          <a:xfrm>
            <a:off x="1524000" y="801041"/>
            <a:ext cx="390144" cy="3379"/>
          </a:xfrm>
          <a:prstGeom prst="line">
            <a:avLst/>
          </a:prstGeom>
          <a:ln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B08E54-A31E-4FCE-AC76-23CEDF6C5AA7}"/>
              </a:ext>
            </a:extLst>
          </p:cNvPr>
          <p:cNvGrpSpPr/>
          <p:nvPr/>
        </p:nvGrpSpPr>
        <p:grpSpPr>
          <a:xfrm>
            <a:off x="5579205" y="4511437"/>
            <a:ext cx="6337768" cy="923330"/>
            <a:chOff x="4045310" y="3742877"/>
            <a:chExt cx="4880712" cy="433450"/>
          </a:xfrm>
        </p:grpSpPr>
        <p:sp>
          <p:nvSpPr>
            <p:cNvPr id="40" name="Rounded Rectangle 39"/>
            <p:cNvSpPr/>
            <p:nvPr/>
          </p:nvSpPr>
          <p:spPr>
            <a:xfrm>
              <a:off x="4045310" y="3742877"/>
              <a:ext cx="4880712" cy="433450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1A56D2-CE52-4A72-A490-908AD8F19004}"/>
                </a:ext>
              </a:extLst>
            </p:cNvPr>
            <p:cNvSpPr txBox="1"/>
            <p:nvPr/>
          </p:nvSpPr>
          <p:spPr>
            <a:xfrm>
              <a:off x="4045310" y="3803240"/>
              <a:ext cx="4664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GB" sz="1400" dirty="0">
                <a:solidFill>
                  <a:srgbClr val="302F2D"/>
                </a:solidFill>
                <a:latin typeface="Cambria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D75133-870D-4995-8142-7DA970106FA9}"/>
              </a:ext>
            </a:extLst>
          </p:cNvPr>
          <p:cNvGrpSpPr/>
          <p:nvPr/>
        </p:nvGrpSpPr>
        <p:grpSpPr>
          <a:xfrm>
            <a:off x="5582877" y="3303023"/>
            <a:ext cx="6310634" cy="1029453"/>
            <a:chOff x="4039794" y="3447085"/>
            <a:chExt cx="4886228" cy="641535"/>
          </a:xfrm>
        </p:grpSpPr>
        <p:sp>
          <p:nvSpPr>
            <p:cNvPr id="39" name="Rounded Rectangle 38"/>
            <p:cNvSpPr/>
            <p:nvPr/>
          </p:nvSpPr>
          <p:spPr>
            <a:xfrm>
              <a:off x="4045310" y="3447085"/>
              <a:ext cx="4880712" cy="641535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18BBE-7AA1-4881-87E7-3660DEE15620}"/>
                </a:ext>
              </a:extLst>
            </p:cNvPr>
            <p:cNvSpPr txBox="1"/>
            <p:nvPr/>
          </p:nvSpPr>
          <p:spPr>
            <a:xfrm>
              <a:off x="4039794" y="3509274"/>
              <a:ext cx="4369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F01247-D30F-474C-A445-A0A1FE907684}"/>
              </a:ext>
            </a:extLst>
          </p:cNvPr>
          <p:cNvGrpSpPr/>
          <p:nvPr/>
        </p:nvGrpSpPr>
        <p:grpSpPr>
          <a:xfrm>
            <a:off x="5569310" y="2055369"/>
            <a:ext cx="6337768" cy="1029453"/>
            <a:chOff x="4045310" y="1526985"/>
            <a:chExt cx="4880712" cy="565510"/>
          </a:xfrm>
        </p:grpSpPr>
        <p:sp>
          <p:nvSpPr>
            <p:cNvPr id="36" name="Rounded Rectangle 35"/>
            <p:cNvSpPr/>
            <p:nvPr/>
          </p:nvSpPr>
          <p:spPr>
            <a:xfrm>
              <a:off x="4045310" y="1526985"/>
              <a:ext cx="4880712" cy="565510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E2C30-7B66-4402-B49E-B3C25F27F755}"/>
                </a:ext>
              </a:extLst>
            </p:cNvPr>
            <p:cNvSpPr txBox="1"/>
            <p:nvPr/>
          </p:nvSpPr>
          <p:spPr>
            <a:xfrm>
              <a:off x="4052930" y="1544512"/>
              <a:ext cx="4513554" cy="33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1" name="Title 9">
            <a:extLst>
              <a:ext uri="{FF2B5EF4-FFF2-40B4-BE49-F238E27FC236}">
                <a16:creationId xmlns:a16="http://schemas.microsoft.com/office/drawing/2014/main" id="{1D1AE746-CF58-4AC0-A934-1A70254E5B68}"/>
              </a:ext>
            </a:extLst>
          </p:cNvPr>
          <p:cNvSpPr txBox="1">
            <a:spLocks/>
          </p:cNvSpPr>
          <p:nvPr/>
        </p:nvSpPr>
        <p:spPr>
          <a:xfrm>
            <a:off x="2068287" y="-2"/>
            <a:ext cx="6800731" cy="1081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38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180635-2324-4CB0-9D0D-E050AEA72509}"/>
              </a:ext>
            </a:extLst>
          </p:cNvPr>
          <p:cNvCxnSpPr>
            <a:cxnSpLocks/>
          </p:cNvCxnSpPr>
          <p:nvPr/>
        </p:nvCxnSpPr>
        <p:spPr>
          <a:xfrm>
            <a:off x="1762537" y="866513"/>
            <a:ext cx="477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0FF4734-F0FB-4863-899B-042E16963664}"/>
              </a:ext>
            </a:extLst>
          </p:cNvPr>
          <p:cNvSpPr/>
          <p:nvPr/>
        </p:nvSpPr>
        <p:spPr>
          <a:xfrm>
            <a:off x="6071327" y="325783"/>
            <a:ext cx="664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Policies and Procedures </a:t>
            </a:r>
          </a:p>
          <a:p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and links to CQC evidence.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0E162-C024-4949-B3A3-1478C31EA86E}"/>
              </a:ext>
            </a:extLst>
          </p:cNvPr>
          <p:cNvSpPr/>
          <p:nvPr/>
        </p:nvSpPr>
        <p:spPr>
          <a:xfrm>
            <a:off x="5690194" y="21186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Awareness of 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safeguarding policies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guidance, procedures, standards and responsibilities and how to appropriately apply in practice.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0E1F1-5460-49DE-A196-DACB7A6D69FB}"/>
              </a:ext>
            </a:extLst>
          </p:cNvPr>
          <p:cNvSpPr/>
          <p:nvPr/>
        </p:nvSpPr>
        <p:spPr>
          <a:xfrm>
            <a:off x="5771977" y="3340175"/>
            <a:ext cx="6280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Policies and procedures on 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Mental Capacity Act / Code </a:t>
            </a:r>
          </a:p>
          <a:p>
            <a:pPr>
              <a:buClr>
                <a:schemeClr val="bg1"/>
              </a:buClr>
            </a:pP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Practice / DoLS / use of restraint / best interest </a:t>
            </a:r>
          </a:p>
          <a:p>
            <a:pPr>
              <a:buClr>
                <a:schemeClr val="bg1"/>
              </a:buClr>
            </a:pP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decision making.</a:t>
            </a:r>
          </a:p>
        </p:txBody>
      </p:sp>
      <p:sp>
        <p:nvSpPr>
          <p:cNvPr id="35" name="Rounded Rectangle 39">
            <a:extLst>
              <a:ext uri="{FF2B5EF4-FFF2-40B4-BE49-F238E27FC236}">
                <a16:creationId xmlns:a16="http://schemas.microsoft.com/office/drawing/2014/main" id="{E8B1D487-4E74-4CE9-B819-10E8D06903EA}"/>
              </a:ext>
            </a:extLst>
          </p:cNvPr>
          <p:cNvSpPr/>
          <p:nvPr/>
        </p:nvSpPr>
        <p:spPr>
          <a:xfrm>
            <a:off x="5579205" y="5642711"/>
            <a:ext cx="4568647" cy="511104"/>
          </a:xfrm>
          <a:prstGeom prst="roundRect">
            <a:avLst>
              <a:gd name="adj" fmla="val 19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986D0D-480D-48FF-979A-378A74D84C5B}"/>
              </a:ext>
            </a:extLst>
          </p:cNvPr>
          <p:cNvSpPr txBox="1"/>
          <p:nvPr/>
        </p:nvSpPr>
        <p:spPr>
          <a:xfrm>
            <a:off x="5719681" y="4595387"/>
            <a:ext cx="605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C162"/>
              </a:buClr>
            </a:pPr>
            <a:r>
              <a:rPr lang="en-GB" b="1" dirty="0">
                <a:solidFill>
                  <a:srgbClr val="30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and Procedures on </a:t>
            </a:r>
            <a:r>
              <a:rPr lang="en-GB" b="1" dirty="0">
                <a:solidFill>
                  <a:srgbClr val="302F2D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independence, privacy, dignity, confidentiality and data management.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0896E0-6E84-48E8-B511-25156A8ED858}"/>
              </a:ext>
            </a:extLst>
          </p:cNvPr>
          <p:cNvSpPr txBox="1"/>
          <p:nvPr/>
        </p:nvSpPr>
        <p:spPr>
          <a:xfrm>
            <a:off x="5698824" y="5702404"/>
            <a:ext cx="605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C162"/>
              </a:buClr>
            </a:pPr>
            <a:r>
              <a:rPr lang="en-GB" b="1" dirty="0">
                <a:solidFill>
                  <a:srgbClr val="302F2D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Complaints policy</a:t>
            </a:r>
            <a:r>
              <a:rPr lang="en-GB" b="1" dirty="0">
                <a:solidFill>
                  <a:srgbClr val="30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procedures.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3FE47-6376-4453-9D94-215926AAF376}"/>
              </a:ext>
            </a:extLst>
          </p:cNvPr>
          <p:cNvSpPr txBox="1"/>
          <p:nvPr/>
        </p:nvSpPr>
        <p:spPr>
          <a:xfrm>
            <a:off x="5967863" y="6547460"/>
            <a:ext cx="6084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The Adult Social Care Key Lines of Enquiry and Prompts: Sources of evidence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AE8124-2D09-4866-A13C-D93EBB6B60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6056959"/>
            <a:ext cx="2669898" cy="5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94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4" grpId="0"/>
      <p:bldP spid="35" grpId="0" animBg="1"/>
      <p:bldP spid="4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4795FB4-7CA9-4667-809C-21FF5E9B6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9423"/>
          <a:stretch>
            <a:fillRect/>
          </a:stretch>
        </p:blipFill>
        <p:spPr>
          <a:xfrm>
            <a:off x="0" y="0"/>
            <a:ext cx="5917184" cy="6858000"/>
          </a:xfrm>
        </p:spPr>
      </p:pic>
      <p:cxnSp>
        <p:nvCxnSpPr>
          <p:cNvPr id="29" name="Straight Connector 28"/>
          <p:cNvCxnSpPr/>
          <p:nvPr/>
        </p:nvCxnSpPr>
        <p:spPr>
          <a:xfrm>
            <a:off x="1524000" y="801041"/>
            <a:ext cx="390144" cy="3379"/>
          </a:xfrm>
          <a:prstGeom prst="line">
            <a:avLst/>
          </a:prstGeom>
          <a:ln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B08E54-A31E-4FCE-AC76-23CEDF6C5AA7}"/>
              </a:ext>
            </a:extLst>
          </p:cNvPr>
          <p:cNvGrpSpPr/>
          <p:nvPr/>
        </p:nvGrpSpPr>
        <p:grpSpPr>
          <a:xfrm>
            <a:off x="5609569" y="4713285"/>
            <a:ext cx="6337768" cy="1282942"/>
            <a:chOff x="4045310" y="3742877"/>
            <a:chExt cx="4880712" cy="433450"/>
          </a:xfrm>
        </p:grpSpPr>
        <p:sp>
          <p:nvSpPr>
            <p:cNvPr id="40" name="Rounded Rectangle 39"/>
            <p:cNvSpPr/>
            <p:nvPr/>
          </p:nvSpPr>
          <p:spPr>
            <a:xfrm>
              <a:off x="4045310" y="3742877"/>
              <a:ext cx="4880712" cy="433450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1A56D2-CE52-4A72-A490-908AD8F19004}"/>
                </a:ext>
              </a:extLst>
            </p:cNvPr>
            <p:cNvSpPr txBox="1"/>
            <p:nvPr/>
          </p:nvSpPr>
          <p:spPr>
            <a:xfrm>
              <a:off x="4045310" y="3803240"/>
              <a:ext cx="4664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GB" sz="1400" dirty="0">
                <a:solidFill>
                  <a:srgbClr val="302F2D"/>
                </a:solidFill>
                <a:latin typeface="Cambria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D75133-870D-4995-8142-7DA970106FA9}"/>
              </a:ext>
            </a:extLst>
          </p:cNvPr>
          <p:cNvGrpSpPr/>
          <p:nvPr/>
        </p:nvGrpSpPr>
        <p:grpSpPr>
          <a:xfrm>
            <a:off x="5616338" y="3549447"/>
            <a:ext cx="6310634" cy="1029453"/>
            <a:chOff x="4039794" y="3447085"/>
            <a:chExt cx="4886228" cy="641535"/>
          </a:xfrm>
        </p:grpSpPr>
        <p:sp>
          <p:nvSpPr>
            <p:cNvPr id="39" name="Rounded Rectangle 38"/>
            <p:cNvSpPr/>
            <p:nvPr/>
          </p:nvSpPr>
          <p:spPr>
            <a:xfrm>
              <a:off x="4045310" y="3447085"/>
              <a:ext cx="4880712" cy="641535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18BBE-7AA1-4881-87E7-3660DEE15620}"/>
                </a:ext>
              </a:extLst>
            </p:cNvPr>
            <p:cNvSpPr txBox="1"/>
            <p:nvPr/>
          </p:nvSpPr>
          <p:spPr>
            <a:xfrm>
              <a:off x="4039794" y="3509274"/>
              <a:ext cx="4369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F01247-D30F-474C-A445-A0A1FE907684}"/>
              </a:ext>
            </a:extLst>
          </p:cNvPr>
          <p:cNvGrpSpPr/>
          <p:nvPr/>
        </p:nvGrpSpPr>
        <p:grpSpPr>
          <a:xfrm>
            <a:off x="5609569" y="2043723"/>
            <a:ext cx="6337768" cy="1320584"/>
            <a:chOff x="4045310" y="1526985"/>
            <a:chExt cx="4880712" cy="565510"/>
          </a:xfrm>
        </p:grpSpPr>
        <p:sp>
          <p:nvSpPr>
            <p:cNvPr id="36" name="Rounded Rectangle 35"/>
            <p:cNvSpPr/>
            <p:nvPr/>
          </p:nvSpPr>
          <p:spPr>
            <a:xfrm>
              <a:off x="4045310" y="1526985"/>
              <a:ext cx="4880712" cy="565510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E2C30-7B66-4402-B49E-B3C25F27F755}"/>
                </a:ext>
              </a:extLst>
            </p:cNvPr>
            <p:cNvSpPr txBox="1"/>
            <p:nvPr/>
          </p:nvSpPr>
          <p:spPr>
            <a:xfrm>
              <a:off x="4052930" y="1544512"/>
              <a:ext cx="4513554" cy="33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1" name="Title 9">
            <a:extLst>
              <a:ext uri="{FF2B5EF4-FFF2-40B4-BE49-F238E27FC236}">
                <a16:creationId xmlns:a16="http://schemas.microsoft.com/office/drawing/2014/main" id="{1D1AE746-CF58-4AC0-A934-1A70254E5B68}"/>
              </a:ext>
            </a:extLst>
          </p:cNvPr>
          <p:cNvSpPr txBox="1">
            <a:spLocks/>
          </p:cNvSpPr>
          <p:nvPr/>
        </p:nvSpPr>
        <p:spPr>
          <a:xfrm>
            <a:off x="2068287" y="-2"/>
            <a:ext cx="6800731" cy="1081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38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180635-2324-4CB0-9D0D-E050AEA72509}"/>
              </a:ext>
            </a:extLst>
          </p:cNvPr>
          <p:cNvCxnSpPr>
            <a:cxnSpLocks/>
          </p:cNvCxnSpPr>
          <p:nvPr/>
        </p:nvCxnSpPr>
        <p:spPr>
          <a:xfrm>
            <a:off x="1762537" y="866513"/>
            <a:ext cx="477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0FF4734-F0FB-4863-899B-042E16963664}"/>
              </a:ext>
            </a:extLst>
          </p:cNvPr>
          <p:cNvSpPr/>
          <p:nvPr/>
        </p:nvSpPr>
        <p:spPr>
          <a:xfrm>
            <a:off x="6071327" y="325783"/>
            <a:ext cx="664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Policies and Procedures </a:t>
            </a:r>
          </a:p>
          <a:p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and links to CQC evidence.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0E162-C024-4949-B3A3-1478C31EA86E}"/>
              </a:ext>
            </a:extLst>
          </p:cNvPr>
          <p:cNvSpPr/>
          <p:nvPr/>
        </p:nvSpPr>
        <p:spPr>
          <a:xfrm>
            <a:off x="5690194" y="21186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Awareness of policies, guidance, procedures, standards and responsibilities in relation to 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and whether / how they are applied in practice.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0E1F1-5460-49DE-A196-DACB7A6D69FB}"/>
              </a:ext>
            </a:extLst>
          </p:cNvPr>
          <p:cNvSpPr/>
          <p:nvPr/>
        </p:nvSpPr>
        <p:spPr>
          <a:xfrm>
            <a:off x="5667028" y="3592932"/>
            <a:ext cx="6391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Awareness of relevant policies, guidance, procedures, </a:t>
            </a:r>
          </a:p>
          <a:p>
            <a:pPr>
              <a:buClr>
                <a:schemeClr val="bg1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standards and responsibilities and how to appropriately </a:t>
            </a:r>
          </a:p>
          <a:p>
            <a:pPr>
              <a:buClr>
                <a:schemeClr val="bg1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apply in practice.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SAFETY 5 </a:t>
            </a:r>
            <a:r>
              <a:rPr lang="en-GB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Infection Control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986D0D-480D-48FF-979A-378A74D84C5B}"/>
              </a:ext>
            </a:extLst>
          </p:cNvPr>
          <p:cNvSpPr txBox="1"/>
          <p:nvPr/>
        </p:nvSpPr>
        <p:spPr>
          <a:xfrm>
            <a:off x="5648467" y="4687399"/>
            <a:ext cx="6056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C162"/>
              </a:buClr>
            </a:pPr>
            <a:r>
              <a:rPr lang="en-GB" b="1" dirty="0">
                <a:solidFill>
                  <a:srgbClr val="30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relevant policies, guidance, procedures, standards and responsibilities and how to appropriately apply in practice. SAFETY 6 </a:t>
            </a:r>
            <a:r>
              <a:rPr lang="en-GB" b="1" dirty="0">
                <a:solidFill>
                  <a:srgbClr val="302F2D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Lessons Learned + H&amp;S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3FE47-6376-4453-9D94-215926AAF376}"/>
              </a:ext>
            </a:extLst>
          </p:cNvPr>
          <p:cNvSpPr txBox="1"/>
          <p:nvPr/>
        </p:nvSpPr>
        <p:spPr>
          <a:xfrm>
            <a:off x="5967863" y="6547460"/>
            <a:ext cx="6084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The Adult Social Care Key Lines of Enquiry and Prompts: Sources of evidence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CCAE86-49B8-49E6-B7B1-F72A574CC6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6056959"/>
            <a:ext cx="2669898" cy="5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1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4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2" y="0"/>
            <a:ext cx="4376737" cy="6858000"/>
          </a:xfrm>
        </p:spPr>
      </p:pic>
      <p:sp>
        <p:nvSpPr>
          <p:cNvPr id="23" name="Rectangle 22"/>
          <p:cNvSpPr>
            <a:spLocks noChangeAspect="1"/>
          </p:cNvSpPr>
          <p:nvPr/>
        </p:nvSpPr>
        <p:spPr>
          <a:xfrm rot="10800000">
            <a:off x="1524000" y="1985"/>
            <a:ext cx="4376737" cy="685601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5710AB-5722-4ABD-9DDD-C892506FDA4E}"/>
              </a:ext>
            </a:extLst>
          </p:cNvPr>
          <p:cNvGrpSpPr/>
          <p:nvPr/>
        </p:nvGrpSpPr>
        <p:grpSpPr>
          <a:xfrm>
            <a:off x="5569310" y="976402"/>
            <a:ext cx="5098688" cy="5445419"/>
            <a:chOff x="4045310" y="973011"/>
            <a:chExt cx="4880712" cy="510787"/>
          </a:xfrm>
        </p:grpSpPr>
        <p:sp>
          <p:nvSpPr>
            <p:cNvPr id="42" name="Rounded Rectangle 41"/>
            <p:cNvSpPr/>
            <p:nvPr/>
          </p:nvSpPr>
          <p:spPr>
            <a:xfrm>
              <a:off x="4045310" y="973011"/>
              <a:ext cx="4880712" cy="510787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02F2D"/>
                </a:solidFill>
                <a:latin typeface="Cambri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6D9A1-F60B-43DD-B5C1-D9AF159772D3}"/>
                </a:ext>
              </a:extLst>
            </p:cNvPr>
            <p:cNvSpPr txBox="1"/>
            <p:nvPr/>
          </p:nvSpPr>
          <p:spPr>
            <a:xfrm>
              <a:off x="4045310" y="1021138"/>
              <a:ext cx="4664350" cy="38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DC162"/>
                </a:buClr>
              </a:pPr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What are your Top 3 problems with policies and procedures? </a:t>
              </a:r>
            </a:p>
            <a:p>
              <a:pPr algn="ctr">
                <a:buClr>
                  <a:srgbClr val="FDC162"/>
                </a:buClr>
              </a:pP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rgbClr val="FDC162"/>
                </a:buClr>
              </a:pPr>
              <a:r>
                <a:rPr lang="en-US" sz="1600" i="1" dirty="0">
                  <a:latin typeface="Arial" charset="0"/>
                  <a:ea typeface="Arial" charset="0"/>
                  <a:cs typeface="Arial" charset="0"/>
                </a:rPr>
                <a:t>For example</a:t>
              </a:r>
            </a:p>
            <a:p>
              <a:pPr algn="ctr">
                <a:buClr>
                  <a:srgbClr val="FDC162"/>
                </a:buClr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Employee sign off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Training and policies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Understanding content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Accessibility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Review and updating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1790" y="715796"/>
            <a:ext cx="3817520" cy="1082006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Task 1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Work as a table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Flip chart responses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EE321-4722-4F1F-992A-A3AB13792E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25958" y="5027108"/>
            <a:ext cx="2669898" cy="5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9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2" y="0"/>
            <a:ext cx="4376737" cy="6858000"/>
          </a:xfrm>
        </p:spPr>
      </p:pic>
      <p:sp>
        <p:nvSpPr>
          <p:cNvPr id="23" name="Rectangle 22"/>
          <p:cNvSpPr>
            <a:spLocks noChangeAspect="1"/>
          </p:cNvSpPr>
          <p:nvPr/>
        </p:nvSpPr>
        <p:spPr>
          <a:xfrm rot="10800000">
            <a:off x="1524000" y="1985"/>
            <a:ext cx="4376737" cy="685601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5710AB-5722-4ABD-9DDD-C892506FDA4E}"/>
              </a:ext>
            </a:extLst>
          </p:cNvPr>
          <p:cNvGrpSpPr/>
          <p:nvPr/>
        </p:nvGrpSpPr>
        <p:grpSpPr>
          <a:xfrm>
            <a:off x="5569310" y="308114"/>
            <a:ext cx="5098688" cy="6251712"/>
            <a:chOff x="4045310" y="973011"/>
            <a:chExt cx="4880712" cy="510787"/>
          </a:xfrm>
        </p:grpSpPr>
        <p:sp>
          <p:nvSpPr>
            <p:cNvPr id="42" name="Rounded Rectangle 41"/>
            <p:cNvSpPr/>
            <p:nvPr/>
          </p:nvSpPr>
          <p:spPr>
            <a:xfrm>
              <a:off x="4045310" y="973011"/>
              <a:ext cx="4880712" cy="510787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02F2D"/>
                </a:solidFill>
                <a:latin typeface="Cambri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6D9A1-F60B-43DD-B5C1-D9AF159772D3}"/>
                </a:ext>
              </a:extLst>
            </p:cNvPr>
            <p:cNvSpPr txBox="1"/>
            <p:nvPr/>
          </p:nvSpPr>
          <p:spPr>
            <a:xfrm>
              <a:off x="4045310" y="989990"/>
              <a:ext cx="4664350" cy="465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DC162"/>
                </a:buClr>
              </a:pPr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Solutions and best practice</a:t>
              </a:r>
            </a:p>
            <a:p>
              <a:pPr algn="ctr">
                <a:buClr>
                  <a:srgbClr val="FDC162"/>
                </a:buClr>
              </a:pPr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How do you overcome problems regarding policies and procedures? </a:t>
              </a:r>
            </a:p>
            <a:p>
              <a:pPr algn="ctr">
                <a:buClr>
                  <a:srgbClr val="FDC162"/>
                </a:buClr>
              </a:pP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rgbClr val="FDC162"/>
                </a:buClr>
              </a:pPr>
              <a:r>
                <a:rPr lang="en-US" sz="1600" i="1" dirty="0">
                  <a:latin typeface="Arial" charset="0"/>
                  <a:ea typeface="Arial" charset="0"/>
                  <a:cs typeface="Arial" charset="0"/>
                </a:rPr>
                <a:t>For example</a:t>
              </a:r>
            </a:p>
            <a:p>
              <a:pPr algn="ctr">
                <a:buClr>
                  <a:srgbClr val="FDC162"/>
                </a:buClr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How do you ensure Employee sign off?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How do you ensure staff understand policy content?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How do you make the policies accessible?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How do you ensure that staff are practically implementing the policies?</a:t>
              </a: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endParaRPr lang="en-US" dirty="0"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 algn="ctr">
                <a:buClr>
                  <a:srgbClr val="FDC16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How often are the policies updated and reviewed?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1790" y="715796"/>
            <a:ext cx="3817520" cy="1082006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Task 2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Work as a table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Flip chart responses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FE299-DF65-407C-AB5A-F895E00791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45583" y="5043168"/>
            <a:ext cx="2669898" cy="5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4795FB4-7CA9-4667-809C-21FF5E9B6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r="29423"/>
          <a:stretch>
            <a:fillRect/>
          </a:stretch>
        </p:blipFill>
        <p:spPr>
          <a:xfrm>
            <a:off x="0" y="0"/>
            <a:ext cx="5917184" cy="6858000"/>
          </a:xfrm>
        </p:spPr>
      </p:pic>
      <p:cxnSp>
        <p:nvCxnSpPr>
          <p:cNvPr id="29" name="Straight Connector 28"/>
          <p:cNvCxnSpPr/>
          <p:nvPr/>
        </p:nvCxnSpPr>
        <p:spPr>
          <a:xfrm>
            <a:off x="1524000" y="801041"/>
            <a:ext cx="390144" cy="3379"/>
          </a:xfrm>
          <a:prstGeom prst="line">
            <a:avLst/>
          </a:prstGeom>
          <a:ln>
            <a:solidFill>
              <a:srgbClr val="FDC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D75133-870D-4995-8142-7DA970106FA9}"/>
              </a:ext>
            </a:extLst>
          </p:cNvPr>
          <p:cNvGrpSpPr/>
          <p:nvPr/>
        </p:nvGrpSpPr>
        <p:grpSpPr>
          <a:xfrm>
            <a:off x="5569311" y="2764981"/>
            <a:ext cx="6397260" cy="508306"/>
            <a:chOff x="4039794" y="3447085"/>
            <a:chExt cx="4886228" cy="641535"/>
          </a:xfrm>
        </p:grpSpPr>
        <p:sp>
          <p:nvSpPr>
            <p:cNvPr id="39" name="Rounded Rectangle 38"/>
            <p:cNvSpPr/>
            <p:nvPr/>
          </p:nvSpPr>
          <p:spPr>
            <a:xfrm>
              <a:off x="4045310" y="3447085"/>
              <a:ext cx="4880712" cy="641535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18BBE-7AA1-4881-87E7-3660DEE15620}"/>
                </a:ext>
              </a:extLst>
            </p:cNvPr>
            <p:cNvSpPr txBox="1"/>
            <p:nvPr/>
          </p:nvSpPr>
          <p:spPr>
            <a:xfrm>
              <a:off x="4039794" y="3509274"/>
              <a:ext cx="4369115" cy="26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r>
                <a:rPr lang="en-US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“improved as a result of learning and feedback.”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F01247-D30F-474C-A445-A0A1FE907684}"/>
              </a:ext>
            </a:extLst>
          </p:cNvPr>
          <p:cNvGrpSpPr/>
          <p:nvPr/>
        </p:nvGrpSpPr>
        <p:grpSpPr>
          <a:xfrm>
            <a:off x="5569311" y="2055371"/>
            <a:ext cx="4349942" cy="508306"/>
            <a:chOff x="4045310" y="1526985"/>
            <a:chExt cx="4880712" cy="565510"/>
          </a:xfrm>
        </p:grpSpPr>
        <p:sp>
          <p:nvSpPr>
            <p:cNvPr id="36" name="Rounded Rectangle 35"/>
            <p:cNvSpPr/>
            <p:nvPr/>
          </p:nvSpPr>
          <p:spPr>
            <a:xfrm>
              <a:off x="4045310" y="1526985"/>
              <a:ext cx="4880712" cy="565510"/>
            </a:xfrm>
            <a:prstGeom prst="roundRect">
              <a:avLst>
                <a:gd name="adj" fmla="val 1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E2C30-7B66-4402-B49E-B3C25F27F755}"/>
                </a:ext>
              </a:extLst>
            </p:cNvPr>
            <p:cNvSpPr txBox="1"/>
            <p:nvPr/>
          </p:nvSpPr>
          <p:spPr>
            <a:xfrm>
              <a:off x="4052930" y="1544512"/>
              <a:ext cx="4513554" cy="33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C162"/>
                </a:buClr>
              </a:pPr>
              <a:endPara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1" name="Title 9">
            <a:extLst>
              <a:ext uri="{FF2B5EF4-FFF2-40B4-BE49-F238E27FC236}">
                <a16:creationId xmlns:a16="http://schemas.microsoft.com/office/drawing/2014/main" id="{1D1AE746-CF58-4AC0-A934-1A70254E5B68}"/>
              </a:ext>
            </a:extLst>
          </p:cNvPr>
          <p:cNvSpPr txBox="1">
            <a:spLocks/>
          </p:cNvSpPr>
          <p:nvPr/>
        </p:nvSpPr>
        <p:spPr>
          <a:xfrm>
            <a:off x="2068287" y="-2"/>
            <a:ext cx="6800731" cy="1081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38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180635-2324-4CB0-9D0D-E050AEA72509}"/>
              </a:ext>
            </a:extLst>
          </p:cNvPr>
          <p:cNvCxnSpPr>
            <a:cxnSpLocks/>
          </p:cNvCxnSpPr>
          <p:nvPr/>
        </p:nvCxnSpPr>
        <p:spPr>
          <a:xfrm>
            <a:off x="1762537" y="866513"/>
            <a:ext cx="477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0FF4734-F0FB-4863-899B-042E16963664}"/>
              </a:ext>
            </a:extLst>
          </p:cNvPr>
          <p:cNvSpPr/>
          <p:nvPr/>
        </p:nvSpPr>
        <p:spPr>
          <a:xfrm>
            <a:off x="6071327" y="325783"/>
            <a:ext cx="6643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Summary findings…..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0E162-C024-4949-B3A3-1478C31EA86E}"/>
              </a:ext>
            </a:extLst>
          </p:cNvPr>
          <p:cNvSpPr/>
          <p:nvPr/>
        </p:nvSpPr>
        <p:spPr>
          <a:xfrm>
            <a:off x="5690194" y="2118650"/>
            <a:ext cx="630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“appropriately applied in practice.”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E0974-138A-4CC7-8065-B75C685580A6}"/>
              </a:ext>
            </a:extLst>
          </p:cNvPr>
          <p:cNvSpPr txBox="1"/>
          <p:nvPr/>
        </p:nvSpPr>
        <p:spPr>
          <a:xfrm>
            <a:off x="7736258" y="3923655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BESPOKE</a:t>
            </a:r>
            <a:endParaRPr lang="en-GB" sz="3600" dirty="0">
              <a:latin typeface="Gill Sans MT" panose="020B05020201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D873CA-83AA-41F0-89F8-F91ECFC0DA9A}"/>
              </a:ext>
            </a:extLst>
          </p:cNvPr>
          <p:cNvSpPr txBox="1"/>
          <p:nvPr/>
        </p:nvSpPr>
        <p:spPr>
          <a:xfrm>
            <a:off x="7901309" y="556130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REVIEW</a:t>
            </a:r>
            <a:endParaRPr lang="en-GB" sz="3600" dirty="0">
              <a:latin typeface="Gill Sans MT" panose="020B050202010402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01B026-8797-439A-91F2-541296C41E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6056959"/>
            <a:ext cx="2669898" cy="5844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0B47DE2-F463-4317-A79D-77D1A05240FF}"/>
              </a:ext>
            </a:extLst>
          </p:cNvPr>
          <p:cNvSpPr txBox="1"/>
          <p:nvPr/>
        </p:nvSpPr>
        <p:spPr>
          <a:xfrm>
            <a:off x="7190858" y="4742478"/>
            <a:ext cx="3529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APPLICATION</a:t>
            </a:r>
            <a:endParaRPr lang="en-GB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33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7" grpId="0"/>
      <p:bldP spid="24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6601</TotalTime>
  <Words>467</Words>
  <Application>Microsoft Office PowerPoint</Application>
  <PresentationFormat>Widescreen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Aharoni</vt:lpstr>
      <vt:lpstr>Arial</vt:lpstr>
      <vt:lpstr>Calibri</vt:lpstr>
      <vt:lpstr>Cambria</vt:lpstr>
      <vt:lpstr>Gill Sans MT</vt:lpstr>
      <vt:lpstr>lulo-clean-w01-one-bold</vt:lpstr>
      <vt:lpstr>Rage Italic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 Work as a table Flip chart responses</vt:lpstr>
      <vt:lpstr>Task 2 Work as a table Flip chart responses</vt:lpstr>
      <vt:lpstr>PowerPoint Presentation</vt:lpstr>
      <vt:lpstr>PowerPoint Presentation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 Feather</dc:creator>
  <cp:lastModifiedBy>Angela Roberts</cp:lastModifiedBy>
  <cp:revision>56</cp:revision>
  <cp:lastPrinted>2018-08-09T16:25:29Z</cp:lastPrinted>
  <dcterms:created xsi:type="dcterms:W3CDTF">2018-07-02T12:00:06Z</dcterms:created>
  <dcterms:modified xsi:type="dcterms:W3CDTF">2018-09-05T12:54:19Z</dcterms:modified>
</cp:coreProperties>
</file>