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1" r:id="rId3"/>
    <p:sldId id="324" r:id="rId4"/>
    <p:sldId id="259" r:id="rId5"/>
    <p:sldId id="314" r:id="rId6"/>
    <p:sldId id="310" r:id="rId7"/>
    <p:sldId id="322" r:id="rId8"/>
    <p:sldId id="300" r:id="rId9"/>
    <p:sldId id="323" r:id="rId10"/>
    <p:sldId id="316" r:id="rId11"/>
    <p:sldId id="315" r:id="rId12"/>
    <p:sldId id="325" r:id="rId13"/>
    <p:sldId id="279" r:id="rId14"/>
    <p:sldId id="281" r:id="rId15"/>
    <p:sldId id="272" r:id="rId16"/>
    <p:sldId id="273" r:id="rId17"/>
    <p:sldId id="277" r:id="rId18"/>
    <p:sldId id="326" r:id="rId19"/>
    <p:sldId id="317" r:id="rId20"/>
    <p:sldId id="327" r:id="rId21"/>
    <p:sldId id="318" r:id="rId22"/>
    <p:sldId id="319" r:id="rId23"/>
    <p:sldId id="328" r:id="rId24"/>
  </p:sldIdLst>
  <p:sldSz cx="9144000" cy="6858000" type="screen4x3"/>
  <p:notesSz cx="6797675" cy="992822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706" autoAdjust="0"/>
  </p:normalViewPr>
  <p:slideViewPr>
    <p:cSldViewPr>
      <p:cViewPr varScale="1">
        <p:scale>
          <a:sx n="60" d="100"/>
          <a:sy n="60" d="100"/>
        </p:scale>
        <p:origin x="14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8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56F12-3FDE-473A-AC85-AF006F5671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817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248936-8CD2-4083-A2B0-D92F4144DD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24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20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37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83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55C6D-E2C1-442B-BC12-F6F7A43E3428}" type="slidenum">
              <a:rPr lang="en-GB"/>
              <a:pPr/>
              <a:t>4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7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39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0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77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210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9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303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8936-8CD2-4083-A2B0-D92F4144DDD6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88551B-BD79-4C99-840F-AE1E35AC72DD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7743C-9AAA-42AA-8BF7-9A1FB37FC6B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45189-91B0-436E-90E1-4738E1F43A5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6C8E-88EB-4188-AB8C-BF041367169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118BC-6145-46FD-8049-CACFFF6D36E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0298A-46E9-4A41-8614-0AADBD629C3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0D7A5-EA7A-44A4-85F4-09BC57B4919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92A82-CF5A-47A2-8BD0-BBA4062A03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3A312-829E-40E6-8A57-E137097E3CE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3EAD3-6E55-48B9-BBC3-84865C4AD20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88330-6249-4B96-85EA-9E458DB618C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5D95AD5-274F-4678-95A9-D9DD9FE2D1A2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964" y="764704"/>
            <a:ext cx="6781800" cy="1378099"/>
          </a:xfrm>
        </p:spPr>
        <p:txBody>
          <a:bodyPr/>
          <a:lstStyle/>
          <a:p>
            <a:pPr algn="ctr"/>
            <a:br>
              <a:rPr lang="en-GB" sz="3200" dirty="0"/>
            </a:br>
            <a:r>
              <a:rPr lang="en-GB" sz="3200" dirty="0"/>
              <a:t>Mental Capacity (Amendment) Bill</a:t>
            </a:r>
            <a:br>
              <a:rPr lang="en-GB" sz="3200" dirty="0"/>
            </a:br>
            <a:r>
              <a:rPr lang="en-GB" sz="2800" i="1" dirty="0"/>
              <a:t>Liberty Protection Safeguards (LPS)</a:t>
            </a:r>
            <a:br>
              <a:rPr lang="en-GB" sz="3200" dirty="0"/>
            </a:br>
            <a:r>
              <a:rPr lang="en-GB" sz="2000" b="0" dirty="0"/>
              <a:t>Care and Support West – General meeting </a:t>
            </a:r>
            <a:br>
              <a:rPr lang="en-GB" sz="2000" b="0" dirty="0"/>
            </a:br>
            <a:r>
              <a:rPr lang="en-GB" sz="2000" b="0" dirty="0"/>
              <a:t>3/7/19</a:t>
            </a:r>
            <a:endParaRPr lang="en-GB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6993" y="3140968"/>
            <a:ext cx="6480720" cy="2520279"/>
          </a:xfrm>
        </p:spPr>
        <p:txBody>
          <a:bodyPr/>
          <a:lstStyle/>
          <a:p>
            <a:pPr algn="ctr"/>
            <a:r>
              <a:rPr lang="en-GB" dirty="0"/>
              <a:t>Dameon Caddy</a:t>
            </a:r>
          </a:p>
          <a:p>
            <a:pPr algn="ctr"/>
            <a:r>
              <a:rPr lang="en-GB" dirty="0"/>
              <a:t>MCA / DoLS Manager </a:t>
            </a:r>
          </a:p>
          <a:p>
            <a:pPr algn="ctr"/>
            <a:r>
              <a:rPr lang="en-GB" dirty="0"/>
              <a:t>North Somerset Council / Clinical Commissioning Group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04837"/>
          </a:xfrm>
        </p:spPr>
        <p:txBody>
          <a:bodyPr/>
          <a:lstStyle/>
          <a:p>
            <a:r>
              <a:rPr lang="en-GB" sz="3600" dirty="0"/>
              <a:t>What we know....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endParaRPr lang="en-GB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323528" y="883181"/>
            <a:ext cx="7543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GB" sz="1600" dirty="0"/>
              <a:t>Assessments  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Aside from mental capacity and mental disorder assessments can be undertaken by </a:t>
            </a:r>
            <a:r>
              <a:rPr lang="en-GB" sz="1600" b="1" i="1" dirty="0"/>
              <a:t>any staff member </a:t>
            </a:r>
            <a:r>
              <a:rPr lang="en-GB" sz="1600" dirty="0"/>
              <a:t>the Responsible Body considers to have the </a:t>
            </a:r>
            <a:r>
              <a:rPr lang="en-GB" sz="1600" b="1" i="1" dirty="0"/>
              <a:t>necessary experience and knowledge including unqualified staff. 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2. Pre-authorisation review 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A member of staff from the responsible body who </a:t>
            </a:r>
            <a:r>
              <a:rPr lang="en-GB" sz="1600" b="1" dirty="0"/>
              <a:t>must not be involved in the day to day care of the person or providing any treatment to the person concerned</a:t>
            </a:r>
            <a:r>
              <a:rPr lang="en-GB" sz="1600" dirty="0"/>
              <a:t>. This individual does not meet the individual but judges if sufficient evidence has been obtained ‘on the papers’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3. Authorisation 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Responsible Body signs of the LPS Authorisation if all the requirements are met. </a:t>
            </a:r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If an </a:t>
            </a:r>
            <a:r>
              <a:rPr lang="en-GB" sz="1600" dirty="0" err="1"/>
              <a:t>AMCP</a:t>
            </a:r>
            <a:r>
              <a:rPr lang="en-GB" sz="1600" dirty="0"/>
              <a:t> is indicated then they will have the discretion to look at the case on the papers or to meet the individual and carry out assessment themselves.</a:t>
            </a:r>
          </a:p>
        </p:txBody>
      </p:sp>
    </p:spTree>
    <p:extLst>
      <p:ext uri="{BB962C8B-B14F-4D97-AF65-F5344CB8AC3E}">
        <p14:creationId xmlns:p14="http://schemas.microsoft.com/office/powerpoint/2010/main" val="47977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04837"/>
          </a:xfrm>
        </p:spPr>
        <p:txBody>
          <a:bodyPr/>
          <a:lstStyle/>
          <a:p>
            <a:r>
              <a:rPr lang="en-GB" sz="3600" dirty="0"/>
              <a:t>What we know.... Assessments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endParaRPr lang="en-GB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323528" y="1052736"/>
            <a:ext cx="792088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AutoNum type="arabicPeriod"/>
            </a:pPr>
            <a:r>
              <a:rPr lang="en-GB" dirty="0"/>
              <a:t>Age</a:t>
            </a:r>
          </a:p>
          <a:p>
            <a:pPr marL="342900" indent="-342900" algn="l">
              <a:buAutoNum type="arabicPeriod"/>
            </a:pPr>
            <a:r>
              <a:rPr lang="en-GB" dirty="0"/>
              <a:t>Mental Capacity </a:t>
            </a:r>
          </a:p>
          <a:p>
            <a:pPr marL="342900" indent="-342900" algn="l">
              <a:buAutoNum type="arabicPeriod"/>
            </a:pPr>
            <a:r>
              <a:rPr lang="en-GB" dirty="0"/>
              <a:t>Mental Disorder </a:t>
            </a:r>
          </a:p>
          <a:p>
            <a:pPr marL="342900" indent="-342900" algn="l">
              <a:buAutoNum type="arabicPeriod"/>
            </a:pPr>
            <a:r>
              <a:rPr lang="en-GB" dirty="0"/>
              <a:t>Are the arrangements a deprivation of liberty</a:t>
            </a:r>
          </a:p>
          <a:p>
            <a:pPr marL="342900" indent="-342900" algn="l">
              <a:buAutoNum type="arabicPeriod"/>
            </a:pPr>
            <a:r>
              <a:rPr lang="en-GB" dirty="0"/>
              <a:t>Are the arrangements necessary and proportionate to the risk of harm</a:t>
            </a:r>
          </a:p>
          <a:p>
            <a:pPr marL="342900" indent="-342900" algn="l">
              <a:buAutoNum type="arabicPeriod"/>
            </a:pPr>
            <a:r>
              <a:rPr lang="en-GB" dirty="0"/>
              <a:t>Consultation with the person and others regarding the arrangements</a:t>
            </a:r>
          </a:p>
          <a:p>
            <a:pPr marL="342900" indent="-342900" algn="l">
              <a:buAutoNum type="arabicPeriod" startAt="7"/>
            </a:pPr>
            <a:r>
              <a:rPr lang="en-GB" dirty="0"/>
              <a:t>Are there excluding / conflicting arrangements under the MHA ?</a:t>
            </a:r>
          </a:p>
          <a:p>
            <a:pPr marL="342900" indent="-342900" algn="l">
              <a:buAutoNum type="arabicPeriod" startAt="7"/>
            </a:pPr>
            <a:r>
              <a:rPr lang="en-GB" dirty="0"/>
              <a:t>Are the criteria for review by an </a:t>
            </a:r>
            <a:r>
              <a:rPr lang="en-GB" dirty="0" err="1"/>
              <a:t>AMCP</a:t>
            </a:r>
            <a:r>
              <a:rPr lang="en-GB" dirty="0"/>
              <a:t> met ? (person objecting or in a private hospital ) </a:t>
            </a:r>
          </a:p>
          <a:p>
            <a:pPr marL="342900" indent="-342900" algn="l">
              <a:buAutoNum type="arabicPeriod" startAt="7"/>
            </a:pPr>
            <a:r>
              <a:rPr lang="en-GB" dirty="0"/>
              <a:t>Can an appropriate person be identified ? (Test for </a:t>
            </a:r>
            <a:r>
              <a:rPr lang="en-GB" dirty="0" err="1"/>
              <a:t>IMCA</a:t>
            </a:r>
            <a:r>
              <a:rPr lang="en-GB" dirty="0"/>
              <a:t> input)</a:t>
            </a:r>
          </a:p>
          <a:p>
            <a:pPr algn="l"/>
            <a:endParaRPr lang="en-GB" sz="1600" i="1" dirty="0"/>
          </a:p>
          <a:p>
            <a:pPr algn="l"/>
            <a:r>
              <a:rPr lang="en-GB" sz="1600" i="1" dirty="0"/>
              <a:t>Not formally included as an assessment but Responsible Body must confirm that the arrangements are in the person’s best interests and there is no conflict with an LPA / Deputyship.</a:t>
            </a:r>
          </a:p>
          <a:p>
            <a:pPr marL="342900" indent="-342900" algn="l">
              <a:buAutoNum type="arabicPeriod" startAt="7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6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6B64-95D4-418B-8DD5-B8AAC7E2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4656"/>
            <a:ext cx="7543800" cy="604837"/>
          </a:xfrm>
        </p:spPr>
        <p:txBody>
          <a:bodyPr/>
          <a:lstStyle/>
          <a:p>
            <a:r>
              <a:rPr lang="en-GB" sz="2000" dirty="0"/>
              <a:t>Mental Capacity / Mental Disorder Assessments</a:t>
            </a:r>
            <a:br>
              <a:rPr lang="en-GB" sz="2000" dirty="0"/>
            </a:br>
            <a:r>
              <a:rPr lang="en-GB" sz="2000" dirty="0"/>
              <a:t>Care Home Cases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9EB4-5267-49EA-ABD3-9ACC90D3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139136" cy="5078189"/>
          </a:xfrm>
        </p:spPr>
        <p:txBody>
          <a:bodyPr/>
          <a:lstStyle/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600" b="1" dirty="0"/>
              <a:t>2. Mental Capacity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i="1" dirty="0"/>
              <a:t>must be undertaken by a professionally qualified staff member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3. Mental Disorder 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i="1" dirty="0"/>
              <a:t>must be undertaken by a medically qualified professional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Assessments can be reused provided it appears reasonable to rely on it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How old</a:t>
            </a:r>
          </a:p>
          <a:p>
            <a:r>
              <a:rPr lang="en-GB" sz="1600" dirty="0"/>
              <a:t>Purpose</a:t>
            </a:r>
          </a:p>
          <a:p>
            <a:r>
              <a:rPr lang="en-GB" sz="1600" dirty="0"/>
              <a:t>Change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b="1" i="1" u="sng" dirty="0"/>
              <a:t>Assessments cannot be carried out by someone with a prescribed connection to a care home </a:t>
            </a:r>
            <a:r>
              <a:rPr lang="en-GB" sz="1600" dirty="0"/>
              <a:t>(clarified in Code of Practice ???)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8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7A53D62-11BB-40C2-9C46-B9F6DCCD5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4454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2400" dirty="0"/>
              <a:t>Care Home cases – Other Assessments 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B2B0BD5-EFF6-474A-86E7-E7078CBE5A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altLang="en-US" sz="2400" dirty="0"/>
              <a:t>The Responsible Body may authorise care home arrangements</a:t>
            </a:r>
          </a:p>
          <a:p>
            <a:pPr>
              <a:defRPr/>
            </a:pPr>
            <a:r>
              <a:rPr lang="en-GB" altLang="en-US" sz="2400" dirty="0"/>
              <a:t>under paragraph 15 (RB) or </a:t>
            </a:r>
          </a:p>
          <a:p>
            <a:pPr>
              <a:defRPr/>
            </a:pPr>
            <a:r>
              <a:rPr lang="en-GB" altLang="en-US" sz="2400" dirty="0"/>
              <a:t>under paragraph 16 ( Care Home Manager)</a:t>
            </a:r>
          </a:p>
          <a:p>
            <a:pPr>
              <a:defRPr/>
            </a:pPr>
            <a:endParaRPr lang="en-GB" altLang="en-US" sz="1800" dirty="0"/>
          </a:p>
        </p:txBody>
      </p:sp>
      <p:pic>
        <p:nvPicPr>
          <p:cNvPr id="2765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754" y="3699274"/>
            <a:ext cx="3294459" cy="21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5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487AC-A619-4825-9F7A-3B108223F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92" y="1150577"/>
            <a:ext cx="6669928" cy="523075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400" dirty="0"/>
              <a:t>The statement will confirm</a:t>
            </a:r>
          </a:p>
          <a:p>
            <a:pPr>
              <a:defRPr/>
            </a:pPr>
            <a:r>
              <a:rPr lang="en-GB" sz="2400" dirty="0"/>
              <a:t>The person is 16 or over</a:t>
            </a:r>
          </a:p>
          <a:p>
            <a:pPr>
              <a:defRPr/>
            </a:pPr>
            <a:r>
              <a:rPr lang="en-GB" sz="2400" dirty="0"/>
              <a:t>That the arrangements amount to a deprivation of liberty and why</a:t>
            </a:r>
          </a:p>
          <a:p>
            <a:pPr>
              <a:defRPr/>
            </a:pPr>
            <a:r>
              <a:rPr lang="en-GB" sz="2400" dirty="0"/>
              <a:t>That the arrangements are not excluded because of the overlap with the MHA</a:t>
            </a:r>
          </a:p>
          <a:p>
            <a:pPr>
              <a:defRPr/>
            </a:pPr>
            <a:r>
              <a:rPr lang="en-GB" sz="2400" dirty="0"/>
              <a:t>That the necessary assessments/determinations (capacity, mental disorder and </a:t>
            </a:r>
            <a:r>
              <a:rPr lang="en-GB" sz="2400" dirty="0" err="1"/>
              <a:t>N&amp;P</a:t>
            </a:r>
            <a:r>
              <a:rPr lang="en-GB" sz="2400" dirty="0"/>
              <a:t>) and consultation has been carried out and copies.</a:t>
            </a:r>
          </a:p>
          <a:p>
            <a:pPr>
              <a:defRPr/>
            </a:pPr>
            <a:r>
              <a:rPr lang="en-GB" sz="2400" dirty="0"/>
              <a:t>Care Home Manager carries out consultation with person and others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C531D9-561B-46A6-8C44-2F4AD30C8263}"/>
              </a:ext>
            </a:extLst>
          </p:cNvPr>
          <p:cNvSpPr txBox="1"/>
          <p:nvPr/>
        </p:nvSpPr>
        <p:spPr>
          <a:xfrm>
            <a:off x="782392" y="404664"/>
            <a:ext cx="630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en-US" sz="2400" b="1" kern="0" dirty="0">
                <a:solidFill>
                  <a:srgbClr val="330066"/>
                </a:solidFill>
                <a:latin typeface="Arial"/>
                <a:ea typeface="+mj-ea"/>
                <a:cs typeface="+mj-cs"/>
              </a:rPr>
              <a:t>Care Home cases – Other Assessments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altLang="en-US" dirty="0"/>
              <a:t>Pre – Authorisation Review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30C4E241-5D58-41B9-A9DD-A3497DF161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2400" dirty="0"/>
              <a:t>A pre- authorisation review will be carried out by </a:t>
            </a:r>
            <a:r>
              <a:rPr lang="en-GB" altLang="en-US" sz="2400" b="1" i="1" u="sng" dirty="0"/>
              <a:t>someone who is not involved in the day to day care or treatment of the person and does not have a connection with care home ( to be prescribed</a:t>
            </a:r>
            <a:r>
              <a:rPr lang="en-GB" altLang="en-US" sz="2400" dirty="0"/>
              <a:t>).</a:t>
            </a:r>
          </a:p>
          <a:p>
            <a:pPr marL="0" indent="0">
              <a:buNone/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This is a desk top review unless........</a:t>
            </a:r>
          </a:p>
          <a:p>
            <a:pPr marL="0" indent="0">
              <a:buNone/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Certain circumstances are met which mean the review must be by an AMCP</a:t>
            </a:r>
          </a:p>
        </p:txBody>
      </p:sp>
    </p:spTree>
    <p:extLst>
      <p:ext uri="{BB962C8B-B14F-4D97-AF65-F5344CB8AC3E}">
        <p14:creationId xmlns:p14="http://schemas.microsoft.com/office/powerpoint/2010/main" val="192130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648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altLang="en-US" sz="2400" dirty="0"/>
              <a:t>Review by </a:t>
            </a:r>
            <a:r>
              <a:rPr lang="en-GB" altLang="en-US" sz="2400" dirty="0" err="1"/>
              <a:t>AMCP</a:t>
            </a:r>
            <a:endParaRPr lang="en-GB" altLang="en-US" sz="2400" dirty="0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D981213-6B1E-4C61-B8D5-3178B84A04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en-GB" altLang="en-US" sz="2000" dirty="0"/>
              <a:t>In any of the following circumstances</a:t>
            </a:r>
          </a:p>
          <a:p>
            <a:pPr marL="0" indent="0">
              <a:buNone/>
              <a:defRPr/>
            </a:pPr>
            <a:endParaRPr lang="en-GB" altLang="en-US" sz="2000" dirty="0"/>
          </a:p>
          <a:p>
            <a:pPr>
              <a:defRPr/>
            </a:pPr>
            <a:r>
              <a:rPr lang="en-GB" altLang="en-US" sz="2000" dirty="0"/>
              <a:t>If the person objects to where they are residing</a:t>
            </a:r>
          </a:p>
          <a:p>
            <a:pPr marL="0" indent="0">
              <a:buNone/>
              <a:defRPr/>
            </a:pPr>
            <a:endParaRPr lang="en-GB" altLang="en-US" sz="2000" dirty="0"/>
          </a:p>
          <a:p>
            <a:pPr>
              <a:defRPr/>
            </a:pPr>
            <a:r>
              <a:rPr lang="en-GB" altLang="en-US" sz="2000" dirty="0"/>
              <a:t>If the person objects to receiving care/treatment there</a:t>
            </a:r>
          </a:p>
          <a:p>
            <a:pPr marL="0" indent="0">
              <a:buNone/>
              <a:defRPr/>
            </a:pPr>
            <a:endParaRPr lang="en-GB" altLang="en-US" sz="2000" dirty="0"/>
          </a:p>
          <a:p>
            <a:pPr>
              <a:defRPr/>
            </a:pPr>
            <a:r>
              <a:rPr lang="en-GB" altLang="en-US" sz="2000" dirty="0"/>
              <a:t>If care or treatment is mainly in an Independent Hospital</a:t>
            </a:r>
          </a:p>
          <a:p>
            <a:pPr marL="0" indent="0">
              <a:buNone/>
              <a:defRPr/>
            </a:pPr>
            <a:endParaRPr lang="en-GB" altLang="en-US" sz="2000" dirty="0"/>
          </a:p>
          <a:p>
            <a:pPr>
              <a:defRPr/>
            </a:pPr>
            <a:r>
              <a:rPr lang="en-GB" altLang="en-US" sz="2000" dirty="0"/>
              <a:t>If the RB refers to an AMCP and they accept the referral ( Complex cases, high levels of restriction e.g. covert meds, restraint )  </a:t>
            </a:r>
          </a:p>
        </p:txBody>
      </p:sp>
    </p:spTree>
    <p:extLst>
      <p:ext uri="{BB962C8B-B14F-4D97-AF65-F5344CB8AC3E}">
        <p14:creationId xmlns:p14="http://schemas.microsoft.com/office/powerpoint/2010/main" val="327705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239D3753-5B52-4607-A956-C5DD586B4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dirty="0"/>
              <a:t>AMCP role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AAAA180B-4E70-493A-8C65-9BD20AF1C3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altLang="en-US" sz="2400" dirty="0"/>
              <a:t>Will be conversion of BIA role 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400" dirty="0"/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400" dirty="0"/>
              <a:t>AMCP must </a:t>
            </a:r>
          </a:p>
          <a:p>
            <a:pPr marL="300037" lvl="1" indent="0">
              <a:spcBef>
                <a:spcPct val="0"/>
              </a:spcBef>
              <a:buNone/>
              <a:defRPr/>
            </a:pPr>
            <a:endParaRPr lang="en-US" altLang="en-US" sz="2400" dirty="0"/>
          </a:p>
          <a:p>
            <a:pPr marL="300037" lvl="1" indent="0">
              <a:spcBef>
                <a:spcPct val="0"/>
              </a:spcBef>
              <a:buNone/>
              <a:defRPr/>
            </a:pPr>
            <a:r>
              <a:rPr lang="en-US" altLang="en-US" sz="2400" dirty="0"/>
              <a:t>a) review the information on which the responsible body relies, and</a:t>
            </a:r>
          </a:p>
          <a:p>
            <a:pPr marL="300037" lvl="1" indent="0">
              <a:spcBef>
                <a:spcPct val="0"/>
              </a:spcBef>
              <a:buNone/>
              <a:defRPr/>
            </a:pPr>
            <a:endParaRPr lang="en-US" altLang="en-US" sz="2400" dirty="0"/>
          </a:p>
          <a:p>
            <a:pPr marL="300038" lvl="1" indent="0">
              <a:spcBef>
                <a:spcPct val="0"/>
              </a:spcBef>
              <a:buNone/>
              <a:defRPr/>
            </a:pPr>
            <a:r>
              <a:rPr lang="en-US" altLang="en-US" sz="2400" dirty="0"/>
              <a:t>b) determine whether the </a:t>
            </a:r>
            <a:r>
              <a:rPr lang="en-US" altLang="en-US" sz="2400" dirty="0" err="1"/>
              <a:t>authorisation</a:t>
            </a:r>
            <a:r>
              <a:rPr lang="en-US" altLang="en-US" sz="2400" dirty="0"/>
              <a:t> conditions are met.</a:t>
            </a:r>
          </a:p>
          <a:p>
            <a:pPr marL="0" indent="0">
              <a:buNone/>
              <a:defRPr/>
            </a:pPr>
            <a:r>
              <a:rPr lang="en-GB" altLang="en-US" sz="2400" dirty="0"/>
              <a:t> 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1" y="4779170"/>
            <a:ext cx="1390650" cy="111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13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4971C-6568-4FAD-A0E1-FB24D424E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86482"/>
          </a:xfrm>
        </p:spPr>
        <p:txBody>
          <a:bodyPr/>
          <a:lstStyle/>
          <a:p>
            <a:r>
              <a:rPr lang="en-GB" dirty="0"/>
              <a:t>Authorisation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EBB82-C726-438D-A38E-D0281C02C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355160" cy="553901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If all the requirements are met</a:t>
            </a:r>
          </a:p>
          <a:p>
            <a:pPr marL="0" indent="0">
              <a:buNone/>
            </a:pPr>
            <a:r>
              <a:rPr lang="en-GB" sz="1100" dirty="0"/>
              <a:t>Age</a:t>
            </a:r>
          </a:p>
          <a:p>
            <a:pPr marL="0" indent="0">
              <a:buNone/>
            </a:pPr>
            <a:r>
              <a:rPr lang="en-GB" sz="1100" dirty="0"/>
              <a:t>Mental Capacity </a:t>
            </a:r>
          </a:p>
          <a:p>
            <a:pPr marL="0" indent="0">
              <a:buNone/>
            </a:pPr>
            <a:r>
              <a:rPr lang="en-GB" sz="1100" dirty="0"/>
              <a:t>Mental Disorder </a:t>
            </a:r>
          </a:p>
          <a:p>
            <a:pPr marL="0" indent="0">
              <a:buNone/>
            </a:pPr>
            <a:r>
              <a:rPr lang="en-GB" sz="1100" dirty="0"/>
              <a:t>Are the arrangements a deprivation of liberty</a:t>
            </a:r>
          </a:p>
          <a:p>
            <a:pPr marL="0" indent="0">
              <a:buNone/>
            </a:pPr>
            <a:r>
              <a:rPr lang="en-GB" sz="1100" dirty="0"/>
              <a:t>Are the arrangements necessary and proportionate to the risk of harm</a:t>
            </a:r>
          </a:p>
          <a:p>
            <a:pPr marL="0" indent="0">
              <a:buNone/>
            </a:pPr>
            <a:r>
              <a:rPr lang="en-GB" sz="1100" dirty="0"/>
              <a:t>Consultation with the person and others regarding the arrangements</a:t>
            </a:r>
          </a:p>
          <a:p>
            <a:pPr marL="0" indent="0">
              <a:buNone/>
            </a:pPr>
            <a:r>
              <a:rPr lang="en-GB" sz="1100" dirty="0"/>
              <a:t>Are there excluding / conflicting arrangements under the MHA ?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2000" dirty="0"/>
              <a:t>Responsible Body (LA, CCG, or Hospital) signs off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Timescales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1st – max of 1 year</a:t>
            </a:r>
          </a:p>
          <a:p>
            <a:pPr marL="0" indent="0">
              <a:buNone/>
            </a:pPr>
            <a:r>
              <a:rPr lang="en-GB" sz="2000" dirty="0"/>
              <a:t>2</a:t>
            </a:r>
            <a:r>
              <a:rPr lang="en-GB" sz="2000" baseline="30000" dirty="0"/>
              <a:t>nd</a:t>
            </a:r>
            <a:r>
              <a:rPr lang="en-GB" sz="2000" dirty="0"/>
              <a:t> -  max of 1 year</a:t>
            </a:r>
          </a:p>
          <a:p>
            <a:pPr marL="0" indent="0">
              <a:buNone/>
            </a:pPr>
            <a:r>
              <a:rPr lang="en-GB" sz="2000" dirty="0"/>
              <a:t>3rd - may give 3 years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26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04837"/>
          </a:xfrm>
        </p:spPr>
        <p:txBody>
          <a:bodyPr/>
          <a:lstStyle/>
          <a:p>
            <a:r>
              <a:rPr lang="en-GB" sz="2800" dirty="0"/>
              <a:t>What we don’t know.... Challenges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endParaRPr lang="en-GB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323528" y="883181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1600" dirty="0"/>
          </a:p>
          <a:p>
            <a:pPr algn="just"/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9B8EF0-1413-4790-9E59-B0007D197E68}"/>
              </a:ext>
            </a:extLst>
          </p:cNvPr>
          <p:cNvSpPr txBox="1"/>
          <p:nvPr/>
        </p:nvSpPr>
        <p:spPr>
          <a:xfrm>
            <a:off x="457200" y="1268760"/>
            <a:ext cx="72831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What does an objection look like that would warrant referral to an </a:t>
            </a:r>
            <a:r>
              <a:rPr lang="en-GB" dirty="0" err="1"/>
              <a:t>AMCP</a:t>
            </a:r>
            <a:r>
              <a:rPr lang="en-GB" dirty="0"/>
              <a:t> 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What about cases where family are objecting or the person is subject to high levels of restrictive case  (e.g. covert medication) 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Mental Disorder assessment – Will GP’s be happy to carry this out ? No consultation with them regarding changes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What paperwork / level of detail will be required in regard to the assessments 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8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What is the Bill about ?</a:t>
            </a:r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787208" cy="4430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700" dirty="0"/>
              <a:t>The Bill very simply is about the procedures by which a person (16 and over) who lacks capacity to consent, may be deprived of their liberty.</a:t>
            </a:r>
          </a:p>
          <a:p>
            <a:pPr marL="0" indent="0">
              <a:buNone/>
            </a:pPr>
            <a:endParaRPr lang="en-GB" altLang="en-US" sz="2700" dirty="0"/>
          </a:p>
        </p:txBody>
      </p:sp>
      <p:pic>
        <p:nvPicPr>
          <p:cNvPr id="717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9" y="3482580"/>
            <a:ext cx="3240881" cy="243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7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04837"/>
          </a:xfrm>
        </p:spPr>
        <p:txBody>
          <a:bodyPr/>
          <a:lstStyle/>
          <a:p>
            <a:r>
              <a:rPr lang="en-GB" sz="2800" dirty="0"/>
              <a:t>What we don’t know.... Challenges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endParaRPr lang="en-GB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323528" y="883181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1600" dirty="0"/>
          </a:p>
          <a:p>
            <a:pPr algn="just"/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9B8EF0-1413-4790-9E59-B0007D197E68}"/>
              </a:ext>
            </a:extLst>
          </p:cNvPr>
          <p:cNvSpPr txBox="1"/>
          <p:nvPr/>
        </p:nvSpPr>
        <p:spPr>
          <a:xfrm>
            <a:off x="457200" y="1268760"/>
            <a:ext cx="72831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care home manager (para 16) vs Responsible Body Rep (para 15). Who decides the route and How  ???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Funding / resources to carry out this work.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Training / confidence / skills required to undertake assessments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Identification of non-care home cases. Who co-ordinates in domestic deprivation of liberty cases ?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92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04837"/>
          </a:xfrm>
        </p:spPr>
        <p:txBody>
          <a:bodyPr/>
          <a:lstStyle/>
          <a:p>
            <a:r>
              <a:rPr lang="en-GB" sz="2400" dirty="0"/>
              <a:t>What we don’t know.... 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endParaRPr lang="en-GB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323528" y="883181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1600" dirty="0"/>
          </a:p>
          <a:p>
            <a:pPr algn="just"/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9B8EF0-1413-4790-9E59-B0007D197E68}"/>
              </a:ext>
            </a:extLst>
          </p:cNvPr>
          <p:cNvSpPr txBox="1"/>
          <p:nvPr/>
        </p:nvSpPr>
        <p:spPr>
          <a:xfrm>
            <a:off x="457798" y="727075"/>
            <a:ext cx="72831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err="1"/>
              <a:t>DHSC</a:t>
            </a:r>
            <a:r>
              <a:rPr lang="en-GB" dirty="0"/>
              <a:t> Financial Impact Statement 31/1/19</a:t>
            </a:r>
          </a:p>
          <a:p>
            <a:pPr algn="l"/>
            <a:endParaRPr lang="en-GB" dirty="0"/>
          </a:p>
          <a:p>
            <a:pPr marL="342900" indent="-342900" algn="l">
              <a:buAutoNum type="arabicPeriod"/>
            </a:pPr>
            <a:r>
              <a:rPr lang="en-GB" dirty="0"/>
              <a:t>Number of applications – 232,000 per year </a:t>
            </a:r>
            <a:r>
              <a:rPr lang="en-GB" dirty="0" err="1"/>
              <a:t>DoLS</a:t>
            </a:r>
            <a:r>
              <a:rPr lang="en-GB" dirty="0"/>
              <a:t>, estimate        304,132 (includes 16-17 tr olds and community </a:t>
            </a:r>
            <a:r>
              <a:rPr lang="en-GB" dirty="0" err="1"/>
              <a:t>dols</a:t>
            </a:r>
            <a:r>
              <a:rPr lang="en-GB" dirty="0"/>
              <a:t>). </a:t>
            </a:r>
          </a:p>
          <a:p>
            <a:pPr lvl="1" algn="l"/>
            <a:r>
              <a:rPr lang="en-GB" dirty="0"/>
              <a:t>	</a:t>
            </a:r>
            <a:r>
              <a:rPr lang="en-GB" i="1" dirty="0" err="1"/>
              <a:t>ADASS</a:t>
            </a:r>
            <a:r>
              <a:rPr lang="en-GB" i="1" dirty="0"/>
              <a:t> state underfunded £47 million  </a:t>
            </a:r>
          </a:p>
          <a:p>
            <a:pPr algn="l"/>
            <a:r>
              <a:rPr lang="en-GB" dirty="0"/>
              <a:t>	</a:t>
            </a:r>
          </a:p>
          <a:p>
            <a:pPr algn="l"/>
            <a:r>
              <a:rPr lang="en-GB" dirty="0"/>
              <a:t>2. State that the figure of 1% of applications challenged in the CoP will reduce to 0.5 %. </a:t>
            </a:r>
          </a:p>
          <a:p>
            <a:pPr algn="l"/>
            <a:r>
              <a:rPr lang="en-GB" dirty="0"/>
              <a:t>	</a:t>
            </a:r>
            <a:r>
              <a:rPr lang="en-GB" i="1" dirty="0" err="1"/>
              <a:t>ADASS</a:t>
            </a:r>
            <a:r>
              <a:rPr lang="en-GB" i="1" dirty="0"/>
              <a:t> state underfunded £35 million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r>
              <a:rPr lang="en-GB" dirty="0"/>
              <a:t>3. Only 20% of registered Dr’s and social workers will require training.</a:t>
            </a:r>
          </a:p>
          <a:p>
            <a:pPr algn="l"/>
            <a:r>
              <a:rPr lang="en-GB" dirty="0"/>
              <a:t>	</a:t>
            </a:r>
            <a:r>
              <a:rPr lang="en-GB" i="1" dirty="0" err="1"/>
              <a:t>ADASS</a:t>
            </a:r>
            <a:r>
              <a:rPr lang="en-GB" i="1" dirty="0"/>
              <a:t> state underfunded £8 million 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4. “</a:t>
            </a:r>
            <a:r>
              <a:rPr lang="en-GB" i="1" dirty="0"/>
              <a:t>If there is not a valid medical or capacity assessment available we would expect this to be managed through a person's GP.” </a:t>
            </a:r>
          </a:p>
          <a:p>
            <a:pPr algn="l"/>
            <a:r>
              <a:rPr lang="en-GB" i="1" dirty="0"/>
              <a:t>	 </a:t>
            </a:r>
            <a:r>
              <a:rPr lang="en-GB" i="1" dirty="0" err="1"/>
              <a:t>ADASS</a:t>
            </a:r>
            <a:r>
              <a:rPr lang="en-GB" i="1" dirty="0"/>
              <a:t> state  underfunded £2.4 million </a:t>
            </a:r>
          </a:p>
          <a:p>
            <a:pPr algn="l"/>
            <a:r>
              <a:rPr lang="en-GB" i="1" dirty="0"/>
              <a:t>	  </a:t>
            </a:r>
          </a:p>
          <a:p>
            <a:pPr algn="l"/>
            <a:r>
              <a:rPr lang="en-GB" dirty="0"/>
              <a:t>These figures / assumptions are being contested at present by </a:t>
            </a:r>
            <a:r>
              <a:rPr lang="en-GB" dirty="0" err="1"/>
              <a:t>ADASS</a:t>
            </a:r>
            <a:r>
              <a:rPr lang="en-GB" dirty="0"/>
              <a:t> who are lobbying for a revised impact assessment.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39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04837"/>
          </a:xfrm>
        </p:spPr>
        <p:txBody>
          <a:bodyPr/>
          <a:lstStyle/>
          <a:p>
            <a:r>
              <a:rPr lang="en-GB" sz="2400" dirty="0" err="1"/>
              <a:t>Whats</a:t>
            </a:r>
            <a:r>
              <a:rPr lang="en-GB" sz="2400" dirty="0"/>
              <a:t> next ....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endParaRPr lang="en-GB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323528" y="883181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1600" dirty="0"/>
          </a:p>
          <a:p>
            <a:pPr algn="just"/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9B8EF0-1413-4790-9E59-B0007D197E68}"/>
              </a:ext>
            </a:extLst>
          </p:cNvPr>
          <p:cNvSpPr txBox="1"/>
          <p:nvPr/>
        </p:nvSpPr>
        <p:spPr>
          <a:xfrm>
            <a:off x="457798" y="727075"/>
            <a:ext cx="72831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/>
              <a:t>LPS Code of practice (1</a:t>
            </a:r>
            <a:r>
              <a:rPr lang="en-GB" baseline="30000" dirty="0"/>
              <a:t>st</a:t>
            </a:r>
            <a:r>
              <a:rPr lang="en-GB" dirty="0"/>
              <a:t> draft ) due autumn 2019</a:t>
            </a:r>
          </a:p>
          <a:p>
            <a:pPr algn="l"/>
            <a:r>
              <a:rPr lang="en-GB" dirty="0"/>
              <a:t> </a:t>
            </a:r>
          </a:p>
          <a:p>
            <a:pPr algn="l"/>
            <a:r>
              <a:rPr lang="en-GB" dirty="0"/>
              <a:t>More detail then ..... ?  </a:t>
            </a:r>
          </a:p>
          <a:p>
            <a:pPr algn="l"/>
            <a:endParaRPr lang="en-GB" dirty="0"/>
          </a:p>
          <a:p>
            <a:pPr algn="l"/>
            <a:r>
              <a:rPr lang="en-GB" i="1" dirty="0"/>
              <a:t>“The Code of Practice will be vital in fleshing out the details of how the LPS will work in practice.”</a:t>
            </a:r>
          </a:p>
          <a:p>
            <a:pPr algn="l"/>
            <a:endParaRPr lang="en-GB" i="1" dirty="0"/>
          </a:p>
          <a:p>
            <a:pPr algn="l"/>
            <a:r>
              <a:rPr lang="en-GB" i="1" dirty="0"/>
              <a:t>	Ruth Atkinson- Wilks</a:t>
            </a:r>
          </a:p>
          <a:p>
            <a:pPr algn="l"/>
            <a:r>
              <a:rPr lang="en-GB" i="1" dirty="0"/>
              <a:t>	</a:t>
            </a:r>
            <a:r>
              <a:rPr lang="en-GB" sz="1200" i="1" dirty="0"/>
              <a:t>Bevan Brittan Solicitors (8/5/19)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Code of Practice will be out for consultation at this stage   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CCG / LA conference planned Oct 2019  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Local Authorities currently scoping numbers and planning for implementation.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		Watch this space .......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03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EB189F-1638-4CF9-8EB6-6BD97EF4E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2" y="404664"/>
            <a:ext cx="7537598" cy="6175032"/>
          </a:xfrm>
        </p:spPr>
      </p:pic>
    </p:spTree>
    <p:extLst>
      <p:ext uri="{BB962C8B-B14F-4D97-AF65-F5344CB8AC3E}">
        <p14:creationId xmlns:p14="http://schemas.microsoft.com/office/powerpoint/2010/main" val="129175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F746-2308-4019-9BC8-BB2B2CC6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en-GB" dirty="0"/>
              <a:t>Why the new legislation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CD660-DC2B-4C40-9486-756D26BB4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7139136" cy="4862165"/>
          </a:xfrm>
        </p:spPr>
        <p:txBody>
          <a:bodyPr/>
          <a:lstStyle/>
          <a:p>
            <a:r>
              <a:rPr lang="en-GB" sz="1800" dirty="0"/>
              <a:t>Streamline deprivation of liberty considerations by including them as part of generic care management processes. </a:t>
            </a:r>
          </a:p>
          <a:p>
            <a:endParaRPr lang="en-GB" sz="1800" dirty="0"/>
          </a:p>
          <a:p>
            <a:r>
              <a:rPr lang="en-GB" sz="1800" dirty="0"/>
              <a:t>Avoid unnecessary duplication of work.</a:t>
            </a:r>
          </a:p>
          <a:p>
            <a:endParaRPr lang="en-GB" sz="1800" dirty="0"/>
          </a:p>
          <a:p>
            <a:r>
              <a:rPr lang="en-GB" sz="1800" i="1" dirty="0"/>
              <a:t>The Liberty Protection Safeguards will replace the current Deprivation of Liberty Safeguards system, which is broken and bureaucratic, and currently leaving thousands without protection.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i="1" dirty="0"/>
              <a:t>Caroline </a:t>
            </a:r>
            <a:r>
              <a:rPr lang="en-GB" sz="1800" i="1" dirty="0" err="1"/>
              <a:t>Dinage</a:t>
            </a:r>
            <a:r>
              <a:rPr lang="en-GB" sz="1800" i="1" dirty="0"/>
              <a:t> </a:t>
            </a:r>
          </a:p>
          <a:p>
            <a:pPr marL="0" indent="0">
              <a:buNone/>
            </a:pPr>
            <a:r>
              <a:rPr lang="en-GB" sz="1800" i="1" dirty="0"/>
              <a:t>		Minister of State for Care </a:t>
            </a:r>
          </a:p>
          <a:p>
            <a:pPr marL="0" indent="0">
              <a:buNone/>
            </a:pPr>
            <a:r>
              <a:rPr lang="en-GB" sz="1800" i="1" dirty="0"/>
              <a:t>		10</a:t>
            </a:r>
            <a:r>
              <a:rPr lang="en-GB" sz="1800" i="1" baseline="30000" dirty="0"/>
              <a:t>th</a:t>
            </a:r>
            <a:r>
              <a:rPr lang="en-GB" sz="1800" i="1" dirty="0"/>
              <a:t> June 2019 </a:t>
            </a:r>
          </a:p>
        </p:txBody>
      </p:sp>
    </p:spTree>
    <p:extLst>
      <p:ext uri="{BB962C8B-B14F-4D97-AF65-F5344CB8AC3E}">
        <p14:creationId xmlns:p14="http://schemas.microsoft.com/office/powerpoint/2010/main" val="27079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6482"/>
          </a:xfrm>
        </p:spPr>
        <p:txBody>
          <a:bodyPr/>
          <a:lstStyle/>
          <a:p>
            <a:r>
              <a:rPr lang="en-GB" sz="2800" dirty="0"/>
              <a:t>The Mental Capacity (Amendment) Act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53" y="1124744"/>
            <a:ext cx="8229600" cy="5611018"/>
          </a:xfrm>
        </p:spPr>
        <p:txBody>
          <a:bodyPr/>
          <a:lstStyle/>
          <a:p>
            <a:pPr>
              <a:buNone/>
            </a:pPr>
            <a:endParaRPr lang="en-GB" sz="2000" dirty="0"/>
          </a:p>
          <a:p>
            <a:r>
              <a:rPr lang="en-GB" sz="2000" dirty="0"/>
              <a:t>Royal Assent granted on the 16th May 2019.</a:t>
            </a:r>
          </a:p>
          <a:p>
            <a:endParaRPr lang="en-GB" sz="2000" dirty="0"/>
          </a:p>
          <a:p>
            <a:r>
              <a:rPr lang="en-GB" sz="2000" dirty="0"/>
              <a:t>This means it is now an Act of law and will when it comes into force replace the Deprivation of Liberty Safeguards (</a:t>
            </a:r>
            <a:r>
              <a:rPr lang="en-GB" sz="2000" dirty="0" err="1"/>
              <a:t>DoLS</a:t>
            </a:r>
            <a:r>
              <a:rPr lang="en-GB" sz="2000" dirty="0"/>
              <a:t>).</a:t>
            </a:r>
          </a:p>
          <a:p>
            <a:endParaRPr lang="en-GB" sz="2000" dirty="0"/>
          </a:p>
          <a:p>
            <a:r>
              <a:rPr lang="en-GB" sz="2000" i="1" dirty="0"/>
              <a:t>Go live </a:t>
            </a:r>
            <a:r>
              <a:rPr lang="en-GB" sz="2000" dirty="0"/>
              <a:t>date is 1</a:t>
            </a:r>
            <a:r>
              <a:rPr lang="en-GB" sz="2000" baseline="30000" dirty="0"/>
              <a:t>st</a:t>
            </a:r>
            <a:r>
              <a:rPr lang="en-GB" sz="2000" dirty="0"/>
              <a:t> October 2020 (13 months !)</a:t>
            </a:r>
          </a:p>
          <a:p>
            <a:endParaRPr lang="en-GB" sz="2000" dirty="0"/>
          </a:p>
          <a:p>
            <a:r>
              <a:rPr lang="en-GB" sz="2000" dirty="0"/>
              <a:t>LPS and </a:t>
            </a:r>
            <a:r>
              <a:rPr lang="en-GB" sz="2000" dirty="0" err="1"/>
              <a:t>DoLS</a:t>
            </a:r>
            <a:r>
              <a:rPr lang="en-GB" sz="2000" dirty="0"/>
              <a:t> will run in tandem for a maximum period of 1 year when new legislation comes into force.</a:t>
            </a:r>
          </a:p>
          <a:p>
            <a:endParaRPr lang="en-GB" sz="2000" dirty="0"/>
          </a:p>
          <a:p>
            <a:r>
              <a:rPr lang="en-GB" sz="2000" b="1" u="sng" dirty="0"/>
              <a:t>Biggest change in health &amp; social care since the Care Act</a:t>
            </a:r>
          </a:p>
          <a:p>
            <a:endParaRPr lang="en-GB" sz="2000" b="1" u="sng" dirty="0"/>
          </a:p>
          <a:p>
            <a:r>
              <a:rPr lang="en-GB" sz="2000" dirty="0"/>
              <a:t>The Amendment Act is scant in detail – we only have the basics now…</a:t>
            </a:r>
          </a:p>
          <a:p>
            <a:endParaRPr lang="en-GB" sz="2000" b="1" u="sng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>
              <a:buNone/>
            </a:pPr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04837"/>
          </a:xfrm>
        </p:spPr>
        <p:txBody>
          <a:bodyPr/>
          <a:lstStyle/>
          <a:p>
            <a:r>
              <a:rPr lang="en-GB" sz="3600" dirty="0"/>
              <a:t>What we know ...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endParaRPr lang="en-GB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473205" y="1628800"/>
            <a:ext cx="76991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2 tier system  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Non objecting – carried out ‘in house’ (commissioners &amp; providers)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Objecting or private hospitals – oversight of </a:t>
            </a:r>
            <a:r>
              <a:rPr lang="en-GB" dirty="0" err="1"/>
              <a:t>AMCP</a:t>
            </a:r>
            <a:endParaRPr lang="en-GB" dirty="0"/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6 assessments under </a:t>
            </a:r>
            <a:r>
              <a:rPr lang="en-GB" dirty="0" err="1"/>
              <a:t>DoLS</a:t>
            </a:r>
            <a:r>
              <a:rPr lang="en-GB" dirty="0"/>
              <a:t> replaced with 9 assessments under LPS.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Health now jointly responsible for authorising deprivations of liberty (under </a:t>
            </a:r>
            <a:r>
              <a:rPr lang="en-GB" dirty="0" err="1"/>
              <a:t>DoLS</a:t>
            </a:r>
            <a:r>
              <a:rPr lang="en-GB" dirty="0"/>
              <a:t> local authority responsible for all) 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The ‘hospital manager’ for arrangements in an NHS hospital ( acute &amp; psychiatric) 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Clinical Commissioning Groups for </a:t>
            </a:r>
            <a:r>
              <a:rPr lang="en-GB" dirty="0" err="1"/>
              <a:t>CHC</a:t>
            </a:r>
            <a:r>
              <a:rPr lang="en-GB" dirty="0"/>
              <a:t> funded individuals 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Local Authorities for everyone else including independent hospitals 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04837"/>
          </a:xfrm>
        </p:spPr>
        <p:txBody>
          <a:bodyPr/>
          <a:lstStyle/>
          <a:p>
            <a:r>
              <a:rPr lang="en-GB" sz="3600" dirty="0"/>
              <a:t>What we know ...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268660" y="1772816"/>
            <a:ext cx="76157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Best Interests Assessors (BIA) replaced with Approved Mental Capacity Professional (</a:t>
            </a:r>
            <a:r>
              <a:rPr lang="en-GB" dirty="0" err="1"/>
              <a:t>AMCP</a:t>
            </a:r>
            <a:r>
              <a:rPr lang="en-GB" dirty="0"/>
              <a:t>)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Applies 16 + (</a:t>
            </a:r>
            <a:r>
              <a:rPr lang="en-GB" dirty="0" err="1"/>
              <a:t>DoLS</a:t>
            </a:r>
            <a:r>
              <a:rPr lang="en-GB" dirty="0"/>
              <a:t> 18 +) 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Broader scope – can be granted in shared lives, residential schools, private residences (</a:t>
            </a:r>
            <a:r>
              <a:rPr lang="en-GB" dirty="0" err="1"/>
              <a:t>DoLS</a:t>
            </a:r>
            <a:r>
              <a:rPr lang="en-GB" dirty="0"/>
              <a:t> can only be applied in care homes and hospitals)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Authorisation is now ‘portable’ and includes ‘power to convey’ 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i="1" dirty="0"/>
              <a:t>Supervisory Body </a:t>
            </a:r>
            <a:r>
              <a:rPr lang="en-GB" dirty="0"/>
              <a:t>replaced with </a:t>
            </a:r>
            <a:r>
              <a:rPr lang="en-GB" i="1" dirty="0"/>
              <a:t>Responsible Body .</a:t>
            </a:r>
          </a:p>
          <a:p>
            <a:pPr algn="l"/>
            <a:endParaRPr lang="en-GB" i="1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48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12" y="727075"/>
            <a:ext cx="7543800" cy="604837"/>
          </a:xfrm>
        </p:spPr>
        <p:txBody>
          <a:bodyPr/>
          <a:lstStyle/>
          <a:p>
            <a:r>
              <a:rPr lang="en-GB" sz="3600" dirty="0"/>
              <a:t>What we know ... Emergency Measures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6779096" cy="4502125"/>
          </a:xfrm>
        </p:spPr>
        <p:txBody>
          <a:bodyPr/>
          <a:lstStyle/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268660" y="1772816"/>
            <a:ext cx="72556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Emergency measures replace Urgent Authorisations</a:t>
            </a:r>
          </a:p>
          <a:p>
            <a:pPr algn="l"/>
            <a:r>
              <a:rPr lang="en-GB" b="1" dirty="0"/>
              <a:t>	(7-14 days under </a:t>
            </a:r>
            <a:r>
              <a:rPr lang="en-GB" b="1" dirty="0" err="1"/>
              <a:t>DoLS</a:t>
            </a:r>
            <a:r>
              <a:rPr lang="en-GB" b="1" dirty="0"/>
              <a:t>)</a:t>
            </a:r>
          </a:p>
          <a:p>
            <a:pPr algn="l"/>
            <a:endParaRPr lang="en-GB" i="1" dirty="0"/>
          </a:p>
          <a:p>
            <a:pPr algn="l"/>
            <a:r>
              <a:rPr lang="en-GB" dirty="0"/>
              <a:t>P can be deprived of liberty </a:t>
            </a:r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For life sustaining treatment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r>
              <a:rPr lang="en-GB" dirty="0"/>
              <a:t>      </a:t>
            </a:r>
            <a:r>
              <a:rPr lang="en-GB" i="1" dirty="0"/>
              <a:t>Treatment which is necessary to sustain life </a:t>
            </a:r>
          </a:p>
          <a:p>
            <a:pPr algn="l"/>
            <a:endParaRPr lang="en-GB" i="1" dirty="0"/>
          </a:p>
          <a:p>
            <a:pPr algn="l"/>
            <a:r>
              <a:rPr lang="en-GB" dirty="0"/>
              <a:t>OR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For a vital act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lvl="1" algn="l"/>
            <a:r>
              <a:rPr lang="en-GB" i="1" dirty="0"/>
              <a:t>Something which the person doing it reasonable believes necessary to prevent a serious deterioration in Ps condition.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49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DAD7-BD31-485A-BC4D-0C320FA0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What we know ... Emergency Measures ... Possible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85C57-96AD-41D1-ABC4-EC2D67FE5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dirty="0"/>
              <a:t>The person in a care home, admitted with capacity (not subject to a </a:t>
            </a:r>
            <a:r>
              <a:rPr lang="en-GB" sz="1700" dirty="0" err="1"/>
              <a:t>dol</a:t>
            </a:r>
            <a:r>
              <a:rPr lang="en-GB" sz="1700" dirty="0"/>
              <a:t>). Becomes acutely unwell, confused, lacking capacity for care decisions, seeking to leave.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The person admitted to a hospital for planned surgery, no restrictions anticipated, develops an acute </a:t>
            </a:r>
            <a:r>
              <a:rPr lang="en-GB" sz="1700" dirty="0" err="1"/>
              <a:t>confusional</a:t>
            </a:r>
            <a:r>
              <a:rPr lang="en-GB" sz="1700" dirty="0"/>
              <a:t> state post operatively.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The person needed to be placed in emergency respite 5 pm Friday afternoon.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Short term admission to hospital from a care home with a </a:t>
            </a:r>
            <a:r>
              <a:rPr lang="en-GB" sz="1700" dirty="0" err="1"/>
              <a:t>UTI</a:t>
            </a:r>
            <a:r>
              <a:rPr lang="en-GB" sz="1700" dirty="0"/>
              <a:t>.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Relative seeking to remove person from care home without care plan in place.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The person mentally unwell, acutely agitated, suicidal in </a:t>
            </a:r>
            <a:r>
              <a:rPr lang="en-GB" sz="1700" dirty="0" err="1"/>
              <a:t>A&amp;E</a:t>
            </a:r>
            <a:r>
              <a:rPr lang="en-GB" sz="17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7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12" y="727075"/>
            <a:ext cx="7543800" cy="604837"/>
          </a:xfrm>
        </p:spPr>
        <p:txBody>
          <a:bodyPr/>
          <a:lstStyle/>
          <a:p>
            <a:r>
              <a:rPr lang="en-GB" sz="3600" dirty="0"/>
              <a:t>What we know ... Emergency Measures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94213"/>
          </a:xfrm>
        </p:spPr>
        <p:txBody>
          <a:bodyPr/>
          <a:lstStyle/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sz="4400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E4B9A-8CE6-4DA1-91EC-B997F33FFB18}"/>
              </a:ext>
            </a:extLst>
          </p:cNvPr>
          <p:cNvSpPr txBox="1"/>
          <p:nvPr/>
        </p:nvSpPr>
        <p:spPr>
          <a:xfrm>
            <a:off x="268660" y="1772816"/>
            <a:ext cx="72556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GB" dirty="0"/>
              <a:t>When can this be relied upon ?</a:t>
            </a:r>
          </a:p>
          <a:p>
            <a:pPr lvl="1" algn="l"/>
            <a:endParaRPr lang="en-GB" dirty="0"/>
          </a:p>
          <a:p>
            <a:pPr marL="800100" lvl="1" indent="-342900" algn="l">
              <a:buAutoNum type="arabicPeriod"/>
            </a:pPr>
            <a:r>
              <a:rPr lang="en-GB" dirty="0"/>
              <a:t>In an emergency or</a:t>
            </a:r>
          </a:p>
          <a:p>
            <a:pPr marL="800100" lvl="1" indent="-342900" algn="l">
              <a:buAutoNum type="arabicPeriod"/>
            </a:pPr>
            <a:r>
              <a:rPr lang="en-GB" dirty="0"/>
              <a:t>Pending an application to Court or</a:t>
            </a:r>
          </a:p>
          <a:p>
            <a:pPr marL="800100" lvl="1" indent="-342900" algn="l">
              <a:buAutoNum type="arabicPeriod"/>
            </a:pPr>
            <a:r>
              <a:rPr lang="en-GB" dirty="0"/>
              <a:t>Pending LPS being processed</a:t>
            </a:r>
          </a:p>
          <a:p>
            <a:pPr lvl="1" algn="l"/>
            <a:endParaRPr lang="en-GB" dirty="0"/>
          </a:p>
          <a:p>
            <a:pPr lvl="1" algn="l"/>
            <a:r>
              <a:rPr lang="en-GB" dirty="0"/>
              <a:t>This will allow space to ;</a:t>
            </a:r>
          </a:p>
          <a:p>
            <a:pPr lvl="1" algn="l"/>
            <a:endParaRPr lang="en-GB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dirty="0"/>
              <a:t>Make an application under s.2 MHA 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dirty="0"/>
              <a:t>Make an application to CoP 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dirty="0"/>
              <a:t>Complete LPS process</a:t>
            </a:r>
          </a:p>
          <a:p>
            <a:pPr lvl="1" algn="l"/>
            <a:endParaRPr lang="en-GB" dirty="0"/>
          </a:p>
          <a:p>
            <a:pPr lvl="1" algn="l"/>
            <a:r>
              <a:rPr lang="en-GB" b="1" dirty="0"/>
              <a:t>There are no time limits in statute, but the Code of Practice will (hopefully) add some guidance. </a:t>
            </a:r>
          </a:p>
          <a:p>
            <a:pPr lvl="1" algn="l"/>
            <a:endParaRPr lang="en-GB" dirty="0"/>
          </a:p>
          <a:p>
            <a:pPr lvl="1" algn="l"/>
            <a:endParaRPr lang="en-GB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9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2231</TotalTime>
  <Words>1462</Words>
  <Application>Microsoft Office PowerPoint</Application>
  <PresentationFormat>On-screen Show (4:3)</PresentationFormat>
  <Paragraphs>313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Wingdings</vt:lpstr>
      <vt:lpstr>Network</vt:lpstr>
      <vt:lpstr> Mental Capacity (Amendment) Bill Liberty Protection Safeguards (LPS) Care and Support West – General meeting  3/7/19</vt:lpstr>
      <vt:lpstr>What is the Bill about ?</vt:lpstr>
      <vt:lpstr>Why the new legislation ?</vt:lpstr>
      <vt:lpstr>The Mental Capacity (Amendment) Act </vt:lpstr>
      <vt:lpstr>What we know ... Overview </vt:lpstr>
      <vt:lpstr>What we know ... Overview </vt:lpstr>
      <vt:lpstr>What we know ... Emergency Measures </vt:lpstr>
      <vt:lpstr>What we know ... Emergency Measures ... Possible examples </vt:lpstr>
      <vt:lpstr>What we know ... Emergency Measures </vt:lpstr>
      <vt:lpstr>What we know.... Process </vt:lpstr>
      <vt:lpstr>What we know.... Assessments </vt:lpstr>
      <vt:lpstr>Mental Capacity / Mental Disorder Assessments Care Home Cases  </vt:lpstr>
      <vt:lpstr>Care Home cases – Other Assessments </vt:lpstr>
      <vt:lpstr>PowerPoint Presentation</vt:lpstr>
      <vt:lpstr>Pre – Authorisation Review</vt:lpstr>
      <vt:lpstr>Review by AMCP</vt:lpstr>
      <vt:lpstr>AMCP role</vt:lpstr>
      <vt:lpstr>Authorisation </vt:lpstr>
      <vt:lpstr>What we don’t know.... Challenges  </vt:lpstr>
      <vt:lpstr>What we don’t know.... Challenges  </vt:lpstr>
      <vt:lpstr>What we don’t know.... Challenges </vt:lpstr>
      <vt:lpstr>Whats next .... </vt:lpstr>
      <vt:lpstr>PowerPoint Presentation</vt:lpstr>
    </vt:vector>
  </TitlesOfParts>
  <Company>North Somerset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Interest Assessor reapproval day</dc:title>
  <dc:creator>rhubbard</dc:creator>
  <cp:lastModifiedBy>Angela Roberts</cp:lastModifiedBy>
  <cp:revision>139</cp:revision>
  <cp:lastPrinted>2019-06-11T11:52:40Z</cp:lastPrinted>
  <dcterms:created xsi:type="dcterms:W3CDTF">2012-02-27T10:37:04Z</dcterms:created>
  <dcterms:modified xsi:type="dcterms:W3CDTF">2019-07-02T15:53:05Z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