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8" r:id="rId2"/>
    <p:sldId id="260" r:id="rId3"/>
    <p:sldId id="261" r:id="rId4"/>
    <p:sldId id="264" r:id="rId5"/>
    <p:sldId id="265" r:id="rId6"/>
    <p:sldId id="266" r:id="rId7"/>
    <p:sldId id="301" r:id="rId8"/>
    <p:sldId id="302" r:id="rId9"/>
    <p:sldId id="303" r:id="rId10"/>
    <p:sldId id="300" r:id="rId11"/>
    <p:sldId id="2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688" userDrawn="1">
          <p15:clr>
            <a:srgbClr val="A4A3A4"/>
          </p15:clr>
        </p15:guide>
        <p15:guide id="4" orient="horz" pos="822" userDrawn="1">
          <p15:clr>
            <a:srgbClr val="A4A3A4"/>
          </p15:clr>
        </p15:guide>
        <p15:guide id="5" orient="horz" pos="572" userDrawn="1">
          <p15:clr>
            <a:srgbClr val="A4A3A4"/>
          </p15:clr>
        </p15:guide>
        <p15:guide id="6" pos="393" userDrawn="1">
          <p15:clr>
            <a:srgbClr val="A4A3A4"/>
          </p15:clr>
        </p15:guide>
        <p15:guide id="7" orient="horz" pos="3974" userDrawn="1">
          <p15:clr>
            <a:srgbClr val="A4A3A4"/>
          </p15:clr>
        </p15:guide>
        <p15:guide id="8" orient="horz" pos="3816" userDrawn="1">
          <p15:clr>
            <a:srgbClr val="A4A3A4"/>
          </p15:clr>
        </p15:guide>
        <p15:guide id="9" pos="3840" userDrawn="1">
          <p15:clr>
            <a:srgbClr val="A4A3A4"/>
          </p15:clr>
        </p15:guide>
        <p15:guide id="10" pos="3681" userDrawn="1">
          <p15:clr>
            <a:srgbClr val="A4A3A4"/>
          </p15:clr>
        </p15:guide>
        <p15:guide id="11" pos="3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12F2D"/>
    <a:srgbClr val="31272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6"/>
    <p:restoredTop sz="87897" autoAdjust="0"/>
  </p:normalViewPr>
  <p:slideViewPr>
    <p:cSldViewPr snapToGrid="0" snapToObjects="1" showGuides="1">
      <p:cViewPr varScale="1">
        <p:scale>
          <a:sx n="31" d="100"/>
          <a:sy n="31" d="100"/>
        </p:scale>
        <p:origin x="1012" y="48"/>
      </p:cViewPr>
      <p:guideLst>
        <p:guide orient="horz" pos="278"/>
        <p:guide pos="688"/>
        <p:guide orient="horz" pos="822"/>
        <p:guide orient="horz" pos="572"/>
        <p:guide pos="393"/>
        <p:guide orient="horz" pos="3974"/>
        <p:guide orient="horz" pos="3816"/>
        <p:guide pos="3840"/>
        <p:guide pos="3681"/>
        <p:guide pos="33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61FE2-06EC-406A-80E2-8C4BA92C6EFD}" type="datetimeFigureOut">
              <a:rPr lang="en-GB" smtClean="0"/>
              <a:t>24/06/2019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B0441-933F-468E-9D28-984BFAAEB2B0}" type="slidenum">
              <a:rPr lang="en-GB" smtClean="0"/>
              <a:t>‹#›</a:t>
            </a:fld>
            <a:endParaRPr lang="en-GB"/>
          </a:p>
        </p:txBody>
      </p:sp>
    </p:spTree>
    <p:extLst>
      <p:ext uri="{BB962C8B-B14F-4D97-AF65-F5344CB8AC3E}">
        <p14:creationId xmlns:p14="http://schemas.microsoft.com/office/powerpoint/2010/main" val="82675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Motivation</a:t>
            </a:r>
            <a:r>
              <a:rPr lang="en-GB" baseline="0" dirty="0"/>
              <a:t> - </a:t>
            </a:r>
            <a:r>
              <a:rPr lang="en-GB" dirty="0"/>
              <a:t>fewer people volunteer to take on new tasks and there is little employee input at team meetings or briefings</a:t>
            </a:r>
          </a:p>
          <a:p>
            <a:r>
              <a:rPr lang="en-GB" dirty="0"/>
              <a:t>Behaviour - people start to make derogatory remarks towards each other and there are fewer social events organised</a:t>
            </a:r>
          </a:p>
          <a:p>
            <a:r>
              <a:rPr lang="en-GB" dirty="0"/>
              <a:t>Productivity - there are likely to be more queries and complaints if people are not cooperating with each other</a:t>
            </a:r>
          </a:p>
          <a:p>
            <a:r>
              <a:rPr lang="en-GB" dirty="0"/>
              <a:t>Sickness absence - unhappiness may lead to depression or stress </a:t>
            </a:r>
          </a:p>
          <a:p>
            <a:r>
              <a:rPr lang="en-GB" dirty="0"/>
              <a:t>Responses</a:t>
            </a:r>
            <a:r>
              <a:rPr lang="en-GB" baseline="0" dirty="0"/>
              <a:t> to surveys - </a:t>
            </a:r>
            <a:r>
              <a:rPr lang="en-GB" dirty="0"/>
              <a:t>indicate underlying dissatisfaction.</a:t>
            </a:r>
          </a:p>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3</a:t>
            </a:fld>
            <a:endParaRPr lang="en-GB"/>
          </a:p>
        </p:txBody>
      </p:sp>
    </p:spTree>
    <p:extLst>
      <p:ext uri="{BB962C8B-B14F-4D97-AF65-F5344CB8AC3E}">
        <p14:creationId xmlns:p14="http://schemas.microsoft.com/office/powerpoint/2010/main" val="153312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4</a:t>
            </a:fld>
            <a:endParaRPr lang="en-GB"/>
          </a:p>
        </p:txBody>
      </p:sp>
    </p:spTree>
    <p:extLst>
      <p:ext uri="{BB962C8B-B14F-4D97-AF65-F5344CB8AC3E}">
        <p14:creationId xmlns:p14="http://schemas.microsoft.com/office/powerpoint/2010/main" val="253295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a:t>
            </a:r>
            <a:r>
              <a:rPr lang="en-GB" baseline="0" dirty="0"/>
              <a:t> management – either too weak when providing direction or too authoritarian and a tendency to micro- manage.  As managers it can be a thin line to walk. Also being too much a part of a team can become a problem, but at the end of the day you are their manager first whilst at work and then (potentially) a friend outside work and those lines should be maintained. </a:t>
            </a:r>
          </a:p>
          <a:p>
            <a:r>
              <a:rPr lang="en-GB" baseline="0" dirty="0"/>
              <a:t>Linking into that is unfair treatment – if you are friendly or prefer a group of employees over others, however much you might not want it to, this may show. Maybe in your day to day actions or maybe in relation to lateness/general timekeeping/absences etc.  Workload distribution is important as well</a:t>
            </a:r>
          </a:p>
          <a:p>
            <a:r>
              <a:rPr lang="en-GB" baseline="0" dirty="0"/>
              <a:t>Before an employee starts they should always have a job description. This does not have to spell out every single task that they will be required to do, but should cover the fundamentals and those tasks they will be required to do on a regular basis. This is especially true where the job role may be something that has not existed before. When adding a new job role, don’t overlook the structure of the supporting team as a whole. Think about how this new role will effect the current structure and think about whether it will be necessary to redefine what traditional roles have been. </a:t>
            </a:r>
          </a:p>
          <a:p>
            <a:r>
              <a:rPr lang="en-GB" baseline="0" dirty="0"/>
              <a:t>Inadequate training – get your induction process right which should include what training will be needed. Whilst you will expect those who have been in the job role to have experience, it nevertheless makes sense to ensure that those skills are being practised in a way which meets not only Regulatory standards but your own.  Employees who don’t feel that they are being trained can cause problems not just from a potential conduct point of view but also in terms of their own motivation. An employee who feels that you are invested in their future is more likely to stay with you. </a:t>
            </a:r>
          </a:p>
          <a:p>
            <a:r>
              <a:rPr lang="en-GB" baseline="0" dirty="0"/>
              <a:t>Poor communication – work out first what method of communication works best. Probably will not be only one, but where technology increases allows for messages to be passed on without body language or tone, too much can get lost in translation. Presents bigger problems for those in an organisation whose 1</a:t>
            </a:r>
            <a:r>
              <a:rPr lang="en-GB" baseline="30000" dirty="0"/>
              <a:t>st</a:t>
            </a:r>
            <a:r>
              <a:rPr lang="en-GB" baseline="0" dirty="0"/>
              <a:t> language is not English. Include your employees in decisions which will affect them. Don’t have to share the ins and outs of everything, but they may be able to contribute to the overall. </a:t>
            </a:r>
          </a:p>
          <a:p>
            <a:r>
              <a:rPr lang="en-GB" baseline="0" dirty="0"/>
              <a:t>Poor working environment – limited to what you can do in terms of either property ownership/ budget etc but maybe something as easy as adding some greenery might help lift the working area. </a:t>
            </a:r>
          </a:p>
          <a:p>
            <a:r>
              <a:rPr lang="en-GB" baseline="0" dirty="0"/>
              <a:t>Lack of </a:t>
            </a:r>
            <a:r>
              <a:rPr lang="en-GB" baseline="0" dirty="0" err="1"/>
              <a:t>opps</a:t>
            </a:r>
            <a:r>
              <a:rPr lang="en-GB" baseline="0" dirty="0"/>
              <a:t> – ensure that new job </a:t>
            </a:r>
            <a:r>
              <a:rPr lang="en-GB" baseline="0" dirty="0" err="1"/>
              <a:t>opp</a:t>
            </a:r>
            <a:r>
              <a:rPr lang="en-GB" baseline="0" dirty="0"/>
              <a:t>/projects are offered throughout the staffing team. If there are people who do not get involved, might be worth focusing a project for that person. </a:t>
            </a:r>
            <a:endParaRPr lang="en-GB" dirty="0"/>
          </a:p>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5</a:t>
            </a:fld>
            <a:endParaRPr lang="en-GB"/>
          </a:p>
        </p:txBody>
      </p:sp>
    </p:spTree>
    <p:extLst>
      <p:ext uri="{BB962C8B-B14F-4D97-AF65-F5344CB8AC3E}">
        <p14:creationId xmlns:p14="http://schemas.microsoft.com/office/powerpoint/2010/main" val="99654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a:t>
            </a:r>
            <a:r>
              <a:rPr lang="en-GB" baseline="0" dirty="0"/>
              <a:t> a strategy – should cover how you will prevent conflict based on sound procedures, good comms and consultation.  Managers are trained to handle conflict. Strategy will also include how you manage any grievances (to be covered in more detail in informal investigation and internal procedure), when you will and will not intervene. That is tricky since intervening too early might make a mountain of a mole hill but too late and you may not be able to rectify the issue. This also includes thinking about the role of working groups or consultative committees, specifically an individuals role within those structures.</a:t>
            </a:r>
          </a:p>
          <a:p>
            <a:r>
              <a:rPr lang="en-GB" baseline="0" dirty="0"/>
              <a:t>Informal investigation – regardless of whether someone has or has not raised a grievance. Where they have you should ask how they want the matter resolved first. Informally give people time and space to air their opinions and allow the other party to do so as well. Might consider having a separate convo with each and making notes off the main points. Then take time to gather own thoughts and possible solutions then all parties meet. At all times be clear about your role i.e. to resolve the issue informally and impartially. Resolution should be a quick as possible, but do not rush matters. </a:t>
            </a:r>
          </a:p>
          <a:p>
            <a:r>
              <a:rPr lang="en-GB" baseline="0" dirty="0"/>
              <a:t>Procedures – if you have one for grievances make sure you follow it. Use the chance to review the procedure to make sure it still meets the needs of the organisation when dealing with grievances. </a:t>
            </a:r>
          </a:p>
          <a:p>
            <a:r>
              <a:rPr lang="en-GB" baseline="0" dirty="0"/>
              <a:t>Your managers should be trained to deal with conflict so make sure they are.  When someone new is placed into a management position make sure they are aware of what they need to do in terms of manging a grievance </a:t>
            </a:r>
          </a:p>
          <a:p>
            <a:r>
              <a:rPr lang="en-GB" baseline="0" dirty="0"/>
              <a:t>Consider help – outside organisations that you can be put in touch with, member of Citation get advice/on site HR</a:t>
            </a:r>
            <a:endParaRPr lang="en-GB" dirty="0"/>
          </a:p>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6</a:t>
            </a:fld>
            <a:endParaRPr lang="en-GB"/>
          </a:p>
        </p:txBody>
      </p:sp>
    </p:spTree>
    <p:extLst>
      <p:ext uri="{BB962C8B-B14F-4D97-AF65-F5344CB8AC3E}">
        <p14:creationId xmlns:p14="http://schemas.microsoft.com/office/powerpoint/2010/main" val="3554771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Improve comms</a:t>
            </a:r>
            <a:r>
              <a:rPr lang="en-GB" baseline="0" dirty="0"/>
              <a:t> – ensure comms are relevant, timely and precise, check your systems for consultation are legally compliant, promote joint problem solving. Touched earlier on getting employees involved in decisions which will affect them.</a:t>
            </a:r>
          </a:p>
          <a:p>
            <a:r>
              <a:rPr lang="en-GB" baseline="0" dirty="0"/>
              <a:t>Rep structures- think about whether EE reps are the best way forward – much easier to listen to 1 or 2 voices than 30. </a:t>
            </a:r>
          </a:p>
          <a:p>
            <a:r>
              <a:rPr lang="en-GB" baseline="0" dirty="0"/>
              <a:t>Problem solving </a:t>
            </a:r>
            <a:r>
              <a:rPr lang="en-GB" baseline="0" dirty="0" err="1"/>
              <a:t>cylces</a:t>
            </a:r>
            <a:r>
              <a:rPr lang="en-GB" baseline="0" dirty="0"/>
              <a:t> – can be used for individual problems as well – but give time for you to gather thoughts and collect data, analyse it and then have the chance to consider all your options</a:t>
            </a:r>
          </a:p>
          <a:p>
            <a:r>
              <a:rPr lang="en-GB" baseline="0" dirty="0"/>
              <a:t>Use dispute res procedures – if you have an organisation which is big enough to warrant using dis res then have a procedure in place </a:t>
            </a:r>
          </a:p>
          <a:p>
            <a:r>
              <a:rPr lang="en-GB" baseline="0" dirty="0"/>
              <a:t>Outside help- same as previous slide</a:t>
            </a:r>
            <a:endParaRPr lang="en-GB" dirty="0"/>
          </a:p>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7</a:t>
            </a:fld>
            <a:endParaRPr lang="en-GB"/>
          </a:p>
        </p:txBody>
      </p:sp>
    </p:spTree>
    <p:extLst>
      <p:ext uri="{BB962C8B-B14F-4D97-AF65-F5344CB8AC3E}">
        <p14:creationId xmlns:p14="http://schemas.microsoft.com/office/powerpoint/2010/main" val="55014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8</a:t>
            </a:fld>
            <a:endParaRPr lang="en-GB"/>
          </a:p>
        </p:txBody>
      </p:sp>
    </p:spTree>
    <p:extLst>
      <p:ext uri="{BB962C8B-B14F-4D97-AF65-F5344CB8AC3E}">
        <p14:creationId xmlns:p14="http://schemas.microsoft.com/office/powerpoint/2010/main" val="61142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CB0441-933F-468E-9D28-984BFAAEB2B0}" type="slidenum">
              <a:rPr lang="en-GB" smtClean="0"/>
              <a:t>9</a:t>
            </a:fld>
            <a:endParaRPr lang="en-GB"/>
          </a:p>
        </p:txBody>
      </p:sp>
    </p:spTree>
    <p:extLst>
      <p:ext uri="{BB962C8B-B14F-4D97-AF65-F5344CB8AC3E}">
        <p14:creationId xmlns:p14="http://schemas.microsoft.com/office/powerpoint/2010/main" val="116091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3E1E-EC5A-F546-936B-B96BC7267D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6ECE95-63EB-BD4B-B32C-81B773C13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1A9C78-DACC-F848-B8F3-0BFE4779174D}"/>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9F425C8C-9CF3-2A4E-987F-67BB90C68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3B383-C0B9-1B47-B7E4-2C67AA48E93D}"/>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1153229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41EC6-22FC-6D42-89DC-6130F2D61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E96175-5F1F-4B4F-9A82-B6C9BA8ED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064EAE-FAEB-6D44-9069-B401BFD9A92F}"/>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EF958A6C-DCC6-F04F-B330-909B5E607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343BB6-74BE-984F-AE78-10A95099F68A}"/>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1802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CE6B9-E3C2-2B43-B2E9-E8BEF049A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A50A85-115B-654B-8286-CA8CE462D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4627E3-DF3D-EC47-84DF-2B63E4C34029}"/>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6044C2A9-CBB8-5143-977F-7351FC57D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3F576-9A6E-1E40-80BC-9EE8AAD1B6F1}"/>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392806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0FF6-C248-C042-B2B6-56630D5668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469A76-EF36-8D46-A833-EF2E301EB7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173D98-61E9-A74E-9A21-0DE462D03F4D}"/>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D2D28C17-B2A7-C046-AFB8-0B2EF847E3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08042-BB43-2145-BD18-BB56D5969E39}"/>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10125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CA33-D0BF-C045-9AB7-825A91C22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FA878-6B35-BC4C-A397-470B8DA05D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5FE1F4-83F2-5D4D-A6A3-7A46C7BAA63C}"/>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204C8EE2-3D5E-A24A-9E2F-8E1992695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EE1F6-BA36-6643-A064-B37927211134}"/>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203691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FAD6-FB4A-5D4C-A454-9B1917BA2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CDAB6-A5ED-6F41-A559-E3799E4C2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F2E0E-2085-3543-86AF-FBBBC85F53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37345-463B-C541-B9D5-186285DA379B}"/>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6" name="Footer Placeholder 5">
            <a:extLst>
              <a:ext uri="{FF2B5EF4-FFF2-40B4-BE49-F238E27FC236}">
                <a16:creationId xmlns:a16="http://schemas.microsoft.com/office/drawing/2014/main" id="{DADCBE4E-38AE-544D-A9CB-BBB20792D3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32FD58-E87E-2849-BCB0-B25CB65BEE77}"/>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74957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7647-1DD5-6F49-A11C-6BE44B9BCD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C69EEF-82A5-0D4D-A989-CD6B4E8CF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923BD4-C941-5148-A9EB-A9A7B284F7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AB1BDB-517D-7347-AD36-03D09F5E54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B8CF4-A355-354F-B48C-F8FE44E326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CF56AE-092E-7E4D-9966-010F46C1419A}"/>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8" name="Footer Placeholder 7">
            <a:extLst>
              <a:ext uri="{FF2B5EF4-FFF2-40B4-BE49-F238E27FC236}">
                <a16:creationId xmlns:a16="http://schemas.microsoft.com/office/drawing/2014/main" id="{FAB72164-E6E0-0145-8467-6D6E68DD5C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982F26-C2AF-3E4C-826D-8BD33CCB0F42}"/>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242148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9C3B-9B41-2A4D-8818-D844EA3F8F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E22B2-2D35-A84B-9584-2FF6CE4670DF}"/>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4" name="Footer Placeholder 3">
            <a:extLst>
              <a:ext uri="{FF2B5EF4-FFF2-40B4-BE49-F238E27FC236}">
                <a16:creationId xmlns:a16="http://schemas.microsoft.com/office/drawing/2014/main" id="{D823375A-3A67-A14D-BD4D-2B822BC5C1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7AED5D-BDF3-B348-9B88-409FB3958B58}"/>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354998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21272D-6445-6248-B593-3FD079BF7661}"/>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3" name="Footer Placeholder 2">
            <a:extLst>
              <a:ext uri="{FF2B5EF4-FFF2-40B4-BE49-F238E27FC236}">
                <a16:creationId xmlns:a16="http://schemas.microsoft.com/office/drawing/2014/main" id="{21CF60FD-C150-5243-B9F4-C92B68479E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7D58F0-782D-F743-A17C-51B1A84EF19E}"/>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32397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D834-01AD-4A46-9E82-E662F66BD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E95239-6323-DB43-BBC5-08042539B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78EA01-5ED6-C646-927E-DE3899AF70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2EF017-24E9-5747-98DE-4517AEACEAED}"/>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6" name="Footer Placeholder 5">
            <a:extLst>
              <a:ext uri="{FF2B5EF4-FFF2-40B4-BE49-F238E27FC236}">
                <a16:creationId xmlns:a16="http://schemas.microsoft.com/office/drawing/2014/main" id="{2A413183-CA3E-BB49-B379-F65B1DBD8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70601-AA3C-7744-ACC9-44EA1F2D9FC8}"/>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127482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9DDB-9624-184A-B3A2-6B71EB98C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C6A89-0391-DC4F-BCA7-28EE4605C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20D15-7FB2-2147-BA90-2DFB63EC6A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A0EDE3-84D4-2042-909E-699D49A3BB42}"/>
              </a:ext>
            </a:extLst>
          </p:cNvPr>
          <p:cNvSpPr>
            <a:spLocks noGrp="1"/>
          </p:cNvSpPr>
          <p:nvPr>
            <p:ph type="dt" sz="half" idx="10"/>
          </p:nvPr>
        </p:nvSpPr>
        <p:spPr/>
        <p:txBody>
          <a:bodyPr/>
          <a:lstStyle/>
          <a:p>
            <a:fld id="{45044CAB-8F9E-8F40-86DC-813DF1F369B6}" type="datetimeFigureOut">
              <a:rPr lang="en-US" smtClean="0"/>
              <a:t>6/24/2019</a:t>
            </a:fld>
            <a:endParaRPr lang="en-US"/>
          </a:p>
        </p:txBody>
      </p:sp>
      <p:sp>
        <p:nvSpPr>
          <p:cNvPr id="6" name="Footer Placeholder 5">
            <a:extLst>
              <a:ext uri="{FF2B5EF4-FFF2-40B4-BE49-F238E27FC236}">
                <a16:creationId xmlns:a16="http://schemas.microsoft.com/office/drawing/2014/main" id="{CCA9E3EB-DF46-8C41-9E8C-0FCB3D4C5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F89D3-F121-3142-AA03-0FE1407BF062}"/>
              </a:ext>
            </a:extLst>
          </p:cNvPr>
          <p:cNvSpPr>
            <a:spLocks noGrp="1"/>
          </p:cNvSpPr>
          <p:nvPr>
            <p:ph type="sldNum" sz="quarter" idx="12"/>
          </p:nvPr>
        </p:nvSpPr>
        <p:spPr/>
        <p:txBody>
          <a:bodyPr/>
          <a:lstStyle/>
          <a:p>
            <a:fld id="{22907363-B593-A24C-98AE-16A416E42282}" type="slidenum">
              <a:rPr lang="en-US" smtClean="0"/>
              <a:t>‹#›</a:t>
            </a:fld>
            <a:endParaRPr lang="en-US"/>
          </a:p>
        </p:txBody>
      </p:sp>
    </p:spTree>
    <p:extLst>
      <p:ext uri="{BB962C8B-B14F-4D97-AF65-F5344CB8AC3E}">
        <p14:creationId xmlns:p14="http://schemas.microsoft.com/office/powerpoint/2010/main" val="216297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161D5A-B07B-1847-BAFA-663247BCB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969301-4298-E24C-9B67-7ACD03BE8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16E21-61CD-DB40-B5BC-ED193C735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4CAB-8F9E-8F40-86DC-813DF1F369B6}" type="datetimeFigureOut">
              <a:rPr lang="en-US" smtClean="0"/>
              <a:t>6/24/2019</a:t>
            </a:fld>
            <a:endParaRPr lang="en-US"/>
          </a:p>
        </p:txBody>
      </p:sp>
      <p:sp>
        <p:nvSpPr>
          <p:cNvPr id="5" name="Footer Placeholder 4">
            <a:extLst>
              <a:ext uri="{FF2B5EF4-FFF2-40B4-BE49-F238E27FC236}">
                <a16:creationId xmlns:a16="http://schemas.microsoft.com/office/drawing/2014/main" id="{18D93DD7-EC8B-E147-9C82-0E20798EEA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4B5A4A-5D53-7649-8B58-0EC697179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907363-B593-A24C-98AE-16A416E42282}" type="slidenum">
              <a:rPr lang="en-US" smtClean="0"/>
              <a:t>‹#›</a:t>
            </a:fld>
            <a:endParaRPr lang="en-US"/>
          </a:p>
        </p:txBody>
      </p:sp>
    </p:spTree>
    <p:extLst>
      <p:ext uri="{BB962C8B-B14F-4D97-AF65-F5344CB8AC3E}">
        <p14:creationId xmlns:p14="http://schemas.microsoft.com/office/powerpoint/2010/main" val="47819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D431A5-0B05-BF40-A372-C23B21AE3B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5" name="TextBox 4">
            <a:extLst>
              <a:ext uri="{FF2B5EF4-FFF2-40B4-BE49-F238E27FC236}">
                <a16:creationId xmlns:a16="http://schemas.microsoft.com/office/drawing/2014/main" id="{F968AFB8-1D8C-9547-A50E-0562200A12A1}"/>
              </a:ext>
            </a:extLst>
          </p:cNvPr>
          <p:cNvSpPr txBox="1"/>
          <p:nvPr/>
        </p:nvSpPr>
        <p:spPr>
          <a:xfrm>
            <a:off x="940352" y="1807650"/>
            <a:ext cx="5054876" cy="1938992"/>
          </a:xfrm>
          <a:prstGeom prst="rect">
            <a:avLst/>
          </a:prstGeom>
          <a:noFill/>
        </p:spPr>
        <p:txBody>
          <a:bodyPr wrap="square" rtlCol="0">
            <a:spAutoFit/>
          </a:bodyPr>
          <a:lstStyle/>
          <a:p>
            <a:r>
              <a:rPr lang="en-US" sz="6000" b="1" dirty="0">
                <a:solidFill>
                  <a:srgbClr val="312F2D"/>
                </a:solidFill>
                <a:latin typeface="Arial Black" panose="020B0604020202020204" pitchFamily="34" charset="0"/>
                <a:cs typeface="Arial Black" panose="020B0604020202020204" pitchFamily="34" charset="0"/>
              </a:rPr>
              <a:t>Lisa Gridley</a:t>
            </a:r>
            <a:r>
              <a:rPr lang="en-US" sz="6000" b="1" dirty="0">
                <a:solidFill>
                  <a:srgbClr val="FFCC66"/>
                </a:solidFill>
                <a:latin typeface="Stencil" pitchFamily="82" charset="77"/>
                <a:cs typeface="Arial Black" panose="020B0604020202020204" pitchFamily="34" charset="0"/>
              </a:rPr>
              <a:t>.</a:t>
            </a:r>
          </a:p>
        </p:txBody>
      </p:sp>
      <p:cxnSp>
        <p:nvCxnSpPr>
          <p:cNvPr id="7" name="Straight Connector 6">
            <a:extLst>
              <a:ext uri="{FF2B5EF4-FFF2-40B4-BE49-F238E27FC236}">
                <a16:creationId xmlns:a16="http://schemas.microsoft.com/office/drawing/2014/main" id="{A98CF8D7-D560-1A4B-B9E2-73C254D7FAD7}"/>
              </a:ext>
            </a:extLst>
          </p:cNvPr>
          <p:cNvCxnSpPr>
            <a:cxnSpLocks/>
          </p:cNvCxnSpPr>
          <p:nvPr/>
        </p:nvCxnSpPr>
        <p:spPr>
          <a:xfrm>
            <a:off x="1001920" y="4683823"/>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AE9DF33-A5CE-6549-B3BA-B81BFD2AF81F}"/>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AA2DE52-B8D1-40F3-AC26-7427A053D8FD}"/>
              </a:ext>
            </a:extLst>
          </p:cNvPr>
          <p:cNvPicPr>
            <a:picLocks noChangeAspect="1"/>
          </p:cNvPicPr>
          <p:nvPr/>
        </p:nvPicPr>
        <p:blipFill>
          <a:blip r:embed="rId3"/>
          <a:stretch>
            <a:fillRect/>
          </a:stretch>
        </p:blipFill>
        <p:spPr>
          <a:xfrm>
            <a:off x="183375" y="123749"/>
            <a:ext cx="1776521" cy="396000"/>
          </a:xfrm>
          <a:prstGeom prst="rect">
            <a:avLst/>
          </a:prstGeom>
        </p:spPr>
      </p:pic>
      <p:sp>
        <p:nvSpPr>
          <p:cNvPr id="12" name="TextBox 11">
            <a:extLst>
              <a:ext uri="{FF2B5EF4-FFF2-40B4-BE49-F238E27FC236}">
                <a16:creationId xmlns:a16="http://schemas.microsoft.com/office/drawing/2014/main" id="{6598253C-F67F-42DC-9896-1B4D9944E6B8}"/>
              </a:ext>
            </a:extLst>
          </p:cNvPr>
          <p:cNvSpPr txBox="1"/>
          <p:nvPr/>
        </p:nvSpPr>
        <p:spPr>
          <a:xfrm>
            <a:off x="940352" y="3999789"/>
            <a:ext cx="4153728" cy="430887"/>
          </a:xfrm>
          <a:prstGeom prst="rect">
            <a:avLst/>
          </a:prstGeom>
          <a:noFill/>
        </p:spPr>
        <p:txBody>
          <a:bodyPr wrap="square" rtlCol="0">
            <a:spAutoFit/>
          </a:bodyPr>
          <a:lstStyle/>
          <a:p>
            <a:pPr>
              <a:spcBef>
                <a:spcPts val="500"/>
              </a:spcBef>
            </a:pPr>
            <a:r>
              <a:rPr lang="en-GB" sz="2200" b="1" dirty="0">
                <a:solidFill>
                  <a:srgbClr val="312F2D"/>
                </a:solidFill>
                <a:latin typeface="Arial" panose="020B0604020202020204" pitchFamily="34" charset="0"/>
                <a:cs typeface="Arial" panose="020B0604020202020204" pitchFamily="34" charset="0"/>
              </a:rPr>
              <a:t>HR Consultant</a:t>
            </a:r>
            <a:endParaRPr lang="en-US" sz="2200" b="1" dirty="0">
              <a:solidFill>
                <a:srgbClr val="312F2D"/>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B1870BA-1595-456D-820E-A94D60C9FD82}"/>
              </a:ext>
            </a:extLst>
          </p:cNvPr>
          <p:cNvSpPr txBox="1"/>
          <p:nvPr/>
        </p:nvSpPr>
        <p:spPr>
          <a:xfrm>
            <a:off x="6837028" y="2276750"/>
            <a:ext cx="5110884" cy="1569660"/>
          </a:xfrm>
          <a:prstGeom prst="rect">
            <a:avLst/>
          </a:prstGeom>
          <a:noFill/>
        </p:spPr>
        <p:txBody>
          <a:bodyPr wrap="square" rtlCol="0">
            <a:spAutoFit/>
          </a:bodyPr>
          <a:lstStyle/>
          <a:p>
            <a:r>
              <a:rPr lang="en-GB" sz="4800" b="1" dirty="0">
                <a:solidFill>
                  <a:schemeClr val="bg1"/>
                </a:solidFill>
                <a:latin typeface="Arial" panose="020B0604020202020204" pitchFamily="34" charset="0"/>
                <a:cs typeface="Arial" panose="020B0604020202020204" pitchFamily="34" charset="0"/>
              </a:rPr>
              <a:t>Resolving Conflict</a:t>
            </a:r>
          </a:p>
        </p:txBody>
      </p:sp>
      <p:pic>
        <p:nvPicPr>
          <p:cNvPr id="1026" name="Picture 3" descr="Image result for care and support west">
            <a:extLst>
              <a:ext uri="{FF2B5EF4-FFF2-40B4-BE49-F238E27FC236}">
                <a16:creationId xmlns:a16="http://schemas.microsoft.com/office/drawing/2014/main" id="{174AA88F-55BE-49CD-8E7A-198FEBBE9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2601" y="5371733"/>
            <a:ext cx="1792000"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56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D431A5-0B05-BF40-A372-C23B21AE3B7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5" name="TextBox 4">
            <a:extLst>
              <a:ext uri="{FF2B5EF4-FFF2-40B4-BE49-F238E27FC236}">
                <a16:creationId xmlns:a16="http://schemas.microsoft.com/office/drawing/2014/main" id="{F968AFB8-1D8C-9547-A50E-0562200A12A1}"/>
              </a:ext>
            </a:extLst>
          </p:cNvPr>
          <p:cNvSpPr txBox="1"/>
          <p:nvPr/>
        </p:nvSpPr>
        <p:spPr>
          <a:xfrm>
            <a:off x="6816932" y="2280693"/>
            <a:ext cx="5054876" cy="1015663"/>
          </a:xfrm>
          <a:prstGeom prst="rect">
            <a:avLst/>
          </a:prstGeom>
          <a:noFill/>
        </p:spPr>
        <p:txBody>
          <a:bodyPr wrap="square" rtlCol="0">
            <a:spAutoFit/>
          </a:bodyPr>
          <a:lstStyle/>
          <a:p>
            <a:r>
              <a:rPr lang="en-US" sz="6000" b="1" dirty="0">
                <a:solidFill>
                  <a:srgbClr val="312F2D"/>
                </a:solidFill>
                <a:latin typeface="Arial Black" panose="020B0604020202020204" pitchFamily="34" charset="0"/>
                <a:cs typeface="Arial Black" panose="020B0604020202020204" pitchFamily="34" charset="0"/>
              </a:rPr>
              <a:t>Questions</a:t>
            </a:r>
            <a:r>
              <a:rPr lang="en-US" sz="6000" b="1" dirty="0">
                <a:solidFill>
                  <a:srgbClr val="FFCC66"/>
                </a:solidFill>
                <a:latin typeface="Stencil" pitchFamily="82" charset="77"/>
                <a:cs typeface="Arial Black" panose="020B0604020202020204" pitchFamily="34" charset="0"/>
              </a:rPr>
              <a:t>?</a:t>
            </a:r>
          </a:p>
        </p:txBody>
      </p:sp>
      <p:cxnSp>
        <p:nvCxnSpPr>
          <p:cNvPr id="7" name="Straight Connector 6">
            <a:extLst>
              <a:ext uri="{FF2B5EF4-FFF2-40B4-BE49-F238E27FC236}">
                <a16:creationId xmlns:a16="http://schemas.microsoft.com/office/drawing/2014/main" id="{A98CF8D7-D560-1A4B-B9E2-73C254D7FAD7}"/>
              </a:ext>
            </a:extLst>
          </p:cNvPr>
          <p:cNvCxnSpPr>
            <a:cxnSpLocks/>
          </p:cNvCxnSpPr>
          <p:nvPr/>
        </p:nvCxnSpPr>
        <p:spPr>
          <a:xfrm>
            <a:off x="7017731" y="3429000"/>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AE9DF33-A5CE-6549-B3BA-B81BFD2AF81F}"/>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72309E8-6CD5-594E-80A0-FC18414F5F72}"/>
              </a:ext>
            </a:extLst>
          </p:cNvPr>
          <p:cNvSpPr/>
          <p:nvPr/>
        </p:nvSpPr>
        <p:spPr>
          <a:xfrm>
            <a:off x="1002610" y="789235"/>
            <a:ext cx="4090780" cy="5019675"/>
          </a:xfrm>
          <a:prstGeom prst="rect">
            <a:avLst/>
          </a:prstGeom>
          <a:solidFill>
            <a:schemeClr val="bg1"/>
          </a:solidFill>
          <a:ln>
            <a:noFill/>
          </a:ln>
          <a:effectLst>
            <a:outerShdw blurRad="355600" dist="266700" dir="2940000" algn="tl" rotWithShape="0">
              <a:prstClr val="black">
                <a:alpha val="8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Placeholder 3">
            <a:extLst>
              <a:ext uri="{FF2B5EF4-FFF2-40B4-BE49-F238E27FC236}">
                <a16:creationId xmlns:a16="http://schemas.microsoft.com/office/drawing/2014/main" id="{A42F4B8D-CED6-4E86-924C-EA43106EF6A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13" t="7766" r="25197" b="7766"/>
          <a:stretch/>
        </p:blipFill>
        <p:spPr>
          <a:xfrm>
            <a:off x="1002610" y="789235"/>
            <a:ext cx="4138654" cy="5040000"/>
          </a:xfrm>
          <a:prstGeom prst="rect">
            <a:avLst/>
          </a:prstGeom>
        </p:spPr>
      </p:pic>
    </p:spTree>
    <p:extLst>
      <p:ext uri="{BB962C8B-B14F-4D97-AF65-F5344CB8AC3E}">
        <p14:creationId xmlns:p14="http://schemas.microsoft.com/office/powerpoint/2010/main" val="1135305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standing in front of a table&#10;&#10;Description automatically generated">
            <a:extLst>
              <a:ext uri="{FF2B5EF4-FFF2-40B4-BE49-F238E27FC236}">
                <a16:creationId xmlns:a16="http://schemas.microsoft.com/office/drawing/2014/main" id="{98FEFE41-59DB-ED43-BACA-167771934B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1" cy="6727625"/>
          </a:xfrm>
          <a:prstGeom prst="rect">
            <a:avLst/>
          </a:prstGeom>
        </p:spPr>
      </p:pic>
      <p:sp>
        <p:nvSpPr>
          <p:cNvPr id="5" name="Rectangle 4">
            <a:extLst>
              <a:ext uri="{FF2B5EF4-FFF2-40B4-BE49-F238E27FC236}">
                <a16:creationId xmlns:a16="http://schemas.microsoft.com/office/drawing/2014/main" id="{18A917E5-20D8-4F4D-9C52-4AFFD5260CED}"/>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BCD2989-FEC3-F845-950A-3B2136F1C300}"/>
              </a:ext>
            </a:extLst>
          </p:cNvPr>
          <p:cNvSpPr/>
          <p:nvPr/>
        </p:nvSpPr>
        <p:spPr>
          <a:xfrm>
            <a:off x="1" y="3876"/>
            <a:ext cx="12183906" cy="6727625"/>
          </a:xfrm>
          <a:prstGeom prst="rect">
            <a:avLst/>
          </a:prstGeom>
          <a:solidFill>
            <a:srgbClr val="312F2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06AA23B-981D-254E-8805-E6D49DCB7D39}"/>
              </a:ext>
            </a:extLst>
          </p:cNvPr>
          <p:cNvSpPr txBox="1"/>
          <p:nvPr/>
        </p:nvSpPr>
        <p:spPr>
          <a:xfrm>
            <a:off x="3085060" y="563400"/>
            <a:ext cx="6021880" cy="1015663"/>
          </a:xfrm>
          <a:prstGeom prst="rect">
            <a:avLst/>
          </a:prstGeom>
          <a:noFill/>
        </p:spPr>
        <p:txBody>
          <a:bodyPr wrap="square" rtlCol="0">
            <a:spAutoFit/>
          </a:bodyPr>
          <a:lstStyle/>
          <a:p>
            <a:pPr algn="ctr"/>
            <a:r>
              <a:rPr lang="en-US" sz="6000" b="1" dirty="0">
                <a:solidFill>
                  <a:schemeClr val="bg1"/>
                </a:solidFill>
                <a:latin typeface="Arial Black" panose="020B0604020202020204" pitchFamily="34" charset="0"/>
                <a:cs typeface="Arial Black" panose="020B0604020202020204" pitchFamily="34" charset="0"/>
              </a:rPr>
              <a:t>Stay updated</a:t>
            </a:r>
            <a:r>
              <a:rPr lang="en-US" sz="6000" b="1" dirty="0">
                <a:solidFill>
                  <a:srgbClr val="FFCC66"/>
                </a:solidFill>
                <a:latin typeface="Stencil" pitchFamily="82" charset="77"/>
                <a:cs typeface="Arial Black" panose="020B0604020202020204" pitchFamily="34" charset="0"/>
              </a:rPr>
              <a:t>.</a:t>
            </a:r>
          </a:p>
        </p:txBody>
      </p:sp>
      <p:sp>
        <p:nvSpPr>
          <p:cNvPr id="9" name="TextBox 8">
            <a:extLst>
              <a:ext uri="{FF2B5EF4-FFF2-40B4-BE49-F238E27FC236}">
                <a16:creationId xmlns:a16="http://schemas.microsoft.com/office/drawing/2014/main" id="{035FC7AE-7AD4-E94F-A9F6-17456531A53F}"/>
              </a:ext>
            </a:extLst>
          </p:cNvPr>
          <p:cNvSpPr txBox="1"/>
          <p:nvPr/>
        </p:nvSpPr>
        <p:spPr>
          <a:xfrm>
            <a:off x="1146067" y="5192133"/>
            <a:ext cx="2741232" cy="874663"/>
          </a:xfrm>
          <a:prstGeom prst="rect">
            <a:avLst/>
          </a:prstGeom>
          <a:noFill/>
        </p:spPr>
        <p:txBody>
          <a:bodyPr wrap="square" rtlCol="0">
            <a:spAutoFit/>
          </a:bodyPr>
          <a:lstStyle/>
          <a:p>
            <a:pPr algn="ctr">
              <a:lnSpc>
                <a:spcPts val="3200"/>
              </a:lnSpc>
            </a:pPr>
            <a:r>
              <a:rPr lang="en-GB" sz="2200" dirty="0">
                <a:solidFill>
                  <a:schemeClr val="bg1"/>
                </a:solidFill>
                <a:latin typeface="Arial" panose="020B0604020202020204" pitchFamily="34" charset="0"/>
                <a:cs typeface="Arial" panose="020B0604020202020204" pitchFamily="34" charset="0"/>
              </a:rPr>
              <a:t>Citation professional solutions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A343F9-5607-1D45-8384-FDA9D0DA5BC7}"/>
              </a:ext>
            </a:extLst>
          </p:cNvPr>
          <p:cNvSpPr txBox="1"/>
          <p:nvPr/>
        </p:nvSpPr>
        <p:spPr>
          <a:xfrm>
            <a:off x="4792478" y="5192133"/>
            <a:ext cx="2523489" cy="464294"/>
          </a:xfrm>
          <a:prstGeom prst="rect">
            <a:avLst/>
          </a:prstGeom>
          <a:noFill/>
        </p:spPr>
        <p:txBody>
          <a:bodyPr wrap="square" rtlCol="0">
            <a:spAutoFit/>
          </a:bodyPr>
          <a:lstStyle/>
          <a:p>
            <a:pPr algn="ctr">
              <a:lnSpc>
                <a:spcPts val="3200"/>
              </a:lnSpc>
            </a:pPr>
            <a:r>
              <a:rPr lang="en-GB" sz="2200" dirty="0">
                <a:solidFill>
                  <a:schemeClr val="bg1"/>
                </a:solidFill>
                <a:latin typeface="Arial" panose="020B0604020202020204" pitchFamily="34" charset="0"/>
                <a:cs typeface="Arial" panose="020B0604020202020204" pitchFamily="34" charset="0"/>
              </a:rPr>
              <a:t>Citation-ltd</a:t>
            </a:r>
            <a:endParaRPr lang="en-US" sz="2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A232E00-41E9-874F-8816-6A0DB1487181}"/>
              </a:ext>
            </a:extLst>
          </p:cNvPr>
          <p:cNvSpPr txBox="1"/>
          <p:nvPr/>
        </p:nvSpPr>
        <p:spPr>
          <a:xfrm>
            <a:off x="8543067" y="5192133"/>
            <a:ext cx="2523489" cy="464294"/>
          </a:xfrm>
          <a:prstGeom prst="rect">
            <a:avLst/>
          </a:prstGeom>
          <a:noFill/>
        </p:spPr>
        <p:txBody>
          <a:bodyPr wrap="square" rtlCol="0">
            <a:spAutoFit/>
          </a:bodyPr>
          <a:lstStyle/>
          <a:p>
            <a:pPr algn="ctr">
              <a:lnSpc>
                <a:spcPts val="3200"/>
              </a:lnSpc>
            </a:pPr>
            <a:r>
              <a:rPr lang="en-GB" sz="2200" dirty="0">
                <a:solidFill>
                  <a:schemeClr val="bg1"/>
                </a:solidFill>
                <a:latin typeface="Arial" panose="020B0604020202020204" pitchFamily="34" charset="0"/>
                <a:cs typeface="Arial" panose="020B0604020202020204" pitchFamily="34" charset="0"/>
              </a:rPr>
              <a:t>@</a:t>
            </a:r>
            <a:r>
              <a:rPr lang="en-GB" sz="2200" dirty="0" err="1">
                <a:solidFill>
                  <a:schemeClr val="bg1"/>
                </a:solidFill>
                <a:latin typeface="Arial" panose="020B0604020202020204" pitchFamily="34" charset="0"/>
                <a:cs typeface="Arial" panose="020B0604020202020204" pitchFamily="34" charset="0"/>
              </a:rPr>
              <a:t>citationltd</a:t>
            </a:r>
            <a:endParaRPr lang="en-US" sz="2200"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71D1DE47-9993-9F43-B7F3-A5875E717912}"/>
              </a:ext>
            </a:extLst>
          </p:cNvPr>
          <p:cNvPicPr>
            <a:picLocks noChangeAspect="1"/>
          </p:cNvPicPr>
          <p:nvPr/>
        </p:nvPicPr>
        <p:blipFill>
          <a:blip r:embed="rId3"/>
          <a:stretch>
            <a:fillRect/>
          </a:stretch>
        </p:blipFill>
        <p:spPr>
          <a:xfrm>
            <a:off x="5660522" y="3826446"/>
            <a:ext cx="787400" cy="787400"/>
          </a:xfrm>
          <a:prstGeom prst="rect">
            <a:avLst/>
          </a:prstGeom>
        </p:spPr>
      </p:pic>
      <p:pic>
        <p:nvPicPr>
          <p:cNvPr id="13" name="Picture 12">
            <a:extLst>
              <a:ext uri="{FF2B5EF4-FFF2-40B4-BE49-F238E27FC236}">
                <a16:creationId xmlns:a16="http://schemas.microsoft.com/office/drawing/2014/main" id="{49FBF78B-0058-4946-82BA-5C70ED4083F7}"/>
              </a:ext>
            </a:extLst>
          </p:cNvPr>
          <p:cNvPicPr>
            <a:picLocks noChangeAspect="1"/>
          </p:cNvPicPr>
          <p:nvPr/>
        </p:nvPicPr>
        <p:blipFill>
          <a:blip r:embed="rId4"/>
          <a:stretch>
            <a:fillRect/>
          </a:stretch>
        </p:blipFill>
        <p:spPr>
          <a:xfrm>
            <a:off x="9293070" y="3817841"/>
            <a:ext cx="993930" cy="804610"/>
          </a:xfrm>
          <a:prstGeom prst="rect">
            <a:avLst/>
          </a:prstGeom>
        </p:spPr>
      </p:pic>
      <p:pic>
        <p:nvPicPr>
          <p:cNvPr id="14" name="Picture 13">
            <a:extLst>
              <a:ext uri="{FF2B5EF4-FFF2-40B4-BE49-F238E27FC236}">
                <a16:creationId xmlns:a16="http://schemas.microsoft.com/office/drawing/2014/main" id="{385728A1-EBAD-654E-A6D7-95FE1A99637C}"/>
              </a:ext>
            </a:extLst>
          </p:cNvPr>
          <p:cNvPicPr>
            <a:picLocks noChangeAspect="1"/>
          </p:cNvPicPr>
          <p:nvPr/>
        </p:nvPicPr>
        <p:blipFill>
          <a:blip r:embed="rId5"/>
          <a:stretch>
            <a:fillRect/>
          </a:stretch>
        </p:blipFill>
        <p:spPr>
          <a:xfrm>
            <a:off x="2264195" y="3728592"/>
            <a:ext cx="468146" cy="983108"/>
          </a:xfrm>
          <a:prstGeom prst="rect">
            <a:avLst/>
          </a:prstGeom>
        </p:spPr>
      </p:pic>
    </p:spTree>
    <p:extLst>
      <p:ext uri="{BB962C8B-B14F-4D97-AF65-F5344CB8AC3E}">
        <p14:creationId xmlns:p14="http://schemas.microsoft.com/office/powerpoint/2010/main" val="998132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C1ECE4A-E60A-C348-91E7-D984D1EBC8B5}"/>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6882C04-BC8A-8449-B55C-0555D79D8399}"/>
              </a:ext>
            </a:extLst>
          </p:cNvPr>
          <p:cNvSpPr txBox="1"/>
          <p:nvPr/>
        </p:nvSpPr>
        <p:spPr>
          <a:xfrm>
            <a:off x="7829083" y="2725263"/>
            <a:ext cx="5654179" cy="1015663"/>
          </a:xfrm>
          <a:prstGeom prst="rect">
            <a:avLst/>
          </a:prstGeom>
          <a:noFill/>
        </p:spPr>
        <p:txBody>
          <a:bodyPr wrap="square" rtlCol="0">
            <a:spAutoFit/>
          </a:bodyPr>
          <a:lstStyle/>
          <a:p>
            <a:r>
              <a:rPr lang="en-US" sz="6000" b="1" dirty="0">
                <a:solidFill>
                  <a:srgbClr val="312F2D"/>
                </a:solidFill>
                <a:latin typeface="Arial Black" panose="020B0604020202020204" pitchFamily="34" charset="0"/>
                <a:cs typeface="Arial Black" panose="020B0604020202020204" pitchFamily="34" charset="0"/>
              </a:rPr>
              <a:t>Agenda</a:t>
            </a:r>
            <a:r>
              <a:rPr lang="en-US" sz="6000" b="1" dirty="0">
                <a:solidFill>
                  <a:srgbClr val="FFCC66"/>
                </a:solidFill>
                <a:latin typeface="Stencil" pitchFamily="82" charset="77"/>
                <a:cs typeface="Arial Black" panose="020B0604020202020204" pitchFamily="34" charset="0"/>
              </a:rPr>
              <a:t>.</a:t>
            </a:r>
          </a:p>
        </p:txBody>
      </p:sp>
      <p:sp>
        <p:nvSpPr>
          <p:cNvPr id="4" name="Rectangle 3">
            <a:extLst>
              <a:ext uri="{FF2B5EF4-FFF2-40B4-BE49-F238E27FC236}">
                <a16:creationId xmlns:a16="http://schemas.microsoft.com/office/drawing/2014/main" id="{625FBB66-84BB-4F4B-ACCA-5FDB79EA98B3}"/>
              </a:ext>
            </a:extLst>
          </p:cNvPr>
          <p:cNvSpPr/>
          <p:nvPr/>
        </p:nvSpPr>
        <p:spPr>
          <a:xfrm>
            <a:off x="1496208" y="183909"/>
            <a:ext cx="5049313" cy="6308521"/>
          </a:xfrm>
          <a:prstGeom prst="rect">
            <a:avLst/>
          </a:prstGeom>
          <a:solidFill>
            <a:srgbClr val="312F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784C8C-417B-4985-A084-5D49F945A40A}"/>
              </a:ext>
            </a:extLst>
          </p:cNvPr>
          <p:cNvSpPr txBox="1"/>
          <p:nvPr/>
        </p:nvSpPr>
        <p:spPr>
          <a:xfrm>
            <a:off x="1532870" y="1701823"/>
            <a:ext cx="5972101" cy="3272691"/>
          </a:xfrm>
          <a:prstGeom prst="rect">
            <a:avLst/>
          </a:prstGeom>
          <a:noFill/>
        </p:spPr>
        <p:txBody>
          <a:bodyPr wrap="square" rtlCol="0">
            <a:spAutoFit/>
          </a:bodyPr>
          <a:lstStyle/>
          <a:p>
            <a:pPr>
              <a:spcAft>
                <a:spcPts val="3200"/>
              </a:spcAft>
            </a:pPr>
            <a:r>
              <a:rPr lang="en-GB" sz="2000" dirty="0">
                <a:solidFill>
                  <a:schemeClr val="bg1"/>
                </a:solidFill>
                <a:latin typeface="Arial" panose="020B0604020202020204" pitchFamily="34" charset="0"/>
                <a:cs typeface="Arial" panose="020B0604020202020204" pitchFamily="34" charset="0"/>
              </a:rPr>
              <a:t>What are the signs of conflict?</a:t>
            </a:r>
            <a:endParaRPr lang="en-US" sz="2000" dirty="0">
              <a:solidFill>
                <a:schemeClr val="bg1"/>
              </a:solidFill>
              <a:latin typeface="Arial" panose="020B0604020202020204" pitchFamily="34" charset="0"/>
              <a:cs typeface="Arial" panose="020B0604020202020204" pitchFamily="34" charset="0"/>
            </a:endParaRPr>
          </a:p>
          <a:p>
            <a:pPr>
              <a:spcAft>
                <a:spcPts val="3200"/>
              </a:spcAft>
            </a:pPr>
            <a:r>
              <a:rPr lang="en-GB" sz="2000" dirty="0">
                <a:solidFill>
                  <a:schemeClr val="bg1"/>
                </a:solidFill>
                <a:latin typeface="Arial" panose="020B0604020202020204" pitchFamily="34" charset="0"/>
                <a:cs typeface="Arial" panose="020B0604020202020204" pitchFamily="34" charset="0"/>
              </a:rPr>
              <a:t>Who is in conflict?</a:t>
            </a:r>
          </a:p>
          <a:p>
            <a:pPr>
              <a:spcAft>
                <a:spcPts val="3200"/>
              </a:spcAft>
            </a:pPr>
            <a:r>
              <a:rPr lang="en-GB" sz="2000" dirty="0">
                <a:solidFill>
                  <a:schemeClr val="bg1"/>
                </a:solidFill>
                <a:latin typeface="Arial" panose="020B0604020202020204" pitchFamily="34" charset="0"/>
                <a:cs typeface="Arial" panose="020B0604020202020204" pitchFamily="34" charset="0"/>
              </a:rPr>
              <a:t>What is causing the conflict?</a:t>
            </a:r>
          </a:p>
          <a:p>
            <a:pPr>
              <a:spcAft>
                <a:spcPts val="3200"/>
              </a:spcAft>
            </a:pPr>
            <a:r>
              <a:rPr lang="en-GB" sz="2000" dirty="0">
                <a:solidFill>
                  <a:schemeClr val="bg1"/>
                </a:solidFill>
                <a:latin typeface="Arial" panose="020B0604020202020204" pitchFamily="34" charset="0"/>
                <a:cs typeface="Arial" panose="020B0604020202020204" pitchFamily="34" charset="0"/>
              </a:rPr>
              <a:t>How do you manage conflict?</a:t>
            </a:r>
          </a:p>
          <a:p>
            <a:pPr>
              <a:spcAft>
                <a:spcPts val="3200"/>
              </a:spcAft>
            </a:pPr>
            <a:r>
              <a:rPr lang="en-GB" sz="2000" dirty="0">
                <a:solidFill>
                  <a:schemeClr val="bg1"/>
                </a:solidFill>
                <a:latin typeface="Arial" panose="020B0604020202020204" pitchFamily="34" charset="0"/>
                <a:cs typeface="Arial" panose="020B0604020202020204" pitchFamily="34" charset="0"/>
              </a:rPr>
              <a:t>How do you avoid future conflict?</a:t>
            </a:r>
          </a:p>
        </p:txBody>
      </p:sp>
      <p:sp>
        <p:nvSpPr>
          <p:cNvPr id="8" name="Rectangle 7">
            <a:extLst>
              <a:ext uri="{FF2B5EF4-FFF2-40B4-BE49-F238E27FC236}">
                <a16:creationId xmlns:a16="http://schemas.microsoft.com/office/drawing/2014/main" id="{29AA776D-0706-41ED-8C6A-A2475F9D62A1}"/>
              </a:ext>
            </a:extLst>
          </p:cNvPr>
          <p:cNvSpPr/>
          <p:nvPr/>
        </p:nvSpPr>
        <p:spPr>
          <a:xfrm>
            <a:off x="830121" y="92279"/>
            <a:ext cx="5972101" cy="6491782"/>
          </a:xfrm>
          <a:prstGeom prst="rect">
            <a:avLst/>
          </a:prstGeom>
          <a:noFill/>
          <a:ln w="3810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F8A109B3-017F-4E69-95F6-C76A25E0E2AD}"/>
              </a:ext>
            </a:extLst>
          </p:cNvPr>
          <p:cNvCxnSpPr>
            <a:cxnSpLocks/>
          </p:cNvCxnSpPr>
          <p:nvPr/>
        </p:nvCxnSpPr>
        <p:spPr>
          <a:xfrm flipH="1">
            <a:off x="1053448" y="1919439"/>
            <a:ext cx="256095"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67ADAEC-DB17-4B2B-B896-9F0B57D90387}"/>
              </a:ext>
            </a:extLst>
          </p:cNvPr>
          <p:cNvCxnSpPr>
            <a:cxnSpLocks/>
          </p:cNvCxnSpPr>
          <p:nvPr/>
        </p:nvCxnSpPr>
        <p:spPr>
          <a:xfrm flipH="1">
            <a:off x="1077846" y="2582169"/>
            <a:ext cx="256095"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110BEB-4C84-437E-AFBF-3F1DC9768793}"/>
              </a:ext>
            </a:extLst>
          </p:cNvPr>
          <p:cNvCxnSpPr>
            <a:cxnSpLocks/>
          </p:cNvCxnSpPr>
          <p:nvPr/>
        </p:nvCxnSpPr>
        <p:spPr>
          <a:xfrm flipH="1">
            <a:off x="1077846" y="3345567"/>
            <a:ext cx="256095"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C69192-FAF0-4AA1-9765-B9CF73AB8AEE}"/>
              </a:ext>
            </a:extLst>
          </p:cNvPr>
          <p:cNvCxnSpPr>
            <a:cxnSpLocks/>
          </p:cNvCxnSpPr>
          <p:nvPr/>
        </p:nvCxnSpPr>
        <p:spPr>
          <a:xfrm flipH="1">
            <a:off x="1077846" y="4050243"/>
            <a:ext cx="256095"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7218F2-3381-4962-8BC9-EF5076B7A3EB}"/>
              </a:ext>
            </a:extLst>
          </p:cNvPr>
          <p:cNvCxnSpPr>
            <a:cxnSpLocks/>
          </p:cNvCxnSpPr>
          <p:nvPr/>
        </p:nvCxnSpPr>
        <p:spPr>
          <a:xfrm flipH="1">
            <a:off x="1053448" y="4738140"/>
            <a:ext cx="256095" cy="0"/>
          </a:xfrm>
          <a:prstGeom prst="line">
            <a:avLst/>
          </a:prstGeom>
          <a:ln w="38100">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3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1D87DA-79BA-8F49-9B69-B337AC89B4CE}"/>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B40FF95-1D86-2B4B-A38D-B09E3ABD5D1D}"/>
              </a:ext>
            </a:extLst>
          </p:cNvPr>
          <p:cNvSpPr/>
          <p:nvPr/>
        </p:nvSpPr>
        <p:spPr>
          <a:xfrm>
            <a:off x="1" y="-31530"/>
            <a:ext cx="6096000" cy="673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0F997E6-2B47-CE45-9FB3-C5EC6D92BE96}"/>
              </a:ext>
            </a:extLst>
          </p:cNvPr>
          <p:cNvCxnSpPr>
            <a:cxnSpLocks/>
          </p:cNvCxnSpPr>
          <p:nvPr/>
        </p:nvCxnSpPr>
        <p:spPr>
          <a:xfrm>
            <a:off x="1092200" y="2715345"/>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879BAE-778D-4A4D-BF88-6DEE293D26DA}"/>
              </a:ext>
            </a:extLst>
          </p:cNvPr>
          <p:cNvSpPr txBox="1"/>
          <p:nvPr/>
        </p:nvSpPr>
        <p:spPr>
          <a:xfrm>
            <a:off x="961875" y="494741"/>
            <a:ext cx="5054876" cy="1938992"/>
          </a:xfrm>
          <a:prstGeom prst="rect">
            <a:avLst/>
          </a:prstGeom>
          <a:noFill/>
        </p:spPr>
        <p:txBody>
          <a:bodyPr wrap="square" rtlCol="0">
            <a:spAutoFit/>
          </a:bodyPr>
          <a:lstStyle/>
          <a:p>
            <a:r>
              <a:rPr lang="en-US" sz="6000" b="1" dirty="0">
                <a:solidFill>
                  <a:srgbClr val="312F2D"/>
                </a:solidFill>
                <a:latin typeface="Arial Black" panose="020B0604020202020204" pitchFamily="34" charset="0"/>
                <a:cs typeface="Arial Black" panose="020B0604020202020204" pitchFamily="34" charset="0"/>
              </a:rPr>
              <a:t>Signs of Conflict</a:t>
            </a:r>
            <a:r>
              <a:rPr lang="en-US" sz="6000" b="1" dirty="0">
                <a:solidFill>
                  <a:srgbClr val="FFCC66"/>
                </a:solidFill>
                <a:latin typeface="Stencil" pitchFamily="82" charset="77"/>
                <a:cs typeface="Arial Black" panose="020B0604020202020204" pitchFamily="34" charset="0"/>
              </a:rPr>
              <a:t>.</a:t>
            </a:r>
          </a:p>
        </p:txBody>
      </p:sp>
      <p:pic>
        <p:nvPicPr>
          <p:cNvPr id="14" name="Picture 13">
            <a:extLst>
              <a:ext uri="{FF2B5EF4-FFF2-40B4-BE49-F238E27FC236}">
                <a16:creationId xmlns:a16="http://schemas.microsoft.com/office/drawing/2014/main" id="{E545C0A0-8D53-4D5E-89E3-BB8C605674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680" r="38747"/>
          <a:stretch/>
        </p:blipFill>
        <p:spPr>
          <a:xfrm>
            <a:off x="7650759" y="4322"/>
            <a:ext cx="4541241" cy="6732000"/>
          </a:xfrm>
          <a:prstGeom prst="rect">
            <a:avLst/>
          </a:prstGeom>
        </p:spPr>
      </p:pic>
      <p:sp>
        <p:nvSpPr>
          <p:cNvPr id="9" name="Content Placeholder 1">
            <a:extLst>
              <a:ext uri="{FF2B5EF4-FFF2-40B4-BE49-F238E27FC236}">
                <a16:creationId xmlns:a16="http://schemas.microsoft.com/office/drawing/2014/main" id="{44B34131-0206-4BF2-8BAE-22474EBDBBB9}"/>
              </a:ext>
            </a:extLst>
          </p:cNvPr>
          <p:cNvSpPr txBox="1">
            <a:spLocks/>
          </p:cNvSpPr>
          <p:nvPr/>
        </p:nvSpPr>
        <p:spPr>
          <a:xfrm>
            <a:off x="961875" y="2777808"/>
            <a:ext cx="7985365" cy="3578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Motivation drops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err="1">
                <a:latin typeface="Arial" panose="020B0604020202020204" pitchFamily="34" charset="0"/>
                <a:cs typeface="Arial" panose="020B0604020202020204" pitchFamily="34" charset="0"/>
              </a:rPr>
              <a:t>Behaviour</a:t>
            </a:r>
            <a:r>
              <a:rPr lang="en-US" sz="1800" dirty="0">
                <a:latin typeface="Arial" panose="020B0604020202020204" pitchFamily="34" charset="0"/>
                <a:cs typeface="Arial" panose="020B0604020202020204" pitchFamily="34" charset="0"/>
              </a:rPr>
              <a:t> changes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Productivity/Quality of work falls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Sickness absence levels increase</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Reponses to staff surveys or questionnaires</a:t>
            </a:r>
            <a:endParaRPr lang="en-US" sz="1200" dirty="0"/>
          </a:p>
        </p:txBody>
      </p:sp>
    </p:spTree>
    <p:extLst>
      <p:ext uri="{BB962C8B-B14F-4D97-AF65-F5344CB8AC3E}">
        <p14:creationId xmlns:p14="http://schemas.microsoft.com/office/powerpoint/2010/main" val="183007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1D067D-04FF-3547-9EA8-A44A32642527}"/>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8AE9E29-D944-DA43-885E-3E20077707AD}"/>
              </a:ext>
            </a:extLst>
          </p:cNvPr>
          <p:cNvSpPr/>
          <p:nvPr/>
        </p:nvSpPr>
        <p:spPr>
          <a:xfrm>
            <a:off x="0" y="0"/>
            <a:ext cx="6096000" cy="673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7DE6EEE7-2871-814B-9276-9D5B36F1A63C}"/>
              </a:ext>
            </a:extLst>
          </p:cNvPr>
          <p:cNvCxnSpPr>
            <a:cxnSpLocks/>
          </p:cNvCxnSpPr>
          <p:nvPr/>
        </p:nvCxnSpPr>
        <p:spPr>
          <a:xfrm>
            <a:off x="1092200" y="1723310"/>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56A8DA5-C4EC-DA4E-94CE-FF2D500A27FE}"/>
              </a:ext>
            </a:extLst>
          </p:cNvPr>
          <p:cNvSpPr txBox="1"/>
          <p:nvPr/>
        </p:nvSpPr>
        <p:spPr>
          <a:xfrm>
            <a:off x="956913" y="542499"/>
            <a:ext cx="9347672" cy="862865"/>
          </a:xfrm>
          <a:prstGeom prst="rect">
            <a:avLst/>
          </a:prstGeom>
          <a:noFill/>
        </p:spPr>
        <p:txBody>
          <a:bodyPr wrap="square" rtlCol="0">
            <a:spAutoFit/>
          </a:bodyPr>
          <a:lstStyle/>
          <a:p>
            <a:pPr>
              <a:lnSpc>
                <a:spcPts val="5800"/>
              </a:lnSpc>
            </a:pPr>
            <a:r>
              <a:rPr lang="en-US" sz="6000" b="1" dirty="0">
                <a:solidFill>
                  <a:srgbClr val="312F2D"/>
                </a:solidFill>
                <a:latin typeface="Arial Black" panose="020B0604020202020204" pitchFamily="34" charset="0"/>
                <a:cs typeface="Arial Black" panose="020B0604020202020204" pitchFamily="34" charset="0"/>
              </a:rPr>
              <a:t>Who is in conflict</a:t>
            </a:r>
            <a:r>
              <a:rPr lang="en-US" sz="6000" b="1" dirty="0">
                <a:solidFill>
                  <a:srgbClr val="FFCC66"/>
                </a:solidFill>
                <a:latin typeface="Stencil" pitchFamily="82" charset="77"/>
                <a:cs typeface="Arial Black" panose="020B0604020202020204" pitchFamily="34" charset="0"/>
              </a:rPr>
              <a:t>?</a:t>
            </a:r>
          </a:p>
        </p:txBody>
      </p:sp>
      <p:sp>
        <p:nvSpPr>
          <p:cNvPr id="11" name="Subtitle 2">
            <a:extLst>
              <a:ext uri="{FF2B5EF4-FFF2-40B4-BE49-F238E27FC236}">
                <a16:creationId xmlns:a16="http://schemas.microsoft.com/office/drawing/2014/main" id="{06D9E7AE-738C-46EF-9954-AA08D6088F0B}"/>
              </a:ext>
            </a:extLst>
          </p:cNvPr>
          <p:cNvSpPr txBox="1">
            <a:spLocks/>
          </p:cNvSpPr>
          <p:nvPr/>
        </p:nvSpPr>
        <p:spPr>
          <a:xfrm>
            <a:off x="1028289" y="2184081"/>
            <a:ext cx="5414456" cy="7569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FFCC66"/>
                </a:solidFill>
                <a:latin typeface="Arial" panose="020B0604020202020204" pitchFamily="34" charset="0"/>
                <a:cs typeface="Arial" panose="020B0604020202020204" pitchFamily="34" charset="0"/>
              </a:rPr>
              <a:t>Colleagues</a:t>
            </a:r>
          </a:p>
        </p:txBody>
      </p:sp>
      <p:sp>
        <p:nvSpPr>
          <p:cNvPr id="12" name="Text Placeholder 3">
            <a:extLst>
              <a:ext uri="{FF2B5EF4-FFF2-40B4-BE49-F238E27FC236}">
                <a16:creationId xmlns:a16="http://schemas.microsoft.com/office/drawing/2014/main" id="{4B7CA5E8-4A77-4925-B916-808F61F98B5D}"/>
              </a:ext>
            </a:extLst>
          </p:cNvPr>
          <p:cNvSpPr txBox="1">
            <a:spLocks/>
          </p:cNvSpPr>
          <p:nvPr/>
        </p:nvSpPr>
        <p:spPr>
          <a:xfrm>
            <a:off x="1030581" y="3036413"/>
            <a:ext cx="5238333" cy="21594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Clr>
                <a:srgbClr val="FFCC66"/>
              </a:buClr>
            </a:pPr>
            <a:r>
              <a:rPr lang="en-GB" sz="2000" b="1" dirty="0">
                <a:latin typeface="Arial" panose="020B0604020202020204" pitchFamily="34" charset="0"/>
                <a:cs typeface="Arial" panose="020B0604020202020204" pitchFamily="34" charset="0"/>
              </a:rPr>
              <a:t>Clashes between colleagues and/or their manager</a:t>
            </a:r>
          </a:p>
          <a:p>
            <a:pPr fontAlgn="base">
              <a:buClr>
                <a:srgbClr val="FFCC66"/>
              </a:buClr>
            </a:pPr>
            <a:r>
              <a:rPr lang="en-GB" sz="2000" dirty="0">
                <a:latin typeface="Arial" panose="020B0604020202020204" pitchFamily="34" charset="0"/>
                <a:cs typeface="Arial" panose="020B0604020202020204" pitchFamily="34" charset="0"/>
              </a:rPr>
              <a:t>Personalities don’t get on</a:t>
            </a:r>
          </a:p>
          <a:p>
            <a:pPr fontAlgn="base">
              <a:buClr>
                <a:srgbClr val="FFCC66"/>
              </a:buClr>
            </a:pPr>
            <a:r>
              <a:rPr lang="en-GB" sz="2000" dirty="0">
                <a:latin typeface="Arial" panose="020B0604020202020204" pitchFamily="34" charset="0"/>
                <a:cs typeface="Arial" panose="020B0604020202020204" pitchFamily="34" charset="0"/>
              </a:rPr>
              <a:t>Strong differences of opinion over work</a:t>
            </a:r>
          </a:p>
          <a:p>
            <a:pPr fontAlgn="base">
              <a:buClr>
                <a:srgbClr val="FFCC66"/>
              </a:buClr>
            </a:pPr>
            <a:r>
              <a:rPr lang="en-GB" sz="2000" dirty="0">
                <a:latin typeface="Arial" panose="020B0604020202020204" pitchFamily="34" charset="0"/>
                <a:cs typeface="Arial" panose="020B0604020202020204" pitchFamily="34" charset="0"/>
              </a:rPr>
              <a:t>Overspill of personal issues outside of work</a:t>
            </a:r>
          </a:p>
        </p:txBody>
      </p:sp>
      <p:sp>
        <p:nvSpPr>
          <p:cNvPr id="13" name="Subtitle 2">
            <a:extLst>
              <a:ext uri="{FF2B5EF4-FFF2-40B4-BE49-F238E27FC236}">
                <a16:creationId xmlns:a16="http://schemas.microsoft.com/office/drawing/2014/main" id="{63022033-2694-48A9-B9A8-29F77758A8C7}"/>
              </a:ext>
            </a:extLst>
          </p:cNvPr>
          <p:cNvSpPr txBox="1">
            <a:spLocks/>
          </p:cNvSpPr>
          <p:nvPr/>
        </p:nvSpPr>
        <p:spPr>
          <a:xfrm>
            <a:off x="6579166" y="2184081"/>
            <a:ext cx="5414456" cy="7569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FFCC66"/>
                </a:solidFill>
                <a:latin typeface="Arial" panose="020B0604020202020204" pitchFamily="34" charset="0"/>
                <a:cs typeface="Arial" panose="020B0604020202020204" pitchFamily="34" charset="0"/>
              </a:rPr>
              <a:t>Groups</a:t>
            </a:r>
          </a:p>
        </p:txBody>
      </p:sp>
      <p:sp>
        <p:nvSpPr>
          <p:cNvPr id="14" name="Text Placeholder 3">
            <a:extLst>
              <a:ext uri="{FF2B5EF4-FFF2-40B4-BE49-F238E27FC236}">
                <a16:creationId xmlns:a16="http://schemas.microsoft.com/office/drawing/2014/main" id="{36E9E337-43E1-40A5-8C5F-66E18D7E4124}"/>
              </a:ext>
            </a:extLst>
          </p:cNvPr>
          <p:cNvSpPr txBox="1">
            <a:spLocks/>
          </p:cNvSpPr>
          <p:nvPr/>
        </p:nvSpPr>
        <p:spPr>
          <a:xfrm>
            <a:off x="6667227" y="3036413"/>
            <a:ext cx="5414456" cy="215945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buClr>
                <a:srgbClr val="FFCC66"/>
              </a:buClr>
            </a:pPr>
            <a:r>
              <a:rPr lang="en-GB" sz="2000" b="1" dirty="0">
                <a:latin typeface="Arial" panose="020B0604020202020204" pitchFamily="34" charset="0"/>
                <a:cs typeface="Arial" panose="020B0604020202020204" pitchFamily="34" charset="0"/>
              </a:rPr>
              <a:t>Clashes between employees and management</a:t>
            </a:r>
          </a:p>
          <a:p>
            <a:pPr fontAlgn="base">
              <a:buClr>
                <a:srgbClr val="FFCC66"/>
              </a:buClr>
            </a:pPr>
            <a:r>
              <a:rPr lang="en-GB" sz="2000" b="1" dirty="0">
                <a:latin typeface="Arial" panose="020B0604020202020204" pitchFamily="34" charset="0"/>
                <a:cs typeface="Arial" panose="020B0604020202020204" pitchFamily="34" charset="0"/>
              </a:rPr>
              <a:t>Clashes between teams in the same workplace/other sites</a:t>
            </a:r>
          </a:p>
          <a:p>
            <a:pPr fontAlgn="base">
              <a:buClr>
                <a:srgbClr val="FFCC66"/>
              </a:buClr>
            </a:pPr>
            <a:r>
              <a:rPr lang="en-GB" sz="2000" dirty="0">
                <a:latin typeface="Arial" panose="020B0604020202020204" pitchFamily="34" charset="0"/>
                <a:cs typeface="Arial" panose="020B0604020202020204" pitchFamily="34" charset="0"/>
              </a:rPr>
              <a:t>Rivalry between colleagues</a:t>
            </a:r>
          </a:p>
          <a:p>
            <a:pPr fontAlgn="base">
              <a:buClr>
                <a:srgbClr val="FFCC66"/>
              </a:buClr>
            </a:pPr>
            <a:r>
              <a:rPr lang="en-GB" sz="2000" dirty="0">
                <a:latin typeface="Arial" panose="020B0604020202020204" pitchFamily="34" charset="0"/>
                <a:cs typeface="Arial" panose="020B0604020202020204" pitchFamily="34" charset="0"/>
              </a:rPr>
              <a:t>Disagreements over team goals or shared values</a:t>
            </a:r>
          </a:p>
          <a:p>
            <a:pPr fontAlgn="base">
              <a:buClr>
                <a:srgbClr val="FFCC66"/>
              </a:buClr>
            </a:pPr>
            <a:r>
              <a:rPr lang="en-GB" sz="2000" dirty="0">
                <a:latin typeface="Arial" panose="020B0604020202020204" pitchFamily="34" charset="0"/>
                <a:cs typeface="Arial" panose="020B0604020202020204" pitchFamily="34" charset="0"/>
              </a:rPr>
              <a:t>One team not pulling their weight</a:t>
            </a:r>
          </a:p>
        </p:txBody>
      </p:sp>
    </p:spTree>
    <p:extLst>
      <p:ext uri="{BB962C8B-B14F-4D97-AF65-F5344CB8AC3E}">
        <p14:creationId xmlns:p14="http://schemas.microsoft.com/office/powerpoint/2010/main" val="1147836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731B3A-A07A-4448-B02A-9C81BD207262}"/>
              </a:ext>
            </a:extLst>
          </p:cNvPr>
          <p:cNvSpPr txBox="1"/>
          <p:nvPr/>
        </p:nvSpPr>
        <p:spPr>
          <a:xfrm>
            <a:off x="957299" y="443490"/>
            <a:ext cx="7005601" cy="1938992"/>
          </a:xfrm>
          <a:prstGeom prst="rect">
            <a:avLst/>
          </a:prstGeom>
          <a:noFill/>
        </p:spPr>
        <p:txBody>
          <a:bodyPr wrap="square" rtlCol="0">
            <a:spAutoFit/>
          </a:bodyPr>
          <a:lstStyle/>
          <a:p>
            <a:r>
              <a:rPr lang="en-US" sz="6000" b="1" dirty="0">
                <a:solidFill>
                  <a:srgbClr val="312F2D"/>
                </a:solidFill>
                <a:latin typeface="Arial Black" panose="020B0604020202020204" pitchFamily="34" charset="0"/>
                <a:cs typeface="Arial Black" panose="020B0604020202020204" pitchFamily="34" charset="0"/>
              </a:rPr>
              <a:t>What is causing the conflict</a:t>
            </a:r>
            <a:r>
              <a:rPr lang="en-US" sz="6000" b="1" dirty="0">
                <a:solidFill>
                  <a:srgbClr val="FFCC66"/>
                </a:solidFill>
                <a:latin typeface="Stencil" pitchFamily="82" charset="77"/>
                <a:cs typeface="Arial Black" panose="020B0604020202020204" pitchFamily="34" charset="0"/>
              </a:rPr>
              <a:t>?</a:t>
            </a:r>
          </a:p>
        </p:txBody>
      </p:sp>
      <p:sp>
        <p:nvSpPr>
          <p:cNvPr id="5" name="Rectangle 4">
            <a:extLst>
              <a:ext uri="{FF2B5EF4-FFF2-40B4-BE49-F238E27FC236}">
                <a16:creationId xmlns:a16="http://schemas.microsoft.com/office/drawing/2014/main" id="{D2BAF877-F212-AD48-BCFC-6E7F4195816E}"/>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CFE5D5F-8416-A548-8994-8950B2951BA9}"/>
              </a:ext>
            </a:extLst>
          </p:cNvPr>
          <p:cNvCxnSpPr>
            <a:cxnSpLocks/>
          </p:cNvCxnSpPr>
          <p:nvPr/>
        </p:nvCxnSpPr>
        <p:spPr>
          <a:xfrm>
            <a:off x="1092200" y="2631975"/>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5C775E05-4D48-4136-A67D-EBF34888DF15}"/>
              </a:ext>
            </a:extLst>
          </p:cNvPr>
          <p:cNvSpPr txBox="1">
            <a:spLocks/>
          </p:cNvSpPr>
          <p:nvPr/>
        </p:nvSpPr>
        <p:spPr>
          <a:xfrm>
            <a:off x="957299" y="2800349"/>
            <a:ext cx="7985365" cy="283496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a:p>
            <a:pPr>
              <a:buClr>
                <a:srgbClr val="FFCC66"/>
              </a:buClr>
            </a:pPr>
            <a:r>
              <a:rPr lang="en-US" sz="2000" dirty="0">
                <a:latin typeface="Arial" panose="020B0604020202020204" pitchFamily="34" charset="0"/>
                <a:cs typeface="Arial" panose="020B0604020202020204" pitchFamily="34" charset="0"/>
              </a:rPr>
              <a:t>Poor management</a:t>
            </a:r>
          </a:p>
          <a:p>
            <a:pPr>
              <a:buClr>
                <a:srgbClr val="FFCC66"/>
              </a:buClr>
            </a:pPr>
            <a:r>
              <a:rPr lang="en-US" sz="2000" dirty="0">
                <a:latin typeface="Arial" panose="020B0604020202020204" pitchFamily="34" charset="0"/>
                <a:cs typeface="Arial" panose="020B0604020202020204" pitchFamily="34" charset="0"/>
              </a:rPr>
              <a:t>Unfair treatment</a:t>
            </a:r>
          </a:p>
          <a:p>
            <a:pPr>
              <a:buClr>
                <a:srgbClr val="FFCC66"/>
              </a:buClr>
            </a:pPr>
            <a:r>
              <a:rPr lang="en-US" sz="2000" dirty="0">
                <a:latin typeface="Arial" panose="020B0604020202020204" pitchFamily="34" charset="0"/>
                <a:cs typeface="Arial" panose="020B0604020202020204" pitchFamily="34" charset="0"/>
              </a:rPr>
              <a:t>Unclear job roles</a:t>
            </a:r>
          </a:p>
          <a:p>
            <a:pPr>
              <a:buClr>
                <a:srgbClr val="FFCC66"/>
              </a:buClr>
            </a:pPr>
            <a:r>
              <a:rPr lang="en-US" sz="2000" dirty="0">
                <a:latin typeface="Arial" panose="020B0604020202020204" pitchFamily="34" charset="0"/>
                <a:cs typeface="Arial" panose="020B0604020202020204" pitchFamily="34" charset="0"/>
              </a:rPr>
              <a:t>Inadequate training</a:t>
            </a:r>
          </a:p>
          <a:p>
            <a:pPr>
              <a:buClr>
                <a:srgbClr val="FFCC66"/>
              </a:buClr>
            </a:pPr>
            <a:r>
              <a:rPr lang="en-US" sz="2000" dirty="0">
                <a:latin typeface="Arial" panose="020B0604020202020204" pitchFamily="34" charset="0"/>
                <a:cs typeface="Arial" panose="020B0604020202020204" pitchFamily="34" charset="0"/>
              </a:rPr>
              <a:t>Poor communication</a:t>
            </a:r>
          </a:p>
          <a:p>
            <a:pPr>
              <a:buClr>
                <a:srgbClr val="FFCC66"/>
              </a:buClr>
            </a:pPr>
            <a:r>
              <a:rPr lang="en-US" sz="2000" dirty="0">
                <a:latin typeface="Arial" panose="020B0604020202020204" pitchFamily="34" charset="0"/>
                <a:cs typeface="Arial" panose="020B0604020202020204" pitchFamily="34" charset="0"/>
              </a:rPr>
              <a:t>Poor work environment</a:t>
            </a:r>
          </a:p>
          <a:p>
            <a:pPr>
              <a:buClr>
                <a:srgbClr val="FFCC66"/>
              </a:buClr>
            </a:pPr>
            <a:r>
              <a:rPr lang="en-US" sz="2000" dirty="0">
                <a:latin typeface="Arial" panose="020B0604020202020204" pitchFamily="34" charset="0"/>
                <a:cs typeface="Arial" panose="020B0604020202020204" pitchFamily="34" charset="0"/>
              </a:rPr>
              <a:t>Lack of equal opportunities</a:t>
            </a:r>
          </a:p>
          <a:p>
            <a:pPr>
              <a:buClr>
                <a:srgbClr val="FFCC66"/>
              </a:buClr>
            </a:pPr>
            <a:r>
              <a:rPr lang="en-US" sz="2000" dirty="0">
                <a:latin typeface="Arial" panose="020B0604020202020204" pitchFamily="34" charset="0"/>
                <a:cs typeface="Arial" panose="020B0604020202020204" pitchFamily="34" charset="0"/>
              </a:rPr>
              <a:t>Bullying and harassment</a:t>
            </a:r>
          </a:p>
          <a:p>
            <a:pPr>
              <a:buClr>
                <a:schemeClr val="accent2"/>
              </a:buClr>
            </a:pPr>
            <a:endParaRPr lang="en-US" sz="1200" dirty="0"/>
          </a:p>
        </p:txBody>
      </p:sp>
      <p:pic>
        <p:nvPicPr>
          <p:cNvPr id="3" name="Picture 2" descr="A person sitting in a room&#10;&#10;Description automatically generated">
            <a:extLst>
              <a:ext uri="{FF2B5EF4-FFF2-40B4-BE49-F238E27FC236}">
                <a16:creationId xmlns:a16="http://schemas.microsoft.com/office/drawing/2014/main" id="{5A3623AF-2C3C-4756-A3D0-EEADEF125408}"/>
              </a:ext>
            </a:extLst>
          </p:cNvPr>
          <p:cNvPicPr>
            <a:picLocks noChangeAspect="1"/>
          </p:cNvPicPr>
          <p:nvPr/>
        </p:nvPicPr>
        <p:blipFill rotWithShape="1">
          <a:blip r:embed="rId3"/>
          <a:srcRect l="43497" r="14574"/>
          <a:stretch/>
        </p:blipFill>
        <p:spPr>
          <a:xfrm>
            <a:off x="7962900" y="-499"/>
            <a:ext cx="4229100" cy="6732000"/>
          </a:xfrm>
          <a:prstGeom prst="rect">
            <a:avLst/>
          </a:prstGeom>
        </p:spPr>
      </p:pic>
    </p:spTree>
    <p:extLst>
      <p:ext uri="{BB962C8B-B14F-4D97-AF65-F5344CB8AC3E}">
        <p14:creationId xmlns:p14="http://schemas.microsoft.com/office/powerpoint/2010/main" val="16028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1900E8-5D55-4E41-86D4-9FFDD78054EA}"/>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E1CBA-8178-6644-9E19-5213B572FABC}"/>
              </a:ext>
            </a:extLst>
          </p:cNvPr>
          <p:cNvSpPr txBox="1"/>
          <p:nvPr/>
        </p:nvSpPr>
        <p:spPr>
          <a:xfrm>
            <a:off x="963631" y="415106"/>
            <a:ext cx="10742594" cy="2246769"/>
          </a:xfrm>
          <a:prstGeom prst="rect">
            <a:avLst/>
          </a:prstGeom>
          <a:noFill/>
        </p:spPr>
        <p:txBody>
          <a:bodyPr wrap="square" rtlCol="0">
            <a:spAutoFit/>
          </a:bodyPr>
          <a:lstStyle/>
          <a:p>
            <a:r>
              <a:rPr lang="en-US" sz="5500" b="1" dirty="0">
                <a:solidFill>
                  <a:srgbClr val="312F2D"/>
                </a:solidFill>
                <a:latin typeface="Arial Black" panose="020B0604020202020204" pitchFamily="34" charset="0"/>
                <a:cs typeface="Arial Black" panose="020B0604020202020204" pitchFamily="34" charset="0"/>
              </a:rPr>
              <a:t>How do you manage conflict</a:t>
            </a:r>
            <a:r>
              <a:rPr lang="en-US" sz="5500" b="1" dirty="0">
                <a:solidFill>
                  <a:srgbClr val="FFCC66"/>
                </a:solidFill>
                <a:latin typeface="Stencil" pitchFamily="82" charset="77"/>
                <a:cs typeface="Arial Black" panose="020B0604020202020204" pitchFamily="34" charset="0"/>
              </a:rPr>
              <a:t>?</a:t>
            </a:r>
          </a:p>
          <a:p>
            <a:r>
              <a:rPr lang="en-US" sz="3000" b="1" dirty="0">
                <a:solidFill>
                  <a:srgbClr val="312F2D"/>
                </a:solidFill>
                <a:latin typeface="Arial Black" panose="020B0604020202020204" pitchFamily="34" charset="0"/>
                <a:cs typeface="Arial Black" panose="020B0604020202020204" pitchFamily="34" charset="0"/>
              </a:rPr>
              <a:t>Individuals</a:t>
            </a:r>
            <a:endParaRPr lang="en-US" sz="3000" b="1" dirty="0">
              <a:solidFill>
                <a:srgbClr val="FFCC66"/>
              </a:solidFill>
              <a:latin typeface="Stencil" pitchFamily="82" charset="77"/>
              <a:cs typeface="Arial Black" panose="020B0604020202020204" pitchFamily="34" charset="0"/>
            </a:endParaRPr>
          </a:p>
        </p:txBody>
      </p:sp>
      <p:sp>
        <p:nvSpPr>
          <p:cNvPr id="7" name="Content Placeholder 1">
            <a:extLst>
              <a:ext uri="{FF2B5EF4-FFF2-40B4-BE49-F238E27FC236}">
                <a16:creationId xmlns:a16="http://schemas.microsoft.com/office/drawing/2014/main" id="{594DB405-DC50-4B94-B854-741D1FA4DBFE}"/>
              </a:ext>
            </a:extLst>
          </p:cNvPr>
          <p:cNvSpPr txBox="1">
            <a:spLocks/>
          </p:cNvSpPr>
          <p:nvPr/>
        </p:nvSpPr>
        <p:spPr>
          <a:xfrm>
            <a:off x="961875" y="2935426"/>
            <a:ext cx="9353700" cy="3578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Develop a strategy</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Investigate informally</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Use your internal procedures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Upgrade your skills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Consider getting help</a:t>
            </a:r>
            <a:endParaRPr lang="en-US" sz="1200" dirty="0"/>
          </a:p>
        </p:txBody>
      </p:sp>
      <p:cxnSp>
        <p:nvCxnSpPr>
          <p:cNvPr id="8" name="Straight Connector 7">
            <a:extLst>
              <a:ext uri="{FF2B5EF4-FFF2-40B4-BE49-F238E27FC236}">
                <a16:creationId xmlns:a16="http://schemas.microsoft.com/office/drawing/2014/main" id="{671977AA-84AA-45B1-91FB-669A3CD78D67}"/>
              </a:ext>
            </a:extLst>
          </p:cNvPr>
          <p:cNvCxnSpPr>
            <a:cxnSpLocks/>
          </p:cNvCxnSpPr>
          <p:nvPr/>
        </p:nvCxnSpPr>
        <p:spPr>
          <a:xfrm>
            <a:off x="1092200" y="2935426"/>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672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1900E8-5D55-4E41-86D4-9FFDD78054EA}"/>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E1CBA-8178-6644-9E19-5213B572FABC}"/>
              </a:ext>
            </a:extLst>
          </p:cNvPr>
          <p:cNvSpPr txBox="1"/>
          <p:nvPr/>
        </p:nvSpPr>
        <p:spPr>
          <a:xfrm>
            <a:off x="963631" y="415106"/>
            <a:ext cx="10742594" cy="1400383"/>
          </a:xfrm>
          <a:prstGeom prst="rect">
            <a:avLst/>
          </a:prstGeom>
          <a:noFill/>
        </p:spPr>
        <p:txBody>
          <a:bodyPr wrap="square" rtlCol="0">
            <a:spAutoFit/>
          </a:bodyPr>
          <a:lstStyle/>
          <a:p>
            <a:r>
              <a:rPr lang="en-US" sz="5500" b="1" dirty="0">
                <a:solidFill>
                  <a:srgbClr val="312F2D"/>
                </a:solidFill>
                <a:latin typeface="Arial Black" panose="020B0604020202020204" pitchFamily="34" charset="0"/>
                <a:cs typeface="Arial Black" panose="020B0604020202020204" pitchFamily="34" charset="0"/>
              </a:rPr>
              <a:t>Managing Conflict</a:t>
            </a:r>
            <a:r>
              <a:rPr lang="en-US" sz="5500" b="1" dirty="0">
                <a:solidFill>
                  <a:srgbClr val="FFCC66"/>
                </a:solidFill>
                <a:latin typeface="Stencil" pitchFamily="82" charset="77"/>
                <a:cs typeface="Arial Black" panose="020B0604020202020204" pitchFamily="34" charset="0"/>
              </a:rPr>
              <a:t>.</a:t>
            </a:r>
          </a:p>
          <a:p>
            <a:r>
              <a:rPr lang="en-US" sz="3000" b="1" dirty="0">
                <a:solidFill>
                  <a:srgbClr val="312F2D"/>
                </a:solidFill>
                <a:latin typeface="Arial Black" panose="020B0604020202020204" pitchFamily="34" charset="0"/>
                <a:cs typeface="Arial Black" panose="020B0604020202020204" pitchFamily="34" charset="0"/>
              </a:rPr>
              <a:t>Group Issues</a:t>
            </a:r>
            <a:endParaRPr lang="en-US" sz="3000" b="1" dirty="0">
              <a:solidFill>
                <a:srgbClr val="FFCC66"/>
              </a:solidFill>
              <a:latin typeface="Stencil" pitchFamily="82" charset="77"/>
              <a:cs typeface="Arial Black" panose="020B0604020202020204" pitchFamily="34" charset="0"/>
            </a:endParaRPr>
          </a:p>
        </p:txBody>
      </p:sp>
      <p:sp>
        <p:nvSpPr>
          <p:cNvPr id="7" name="Content Placeholder 1">
            <a:extLst>
              <a:ext uri="{FF2B5EF4-FFF2-40B4-BE49-F238E27FC236}">
                <a16:creationId xmlns:a16="http://schemas.microsoft.com/office/drawing/2014/main" id="{594DB405-DC50-4B94-B854-741D1FA4DBFE}"/>
              </a:ext>
            </a:extLst>
          </p:cNvPr>
          <p:cNvSpPr txBox="1">
            <a:spLocks/>
          </p:cNvSpPr>
          <p:nvPr/>
        </p:nvSpPr>
        <p:spPr>
          <a:xfrm>
            <a:off x="961875" y="2484451"/>
            <a:ext cx="9353700" cy="3578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Improve the way you communicate with the employees</a:t>
            </a:r>
          </a:p>
          <a:p>
            <a:pPr marL="0" indent="0">
              <a:buClr>
                <a:srgbClr val="FFCC66"/>
              </a:buClr>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Form representative structures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Use dispute resolution procedures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Consider outside help</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Use problem solving cycles</a:t>
            </a:r>
          </a:p>
          <a:p>
            <a:pPr>
              <a:buClr>
                <a:srgbClr val="FFCC66"/>
              </a:buClr>
            </a:pPr>
            <a:endParaRPr lang="en-US" sz="18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71977AA-84AA-45B1-91FB-669A3CD78D67}"/>
              </a:ext>
            </a:extLst>
          </p:cNvPr>
          <p:cNvCxnSpPr>
            <a:cxnSpLocks/>
          </p:cNvCxnSpPr>
          <p:nvPr/>
        </p:nvCxnSpPr>
        <p:spPr>
          <a:xfrm>
            <a:off x="1092200" y="2249626"/>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89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1900E8-5D55-4E41-86D4-9FFDD78054EA}"/>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E1CBA-8178-6644-9E19-5213B572FABC}"/>
              </a:ext>
            </a:extLst>
          </p:cNvPr>
          <p:cNvSpPr txBox="1"/>
          <p:nvPr/>
        </p:nvSpPr>
        <p:spPr>
          <a:xfrm>
            <a:off x="963631" y="415106"/>
            <a:ext cx="10742594" cy="1785104"/>
          </a:xfrm>
          <a:prstGeom prst="rect">
            <a:avLst/>
          </a:prstGeom>
          <a:noFill/>
        </p:spPr>
        <p:txBody>
          <a:bodyPr wrap="square" rtlCol="0">
            <a:spAutoFit/>
          </a:bodyPr>
          <a:lstStyle/>
          <a:p>
            <a:r>
              <a:rPr lang="en-US" sz="5500" b="1" dirty="0">
                <a:solidFill>
                  <a:srgbClr val="312F2D"/>
                </a:solidFill>
                <a:latin typeface="Arial Black" panose="020B0604020202020204" pitchFamily="34" charset="0"/>
                <a:cs typeface="Arial Black" panose="020B0604020202020204" pitchFamily="34" charset="0"/>
              </a:rPr>
              <a:t>Use problem solving cycles</a:t>
            </a:r>
            <a:r>
              <a:rPr lang="en-US" sz="5500" b="1" dirty="0">
                <a:solidFill>
                  <a:srgbClr val="FFCC66"/>
                </a:solidFill>
                <a:latin typeface="Stencil" pitchFamily="82" charset="77"/>
                <a:cs typeface="Arial Black" panose="020B0604020202020204" pitchFamily="34" charset="0"/>
              </a:rPr>
              <a:t>.</a:t>
            </a:r>
          </a:p>
        </p:txBody>
      </p:sp>
      <p:sp>
        <p:nvSpPr>
          <p:cNvPr id="7" name="Content Placeholder 1">
            <a:extLst>
              <a:ext uri="{FF2B5EF4-FFF2-40B4-BE49-F238E27FC236}">
                <a16:creationId xmlns:a16="http://schemas.microsoft.com/office/drawing/2014/main" id="{594DB405-DC50-4B94-B854-741D1FA4DBFE}"/>
              </a:ext>
            </a:extLst>
          </p:cNvPr>
          <p:cNvSpPr txBox="1">
            <a:spLocks/>
          </p:cNvSpPr>
          <p:nvPr/>
        </p:nvSpPr>
        <p:spPr>
          <a:xfrm>
            <a:off x="961875" y="2484451"/>
            <a:ext cx="9353700" cy="3578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CC66"/>
              </a:buClr>
              <a:buNone/>
            </a:pPr>
            <a:endParaRPr lang="en-US" sz="1800" dirty="0">
              <a:latin typeface="Arial" panose="020B0604020202020204" pitchFamily="34" charset="0"/>
              <a:cs typeface="Arial" panose="020B0604020202020204" pitchFamily="34" charset="0"/>
            </a:endParaRPr>
          </a:p>
          <a:p>
            <a:pPr>
              <a:buClr>
                <a:srgbClr val="FFCC66"/>
              </a:buClr>
            </a:pPr>
            <a:endParaRPr lang="en-US" sz="18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71977AA-84AA-45B1-91FB-669A3CD78D67}"/>
              </a:ext>
            </a:extLst>
          </p:cNvPr>
          <p:cNvCxnSpPr>
            <a:cxnSpLocks/>
          </p:cNvCxnSpPr>
          <p:nvPr/>
        </p:nvCxnSpPr>
        <p:spPr>
          <a:xfrm>
            <a:off x="1092200" y="2563951"/>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6A2F4C0-BC30-403A-80CC-4627E94D02E7}"/>
              </a:ext>
            </a:extLst>
          </p:cNvPr>
          <p:cNvSpPr/>
          <p:nvPr/>
        </p:nvSpPr>
        <p:spPr>
          <a:xfrm>
            <a:off x="1461974" y="3023083"/>
            <a:ext cx="1771650" cy="1685897"/>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98474730-CF37-4940-8339-696D4AEE3329}"/>
              </a:ext>
            </a:extLst>
          </p:cNvPr>
          <p:cNvSpPr txBox="1"/>
          <p:nvPr/>
        </p:nvSpPr>
        <p:spPr>
          <a:xfrm>
            <a:off x="1558830" y="3376705"/>
            <a:ext cx="1627169" cy="923330"/>
          </a:xfrm>
          <a:prstGeom prst="rect">
            <a:avLst/>
          </a:prstGeom>
          <a:noFill/>
        </p:spPr>
        <p:txBody>
          <a:bodyPr wrap="square" rtlCol="0">
            <a:spAutoFit/>
          </a:bodyPr>
          <a:lstStyle/>
          <a:p>
            <a:pPr algn="ctr"/>
            <a:r>
              <a:rPr lang="en-GB" dirty="0"/>
              <a:t>Name the problems and set goals</a:t>
            </a:r>
          </a:p>
        </p:txBody>
      </p:sp>
      <p:sp>
        <p:nvSpPr>
          <p:cNvPr id="9" name="Oval 8">
            <a:extLst>
              <a:ext uri="{FF2B5EF4-FFF2-40B4-BE49-F238E27FC236}">
                <a16:creationId xmlns:a16="http://schemas.microsoft.com/office/drawing/2014/main" id="{EBA33479-4D6F-4822-92E3-FB8AA60EDEF6}"/>
              </a:ext>
            </a:extLst>
          </p:cNvPr>
          <p:cNvSpPr/>
          <p:nvPr/>
        </p:nvSpPr>
        <p:spPr>
          <a:xfrm>
            <a:off x="4148080" y="2970711"/>
            <a:ext cx="1771650" cy="1685897"/>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9D7513BE-CCEB-4250-8BA2-3AE406F36491}"/>
              </a:ext>
            </a:extLst>
          </p:cNvPr>
          <p:cNvSpPr txBox="1"/>
          <p:nvPr/>
        </p:nvSpPr>
        <p:spPr>
          <a:xfrm>
            <a:off x="4220320" y="3490493"/>
            <a:ext cx="1627169" cy="646331"/>
          </a:xfrm>
          <a:prstGeom prst="rect">
            <a:avLst/>
          </a:prstGeom>
          <a:noFill/>
        </p:spPr>
        <p:txBody>
          <a:bodyPr wrap="square" rtlCol="0">
            <a:spAutoFit/>
          </a:bodyPr>
          <a:lstStyle/>
          <a:p>
            <a:pPr algn="ctr"/>
            <a:r>
              <a:rPr lang="en-GB" dirty="0"/>
              <a:t>Analyse </a:t>
            </a:r>
          </a:p>
          <a:p>
            <a:pPr algn="ctr"/>
            <a:r>
              <a:rPr lang="en-GB" dirty="0"/>
              <a:t>the problem</a:t>
            </a:r>
          </a:p>
        </p:txBody>
      </p:sp>
      <p:sp>
        <p:nvSpPr>
          <p:cNvPr id="11" name="Oval 10">
            <a:extLst>
              <a:ext uri="{FF2B5EF4-FFF2-40B4-BE49-F238E27FC236}">
                <a16:creationId xmlns:a16="http://schemas.microsoft.com/office/drawing/2014/main" id="{0F86FF82-A029-4CB9-B2F2-CAA96C6335CC}"/>
              </a:ext>
            </a:extLst>
          </p:cNvPr>
          <p:cNvSpPr/>
          <p:nvPr/>
        </p:nvSpPr>
        <p:spPr>
          <a:xfrm>
            <a:off x="6740566" y="2990851"/>
            <a:ext cx="1771650" cy="1676400"/>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9263BC7D-1892-43A5-8328-652687F48D64}"/>
              </a:ext>
            </a:extLst>
          </p:cNvPr>
          <p:cNvSpPr txBox="1"/>
          <p:nvPr/>
        </p:nvSpPr>
        <p:spPr>
          <a:xfrm>
            <a:off x="6837422" y="3620697"/>
            <a:ext cx="1627169" cy="369332"/>
          </a:xfrm>
          <a:prstGeom prst="rect">
            <a:avLst/>
          </a:prstGeom>
          <a:noFill/>
        </p:spPr>
        <p:txBody>
          <a:bodyPr wrap="square" rtlCol="0">
            <a:spAutoFit/>
          </a:bodyPr>
          <a:lstStyle/>
          <a:p>
            <a:pPr algn="ctr"/>
            <a:r>
              <a:rPr lang="en-GB" dirty="0"/>
              <a:t>Collect data</a:t>
            </a:r>
          </a:p>
        </p:txBody>
      </p:sp>
      <p:sp>
        <p:nvSpPr>
          <p:cNvPr id="13" name="Oval 12">
            <a:extLst>
              <a:ext uri="{FF2B5EF4-FFF2-40B4-BE49-F238E27FC236}">
                <a16:creationId xmlns:a16="http://schemas.microsoft.com/office/drawing/2014/main" id="{8A6DD626-505A-4060-85CC-0617C2FE279F}"/>
              </a:ext>
            </a:extLst>
          </p:cNvPr>
          <p:cNvSpPr/>
          <p:nvPr/>
        </p:nvSpPr>
        <p:spPr>
          <a:xfrm>
            <a:off x="9177337" y="2990851"/>
            <a:ext cx="1771650" cy="1676400"/>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5840E7D-4D82-4C09-8FAE-F2DF49CEB98D}"/>
              </a:ext>
            </a:extLst>
          </p:cNvPr>
          <p:cNvSpPr txBox="1"/>
          <p:nvPr/>
        </p:nvSpPr>
        <p:spPr>
          <a:xfrm>
            <a:off x="9321818" y="3520184"/>
            <a:ext cx="1627169" cy="646331"/>
          </a:xfrm>
          <a:prstGeom prst="rect">
            <a:avLst/>
          </a:prstGeom>
          <a:noFill/>
        </p:spPr>
        <p:txBody>
          <a:bodyPr wrap="square" rtlCol="0">
            <a:spAutoFit/>
          </a:bodyPr>
          <a:lstStyle/>
          <a:p>
            <a:pPr algn="ctr"/>
            <a:r>
              <a:rPr lang="en-GB" dirty="0"/>
              <a:t>Search for solutions</a:t>
            </a:r>
          </a:p>
        </p:txBody>
      </p:sp>
      <p:sp>
        <p:nvSpPr>
          <p:cNvPr id="15" name="Oval 14">
            <a:extLst>
              <a:ext uri="{FF2B5EF4-FFF2-40B4-BE49-F238E27FC236}">
                <a16:creationId xmlns:a16="http://schemas.microsoft.com/office/drawing/2014/main" id="{7B07ECA5-300E-4785-98C7-DE4E2D72B12B}"/>
              </a:ext>
            </a:extLst>
          </p:cNvPr>
          <p:cNvSpPr/>
          <p:nvPr/>
        </p:nvSpPr>
        <p:spPr>
          <a:xfrm>
            <a:off x="2693099" y="4676745"/>
            <a:ext cx="1771650" cy="1685897"/>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77202F8C-ED8F-4394-A9DA-35DC54FC8310}"/>
              </a:ext>
            </a:extLst>
          </p:cNvPr>
          <p:cNvSpPr txBox="1"/>
          <p:nvPr/>
        </p:nvSpPr>
        <p:spPr>
          <a:xfrm>
            <a:off x="2789955" y="5196527"/>
            <a:ext cx="1627169" cy="646331"/>
          </a:xfrm>
          <a:prstGeom prst="rect">
            <a:avLst/>
          </a:prstGeom>
          <a:noFill/>
        </p:spPr>
        <p:txBody>
          <a:bodyPr wrap="square" rtlCol="0">
            <a:spAutoFit/>
          </a:bodyPr>
          <a:lstStyle/>
          <a:p>
            <a:pPr algn="ctr"/>
            <a:r>
              <a:rPr lang="en-GB" dirty="0"/>
              <a:t>Analyse solutions</a:t>
            </a:r>
          </a:p>
        </p:txBody>
      </p:sp>
      <p:sp>
        <p:nvSpPr>
          <p:cNvPr id="17" name="Oval 16">
            <a:extLst>
              <a:ext uri="{FF2B5EF4-FFF2-40B4-BE49-F238E27FC236}">
                <a16:creationId xmlns:a16="http://schemas.microsoft.com/office/drawing/2014/main" id="{EFA37860-6780-40C8-A204-F42415928370}"/>
              </a:ext>
            </a:extLst>
          </p:cNvPr>
          <p:cNvSpPr/>
          <p:nvPr/>
        </p:nvSpPr>
        <p:spPr>
          <a:xfrm>
            <a:off x="5451435" y="4656608"/>
            <a:ext cx="1771650" cy="1670034"/>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DA9AB2A7-46FD-4A30-95BD-5C4929F7A1FD}"/>
              </a:ext>
            </a:extLst>
          </p:cNvPr>
          <p:cNvSpPr txBox="1"/>
          <p:nvPr/>
        </p:nvSpPr>
        <p:spPr>
          <a:xfrm>
            <a:off x="5548291" y="5222956"/>
            <a:ext cx="1627169" cy="646331"/>
          </a:xfrm>
          <a:prstGeom prst="rect">
            <a:avLst/>
          </a:prstGeom>
          <a:noFill/>
        </p:spPr>
        <p:txBody>
          <a:bodyPr wrap="square" rtlCol="0">
            <a:spAutoFit/>
          </a:bodyPr>
          <a:lstStyle/>
          <a:p>
            <a:pPr algn="ctr"/>
            <a:r>
              <a:rPr lang="en-GB" dirty="0"/>
              <a:t>Create action plan</a:t>
            </a:r>
          </a:p>
        </p:txBody>
      </p:sp>
      <p:sp>
        <p:nvSpPr>
          <p:cNvPr id="19" name="Oval 18">
            <a:extLst>
              <a:ext uri="{FF2B5EF4-FFF2-40B4-BE49-F238E27FC236}">
                <a16:creationId xmlns:a16="http://schemas.microsoft.com/office/drawing/2014/main" id="{8ED43268-D82F-4445-B99C-B3B02E4A1CF5}"/>
              </a:ext>
            </a:extLst>
          </p:cNvPr>
          <p:cNvSpPr/>
          <p:nvPr/>
        </p:nvSpPr>
        <p:spPr>
          <a:xfrm>
            <a:off x="7939940" y="4663470"/>
            <a:ext cx="1771650" cy="1685897"/>
          </a:xfrm>
          <a:prstGeom prst="ellipse">
            <a:avLst/>
          </a:prstGeom>
          <a:no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9C4A4F88-8460-495C-9946-3E5C4BFD345D}"/>
              </a:ext>
            </a:extLst>
          </p:cNvPr>
          <p:cNvSpPr txBox="1"/>
          <p:nvPr/>
        </p:nvSpPr>
        <p:spPr>
          <a:xfrm>
            <a:off x="8049525" y="5206886"/>
            <a:ext cx="1627169" cy="646331"/>
          </a:xfrm>
          <a:prstGeom prst="rect">
            <a:avLst/>
          </a:prstGeom>
          <a:noFill/>
        </p:spPr>
        <p:txBody>
          <a:bodyPr wrap="square" rtlCol="0">
            <a:spAutoFit/>
          </a:bodyPr>
          <a:lstStyle/>
          <a:p>
            <a:pPr algn="ctr"/>
            <a:r>
              <a:rPr lang="en-GB" dirty="0"/>
              <a:t>Evaluate the plan</a:t>
            </a:r>
          </a:p>
        </p:txBody>
      </p:sp>
    </p:spTree>
    <p:extLst>
      <p:ext uri="{BB962C8B-B14F-4D97-AF65-F5344CB8AC3E}">
        <p14:creationId xmlns:p14="http://schemas.microsoft.com/office/powerpoint/2010/main" val="85436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71900E8-5D55-4E41-86D4-9FFDD78054EA}"/>
              </a:ext>
            </a:extLst>
          </p:cNvPr>
          <p:cNvSpPr/>
          <p:nvPr/>
        </p:nvSpPr>
        <p:spPr>
          <a:xfrm>
            <a:off x="0" y="6731501"/>
            <a:ext cx="12192000" cy="1264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2E7E1CBA-8178-6644-9E19-5213B572FABC}"/>
              </a:ext>
            </a:extLst>
          </p:cNvPr>
          <p:cNvSpPr txBox="1"/>
          <p:nvPr/>
        </p:nvSpPr>
        <p:spPr>
          <a:xfrm>
            <a:off x="963631" y="415106"/>
            <a:ext cx="5913419" cy="1785104"/>
          </a:xfrm>
          <a:prstGeom prst="rect">
            <a:avLst/>
          </a:prstGeom>
          <a:noFill/>
        </p:spPr>
        <p:txBody>
          <a:bodyPr wrap="square" rtlCol="0">
            <a:spAutoFit/>
          </a:bodyPr>
          <a:lstStyle/>
          <a:p>
            <a:r>
              <a:rPr lang="en-US" sz="5500" b="1" dirty="0">
                <a:solidFill>
                  <a:srgbClr val="312F2D"/>
                </a:solidFill>
                <a:latin typeface="Arial Black" panose="020B0604020202020204" pitchFamily="34" charset="0"/>
                <a:cs typeface="Arial Black" panose="020B0604020202020204" pitchFamily="34" charset="0"/>
              </a:rPr>
              <a:t>How to avoid future conflict</a:t>
            </a:r>
            <a:r>
              <a:rPr lang="en-US" sz="5500" b="1" dirty="0">
                <a:solidFill>
                  <a:srgbClr val="FFCC66"/>
                </a:solidFill>
                <a:latin typeface="Stencil" pitchFamily="82" charset="77"/>
                <a:cs typeface="Arial Black" panose="020B0604020202020204" pitchFamily="34" charset="0"/>
              </a:rPr>
              <a:t>.</a:t>
            </a:r>
          </a:p>
        </p:txBody>
      </p:sp>
      <p:sp>
        <p:nvSpPr>
          <p:cNvPr id="7" name="Content Placeholder 1">
            <a:extLst>
              <a:ext uri="{FF2B5EF4-FFF2-40B4-BE49-F238E27FC236}">
                <a16:creationId xmlns:a16="http://schemas.microsoft.com/office/drawing/2014/main" id="{594DB405-DC50-4B94-B854-741D1FA4DBFE}"/>
              </a:ext>
            </a:extLst>
          </p:cNvPr>
          <p:cNvSpPr txBox="1">
            <a:spLocks/>
          </p:cNvSpPr>
          <p:nvPr/>
        </p:nvSpPr>
        <p:spPr>
          <a:xfrm>
            <a:off x="961875" y="2872758"/>
            <a:ext cx="9353700" cy="35780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Put the systems and procedures in place</a:t>
            </a:r>
          </a:p>
          <a:p>
            <a:pPr marL="0" indent="0">
              <a:buClr>
                <a:srgbClr val="FFCC66"/>
              </a:buClr>
              <a:buNone/>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Develop relationships</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r>
              <a:rPr lang="en-US" sz="1800" dirty="0">
                <a:latin typeface="Arial" panose="020B0604020202020204" pitchFamily="34" charset="0"/>
                <a:cs typeface="Arial" panose="020B0604020202020204" pitchFamily="34" charset="0"/>
              </a:rPr>
              <a:t>Work together</a:t>
            </a:r>
          </a:p>
          <a:p>
            <a:pPr>
              <a:buClr>
                <a:srgbClr val="FFCC66"/>
              </a:buClr>
            </a:pPr>
            <a:endParaRPr lang="en-US" sz="1800" dirty="0">
              <a:latin typeface="Arial" panose="020B0604020202020204" pitchFamily="34" charset="0"/>
              <a:cs typeface="Arial" panose="020B0604020202020204" pitchFamily="34" charset="0"/>
            </a:endParaRPr>
          </a:p>
          <a:p>
            <a:pPr>
              <a:buClr>
                <a:srgbClr val="FFCC66"/>
              </a:buClr>
            </a:pPr>
            <a:endParaRPr lang="en-US" sz="1800" dirty="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671977AA-84AA-45B1-91FB-669A3CD78D67}"/>
              </a:ext>
            </a:extLst>
          </p:cNvPr>
          <p:cNvCxnSpPr>
            <a:cxnSpLocks/>
          </p:cNvCxnSpPr>
          <p:nvPr/>
        </p:nvCxnSpPr>
        <p:spPr>
          <a:xfrm>
            <a:off x="1092200" y="2679977"/>
            <a:ext cx="1213678" cy="0"/>
          </a:xfrm>
          <a:prstGeom prst="line">
            <a:avLst/>
          </a:prstGeom>
          <a:ln w="41275">
            <a:solidFill>
              <a:srgbClr val="FFCC66"/>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5A992B0-E431-4B23-BD67-AE8132D723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36" r="9697"/>
          <a:stretch/>
        </p:blipFill>
        <p:spPr>
          <a:xfrm>
            <a:off x="6929817" y="1"/>
            <a:ext cx="5262184" cy="6732000"/>
          </a:xfrm>
          <a:prstGeom prst="rect">
            <a:avLst/>
          </a:prstGeom>
        </p:spPr>
      </p:pic>
    </p:spTree>
    <p:extLst>
      <p:ext uri="{BB962C8B-B14F-4D97-AF65-F5344CB8AC3E}">
        <p14:creationId xmlns:p14="http://schemas.microsoft.com/office/powerpoint/2010/main" val="312936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1317</Words>
  <Application>Microsoft Office PowerPoint</Application>
  <PresentationFormat>Widescreen</PresentationFormat>
  <Paragraphs>116</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Calibri</vt:lpstr>
      <vt:lpstr>Calibri Light</vt:lpstr>
      <vt:lpstr>Stencil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Robinson</dc:creator>
  <cp:lastModifiedBy>Angela Roberts</cp:lastModifiedBy>
  <cp:revision>86</cp:revision>
  <dcterms:created xsi:type="dcterms:W3CDTF">2019-04-05T14:48:30Z</dcterms:created>
  <dcterms:modified xsi:type="dcterms:W3CDTF">2019-06-24T16:01:13Z</dcterms:modified>
</cp:coreProperties>
</file>